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30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23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70098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BAFCEF5D-9C2C-4CE7-83AD-43E20385A628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9328"/>
            <a:ext cx="3066733" cy="470097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B77434C2-B25B-44B9-AC5D-C471B61E7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9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96C56202-30AE-4D0A-AD34-8ABC1B8176E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0477"/>
            <a:ext cx="5661660" cy="4216241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9328"/>
            <a:ext cx="3066733" cy="468471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00EE91CF-4137-4C70-A00A-D4E603C24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C940A2-9A9B-4AD8-B22B-C2845DB9C11F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0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84B55A-2662-4FA5-B884-0C85E305E71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29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CC64F1-6134-4899-9466-B068D411EF32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66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E89CF5-203D-4A91-B07A-DCC835F33CE3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3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043F7-AAB1-4283-BA5C-876BB41AAF3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36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1D650-4500-4DFB-9D4B-9695F9EC1149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456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94E1E4-FB84-4EA4-A905-B739A6571ACF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75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5DDD27-E75D-49DD-ACEE-BF393DE76DD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21A271-32A5-41F5-94A2-BC5BA275B78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45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D43D94-31C8-4993-8C47-9A45D930C24D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8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1DF6EE-D0DB-4681-9B69-5E6D5BEEA7EB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05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E144D6-2429-4D52-B077-B4141DE41C66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06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F932D4-6652-489D-B52A-5FBFD1BEE6CE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47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2A4C95-79C4-40B8-A28B-97A3F64CB7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3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19F8A5-913E-4B1F-B159-4CE73D8CF585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1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F3F3F4-A3C1-4FE1-A611-E3AA7E683CD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6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E3B0E5-AC7A-45CD-A172-E23A5A268C5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99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B21F41-AFDF-4337-845D-8C2A6D8C54FF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8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BA5ABC-78F5-4273-9E9B-5295F046666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23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E91CF-4137-4C70-A00A-D4E603C24B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3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63530" indent="-29366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74661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526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14390" indent="-23493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84254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119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3983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93848" indent="-23493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26D995-1D14-4DC6-9EF3-0C1BF6EB58C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30338" y="1171575"/>
            <a:ext cx="4216400" cy="3162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5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6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0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47E6-D48C-4537-880A-2EA27084F1F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6970-1F1C-420E-96F5-A5E379091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9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67" y="2444937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Ergogenic Aids Evaluated</a:t>
            </a:r>
          </a:p>
        </p:txBody>
      </p:sp>
    </p:spTree>
    <p:extLst>
      <p:ext uri="{BB962C8B-B14F-4D97-AF65-F5344CB8AC3E}">
        <p14:creationId xmlns:p14="http://schemas.microsoft.com/office/powerpoint/2010/main" val="9510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19" y="384313"/>
            <a:ext cx="7283676" cy="1336659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sz="4000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-Carnitine, continued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44336" y="1891887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1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381000"/>
            <a:ext cx="6393656" cy="91258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Benefits of </a:t>
            </a:r>
            <a:r>
              <a:rPr lang="en-US" sz="4000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-Carnitine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6461" y="1669775"/>
            <a:ext cx="7886700" cy="4003606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2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65" y="437323"/>
            <a:ext cx="6393656" cy="965598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Chromium</a:t>
            </a:r>
          </a:p>
        </p:txBody>
      </p:sp>
    </p:spTree>
    <p:extLst>
      <p:ext uri="{BB962C8B-B14F-4D97-AF65-F5344CB8AC3E}">
        <p14:creationId xmlns:p14="http://schemas.microsoft.com/office/powerpoint/2010/main" val="14924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713" y="530087"/>
            <a:ext cx="7585574" cy="87283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Negative Effects of Chromium</a:t>
            </a:r>
          </a:p>
        </p:txBody>
      </p:sp>
    </p:spTree>
    <p:extLst>
      <p:ext uri="{BB962C8B-B14F-4D97-AF65-F5344CB8AC3E}">
        <p14:creationId xmlns:p14="http://schemas.microsoft.com/office/powerpoint/2010/main" val="77754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6393656" cy="8993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Coenzyme Q</a:t>
            </a:r>
            <a:r>
              <a:rPr lang="en-US" altLang="en-US" sz="4000" baseline="-14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399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-1143000" y="457200"/>
            <a:ext cx="8044070" cy="93909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Coenzyme Q</a:t>
            </a:r>
            <a:r>
              <a:rPr lang="en-US" altLang="en-US" sz="4000" baseline="-14000" dirty="0">
                <a:latin typeface="Arial" panose="020B0604020202020204" pitchFamily="34" charset="0"/>
                <a:cs typeface="Arial" panose="020B0604020202020204" pitchFamily="34" charset="0"/>
              </a:rPr>
              <a:t>10, continued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78295" y="1918391"/>
            <a:ext cx="78867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Research has found that coenzyme Q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1024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61" y="543340"/>
            <a:ext cx="6958169" cy="83307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2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974" y="649357"/>
            <a:ext cx="7612078" cy="766815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, continued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5974" y="1669774"/>
            <a:ext cx="7886700" cy="46912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Supplementation exerts the following 3 effects in individuals involved in power-type physical activities:</a:t>
            </a:r>
          </a:p>
        </p:txBody>
      </p:sp>
    </p:spTree>
    <p:extLst>
      <p:ext uri="{BB962C8B-B14F-4D97-AF65-F5344CB8AC3E}">
        <p14:creationId xmlns:p14="http://schemas.microsoft.com/office/powerpoint/2010/main" val="45066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5042" y="371063"/>
            <a:ext cx="9107557" cy="83307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Risks Associated With </a:t>
            </a:r>
            <a:r>
              <a:rPr lang="en-US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Creatine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Supplementation</a:t>
            </a:r>
          </a:p>
        </p:txBody>
      </p:sp>
    </p:spTree>
    <p:extLst>
      <p:ext uri="{BB962C8B-B14F-4D97-AF65-F5344CB8AC3E}">
        <p14:creationId xmlns:p14="http://schemas.microsoft.com/office/powerpoint/2010/main" val="1840573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52600" y="457200"/>
            <a:ext cx="6393656" cy="7403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Choline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45" y="4959058"/>
            <a:ext cx="2818258" cy="1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benefits of carbohydrate loading </a:t>
            </a:r>
          </a:p>
          <a:p>
            <a:r>
              <a:rPr lang="en-US" dirty="0"/>
              <a:t>Describe the negative aspects of carbohydrate loading</a:t>
            </a:r>
          </a:p>
          <a:p>
            <a:pPr marL="0" indent="0">
              <a:buNone/>
            </a:pPr>
            <a:r>
              <a:rPr lang="en-US" u="sng" dirty="0"/>
              <a:t>Compare and contrast each of the following ergogenic aids</a:t>
            </a:r>
          </a:p>
          <a:p>
            <a:pPr lvl="1"/>
            <a:r>
              <a:rPr lang="en-US" dirty="0"/>
              <a:t>L-carnitine		-</a:t>
            </a:r>
            <a:r>
              <a:rPr lang="en-US" dirty="0" err="1"/>
              <a:t>Creatine</a:t>
            </a:r>
            <a:endParaRPr lang="en-US" dirty="0"/>
          </a:p>
          <a:p>
            <a:pPr lvl="1"/>
            <a:r>
              <a:rPr lang="en-US" dirty="0"/>
              <a:t>Chromium		-Choline</a:t>
            </a:r>
          </a:p>
          <a:p>
            <a:pPr lvl="1"/>
            <a:r>
              <a:rPr lang="en-US" dirty="0"/>
              <a:t>Coenzyme Q10	-Pyruvate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5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609600"/>
            <a:ext cx="8486721" cy="79332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Medium-Chain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Triacylglycerols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529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71" y="724107"/>
            <a:ext cx="8515349" cy="5762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Medium-Chain Triacylglycerol Supplements</a:t>
            </a:r>
          </a:p>
        </p:txBody>
      </p:sp>
    </p:spTree>
    <p:extLst>
      <p:ext uri="{BB962C8B-B14F-4D97-AF65-F5344CB8AC3E}">
        <p14:creationId xmlns:p14="http://schemas.microsoft.com/office/powerpoint/2010/main" val="264985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1" y="450575"/>
            <a:ext cx="6076950" cy="103569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(—)-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Hydroxycitrate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748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5000" y="304800"/>
            <a:ext cx="6393656" cy="7800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Pyruvate</a:t>
            </a:r>
          </a:p>
        </p:txBody>
      </p:sp>
    </p:spTree>
    <p:extLst>
      <p:ext uri="{BB962C8B-B14F-4D97-AF65-F5344CB8AC3E}">
        <p14:creationId xmlns:p14="http://schemas.microsoft.com/office/powerpoint/2010/main" val="189800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829" r="46971"/>
          <a:stretch/>
        </p:blipFill>
        <p:spPr>
          <a:xfrm>
            <a:off x="20" y="10"/>
            <a:ext cx="3492988" cy="6857990"/>
          </a:xfrm>
          <a:prstGeom prst="rect">
            <a:avLst/>
          </a:prstGeom>
          <a:effectLst/>
        </p:spPr>
      </p:pic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8798" y="629267"/>
            <a:ext cx="4860570" cy="167660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Carbohydrate Loading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798799" y="2438401"/>
            <a:ext cx="486056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Popular method to increase glycogen reserves </a:t>
            </a:r>
          </a:p>
        </p:txBody>
      </p:sp>
    </p:spTree>
    <p:extLst>
      <p:ext uri="{BB962C8B-B14F-4D97-AF65-F5344CB8AC3E}">
        <p14:creationId xmlns:p14="http://schemas.microsoft.com/office/powerpoint/2010/main" val="42315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57810" y="304800"/>
            <a:ext cx="8706679" cy="68730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Carbohydrate Loading, continued</a:t>
            </a:r>
          </a:p>
        </p:txBody>
      </p:sp>
    </p:spTree>
    <p:extLst>
      <p:ext uri="{BB962C8B-B14F-4D97-AF65-F5344CB8AC3E}">
        <p14:creationId xmlns:p14="http://schemas.microsoft.com/office/powerpoint/2010/main" val="97073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D:\D\Katch\Project_SRC\IB\image_bank\images\jpg\figure_12.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1210594"/>
            <a:ext cx="5238906" cy="487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1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814" y="381000"/>
            <a:ext cx="8859907" cy="91238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Negative Aspects of Carbohydrate Loading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84092" y="1895060"/>
            <a:ext cx="8687629" cy="4625010"/>
          </a:xfrm>
        </p:spPr>
        <p:txBody>
          <a:bodyPr>
            <a:normAutofit/>
          </a:bodyPr>
          <a:lstStyle/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Negatively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affects individuals susceptible to:</a:t>
            </a:r>
          </a:p>
        </p:txBody>
      </p:sp>
    </p:spTree>
    <p:extLst>
      <p:ext uri="{BB962C8B-B14F-4D97-AF65-F5344CB8AC3E}">
        <p14:creationId xmlns:p14="http://schemas.microsoft.com/office/powerpoint/2010/main" val="67957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93" y="304800"/>
            <a:ext cx="6980807" cy="8595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Amino Acid Supplementation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0"/>
            <a:ext cx="8991600" cy="5181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on healthy subjects does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evidence for an ergogenic effect of a general dietary increase of amino acid supplements on: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Hormone secretion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Training responsiveness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Exercise performance</a:t>
            </a:r>
          </a:p>
        </p:txBody>
      </p:sp>
    </p:spTree>
    <p:extLst>
      <p:ext uri="{BB962C8B-B14F-4D97-AF65-F5344CB8AC3E}">
        <p14:creationId xmlns:p14="http://schemas.microsoft.com/office/powerpoint/2010/main" val="1786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46" y="227343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Overview of Various </a:t>
            </a:r>
            <a:b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Ergogenic Aids</a:t>
            </a:r>
          </a:p>
        </p:txBody>
      </p:sp>
    </p:spTree>
    <p:extLst>
      <p:ext uri="{BB962C8B-B14F-4D97-AF65-F5344CB8AC3E}">
        <p14:creationId xmlns:p14="http://schemas.microsoft.com/office/powerpoint/2010/main" val="45152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07" y="635737"/>
            <a:ext cx="2996946" cy="5575713"/>
          </a:xfrm>
          <a:prstGeom prst="rect">
            <a:avLst/>
          </a:prstGeom>
          <a:effectLst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6697" y="629267"/>
            <a:ext cx="4860570" cy="16766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cap="small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-Carnitine</a:t>
            </a:r>
          </a:p>
        </p:txBody>
      </p:sp>
    </p:spTree>
    <p:extLst>
      <p:ext uri="{BB962C8B-B14F-4D97-AF65-F5344CB8AC3E}">
        <p14:creationId xmlns:p14="http://schemas.microsoft.com/office/powerpoint/2010/main" val="11197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167</Words>
  <Application>Microsoft Office PowerPoint</Application>
  <PresentationFormat>On-screen Show (4:3)</PresentationFormat>
  <Paragraphs>67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Ergogenic Aids Evaluated</vt:lpstr>
      <vt:lpstr>Objectives</vt:lpstr>
      <vt:lpstr>Carbohydrate Loading</vt:lpstr>
      <vt:lpstr>Carbohydrate Loading, continued</vt:lpstr>
      <vt:lpstr>PowerPoint Presentation</vt:lpstr>
      <vt:lpstr>Negative Aspects of Carbohydrate Loading</vt:lpstr>
      <vt:lpstr>Amino Acid Supplementation</vt:lpstr>
      <vt:lpstr>Overview of Various  Ergogenic Aids</vt:lpstr>
      <vt:lpstr>l-Carnitine</vt:lpstr>
      <vt:lpstr>l-Carnitine, continued</vt:lpstr>
      <vt:lpstr>Benefits of l-Carnitine</vt:lpstr>
      <vt:lpstr>Chromium</vt:lpstr>
      <vt:lpstr>Negative Effects of Chromium</vt:lpstr>
      <vt:lpstr>Coenzyme Q10 </vt:lpstr>
      <vt:lpstr>Coenzyme Q10, continued</vt:lpstr>
      <vt:lpstr>Creatine</vt:lpstr>
      <vt:lpstr>Creatine, continued</vt:lpstr>
      <vt:lpstr>Risks Associated With Creatine Supplementation</vt:lpstr>
      <vt:lpstr>Choline</vt:lpstr>
      <vt:lpstr>Medium-Chain Triacylglycerols </vt:lpstr>
      <vt:lpstr>Medium-Chain Triacylglycerol Supplements</vt:lpstr>
      <vt:lpstr>(—)-Hydroxycitrate </vt:lpstr>
      <vt:lpstr>Pyruvate</vt:lpstr>
    </vt:vector>
  </TitlesOfParts>
  <Company>University of Minnesota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Ergogenic Aids Evaluated</dc:title>
  <dc:creator>Renata Korczak</dc:creator>
  <cp:lastModifiedBy>MCG</cp:lastModifiedBy>
  <cp:revision>7</cp:revision>
  <cp:lastPrinted>2016-08-25T01:46:21Z</cp:lastPrinted>
  <dcterms:created xsi:type="dcterms:W3CDTF">2016-08-24T19:48:48Z</dcterms:created>
  <dcterms:modified xsi:type="dcterms:W3CDTF">2018-04-04T02:43:15Z</dcterms:modified>
</cp:coreProperties>
</file>