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3" r:id="rId2"/>
    <p:sldId id="282" r:id="rId3"/>
    <p:sldId id="258" r:id="rId4"/>
    <p:sldId id="260" r:id="rId5"/>
    <p:sldId id="261" r:id="rId6"/>
    <p:sldId id="263" r:id="rId7"/>
    <p:sldId id="264" r:id="rId8"/>
    <p:sldId id="284" r:id="rId9"/>
    <p:sldId id="265" r:id="rId10"/>
    <p:sldId id="266" r:id="rId11"/>
    <p:sldId id="267" r:id="rId12"/>
    <p:sldId id="269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2887C-CB16-467E-AD72-25B9B33002A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CB36F-4BAD-458D-83E5-08075030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6DE94-BE1D-498E-A223-B0AFFC172DB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The calorie is a unit of energy measurement.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Kilocalorie (</a:t>
            </a:r>
            <a:r>
              <a:rPr lang="en-US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kCal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  <a:r>
              <a:rPr lang="en-US" altLang="en-US" b="1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more accurately defines calorie.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Kilojoule: standard international unit for expressing energy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Megajoule: 1000 </a:t>
            </a:r>
            <a:r>
              <a:rPr lang="en-US" altLang="en-US" dirty="0" err="1">
                <a:latin typeface="Arial" panose="020B0604020202020204" pitchFamily="34" charset="0"/>
                <a:cs typeface="Times New Roman" panose="02020603050405020304" pitchFamily="18" charset="0"/>
              </a:rPr>
              <a:t>kj</a:t>
            </a:r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9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5848C-60EF-4F3F-A8C6-16E73C6C4BAE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Does not have the normal constraints imposed by other indirect procedures.</a:t>
            </a:r>
          </a:p>
        </p:txBody>
      </p:sp>
    </p:spTree>
    <p:extLst>
      <p:ext uri="{BB962C8B-B14F-4D97-AF65-F5344CB8AC3E}">
        <p14:creationId xmlns:p14="http://schemas.microsoft.com/office/powerpoint/2010/main" val="3001534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83DE94-FFD9-4017-BFC7-581BED44A56F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RQ provides a convenient guide to approximate the nutrient mixture catabolized for energy during rest and aerobic exercise. </a:t>
            </a:r>
          </a:p>
        </p:txBody>
      </p:sp>
    </p:spTree>
    <p:extLst>
      <p:ext uri="{BB962C8B-B14F-4D97-AF65-F5344CB8AC3E}">
        <p14:creationId xmlns:p14="http://schemas.microsoft.com/office/powerpoint/2010/main" val="384704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731CE8-B2CD-4EF9-A119-181D23FE4ABF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4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30B825-F000-4A10-9497-A347A51273CB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Resting metabolic rates includes basal and sleeping conditions. </a:t>
            </a:r>
          </a:p>
        </p:txBody>
      </p:sp>
    </p:spTree>
    <p:extLst>
      <p:ext uri="{BB962C8B-B14F-4D97-AF65-F5344CB8AC3E}">
        <p14:creationId xmlns:p14="http://schemas.microsoft.com/office/powerpoint/2010/main" val="415682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231C6-BD3A-4080-BA8C-1BD90235F332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BMR averages 5–10% lower in females compared with males at all ages.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4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D13765-F30F-4035-B149-3A89F9C7A86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resting metabolism of people who live in tropical climates, for example, averages 5–20% higher than counterparts in more temperate regions.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As pregnancy progresses, increases in maternal body weight add considerably to exercise effort during weight-bearing walking, jogging, and stair climbing and may also reduce the economy of physical effort. </a:t>
            </a:r>
          </a:p>
        </p:txBody>
      </p:sp>
    </p:spTree>
    <p:extLst>
      <p:ext uri="{BB962C8B-B14F-4D97-AF65-F5344CB8AC3E}">
        <p14:creationId xmlns:p14="http://schemas.microsoft.com/office/powerpoint/2010/main" val="978165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2FAE83-7D8E-4CFE-865E-A21251D0D91F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1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63F9C-C742-470F-84FE-6BD5CA5A7AC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8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114C8-F60B-4616-A1F8-4812B0184D7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Heat of combustion refers to the heat liberated by oxidizing a specific food; it represents the food’s total energy value. </a:t>
            </a:r>
          </a:p>
        </p:txBody>
      </p:sp>
    </p:spTree>
    <p:extLst>
      <p:ext uri="{BB962C8B-B14F-4D97-AF65-F5344CB8AC3E}">
        <p14:creationId xmlns:p14="http://schemas.microsoft.com/office/powerpoint/2010/main" val="91672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0C1979-4404-46EA-BED9-1BA2D47889BA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The heat of combustion for carbohydrate varies depending on the arrangement of atoms in the particular carbohydrate molecule.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The heat of combustion for lipid varies with the structural composition of the triacylglycerol molecule’s fatty acid components.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Two factors affect energy release from protein combustion: (1) type of protein in the food and (2) relative nitrogen content of the protein. </a:t>
            </a:r>
          </a:p>
        </p:txBody>
      </p:sp>
    </p:spTree>
    <p:extLst>
      <p:ext uri="{BB962C8B-B14F-4D97-AF65-F5344CB8AC3E}">
        <p14:creationId xmlns:p14="http://schemas.microsoft.com/office/powerpoint/2010/main" val="4078678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C31434-1B83-46CE-8C12-88E68281446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Dietary fiber reduces the coefficient of digestibility: A high-fiber meal has less total energy absorbed than does a fiber-free meal of equivalent caloric content.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Considerable variability exists in efficiency percentages for any food within a particular category. </a:t>
            </a:r>
          </a:p>
        </p:txBody>
      </p:sp>
    </p:spTree>
    <p:extLst>
      <p:ext uri="{BB962C8B-B14F-4D97-AF65-F5344CB8AC3E}">
        <p14:creationId xmlns:p14="http://schemas.microsoft.com/office/powerpoint/2010/main" val="36675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77BF2D-D9C3-4761-BA61-F4ED1CAB8285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A known water volume at a specified temperature circulates through a series of coils at the top of the chamber. This water absorbs the heat produced and radiated by the individual while in the calorimeter.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For adequate ventilation, the person’s exhaled air continually passes from the room through chemicals that remove moisture and absorb carbon dioxide. Oxygen added to the air recirculates through the chamber. </a:t>
            </a:r>
          </a:p>
        </p:txBody>
      </p:sp>
    </p:spTree>
    <p:extLst>
      <p:ext uri="{BB962C8B-B14F-4D97-AF65-F5344CB8AC3E}">
        <p14:creationId xmlns:p14="http://schemas.microsoft.com/office/powerpoint/2010/main" val="111964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80F755-8CDA-437C-A479-445150473CD3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4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69054F-0130-4A0F-A326-C11820117809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1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1D696-027D-430B-99DD-BB59A07829D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4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AB11-4EA7-4F7A-83F6-ABA1E3591BED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DF909-86A0-46EA-B808-BF52360F0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04" y="22866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Measurement of Energy in Food and </a:t>
            </a:r>
            <a:br>
              <a:rPr lang="en-US" dirty="0"/>
            </a:br>
            <a:r>
              <a:rPr lang="en-US" dirty="0"/>
              <a:t>During Physical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69" y="3935894"/>
            <a:ext cx="10515600" cy="176398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7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D:\D\Katch\Project_SRC\IB\image_bank\images\jpg\figure_6.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122" y="635303"/>
            <a:ext cx="7402237" cy="590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8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0944" y="702366"/>
            <a:ext cx="8524875" cy="7363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Indirect calorimetry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943" y="1699591"/>
            <a:ext cx="10357057" cy="475421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 measures oxygen uptake to provide an accurate estimate of energy expenditure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Five common indirect calorimetry methods to measure O2 uptake: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Portable spirometry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Bag technique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Ventilated hood technique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Computerized instrumentation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Doubly labeled water technique*</a:t>
            </a:r>
          </a:p>
        </p:txBody>
      </p:sp>
    </p:spTree>
    <p:extLst>
      <p:ext uri="{BB962C8B-B14F-4D97-AF65-F5344CB8AC3E}">
        <p14:creationId xmlns:p14="http://schemas.microsoft.com/office/powerpoint/2010/main" val="82568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D:\D\Katch\Project_SRC\IB\image_bank\images\jpg\figure_6.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2" y="791613"/>
            <a:ext cx="5708098" cy="559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85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206" y="450574"/>
            <a:ext cx="8524875" cy="82915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Indirect calorimetry, </a:t>
            </a:r>
            <a:r>
              <a:rPr lang="en-US" altLang="en-US" i="1" dirty="0"/>
              <a:t>continued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206" y="1613590"/>
            <a:ext cx="105156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u="sng" dirty="0"/>
              <a:t>Doubly labeled water technique</a:t>
            </a:r>
          </a:p>
          <a:p>
            <a:pPr marL="0" indent="0" eaLnBrk="1" hangingPunct="1">
              <a:buNone/>
            </a:pPr>
            <a:r>
              <a:rPr lang="en-US" altLang="en-US" dirty="0"/>
              <a:t>Provides a useful way to estimate total daily energy expenditure in free-living conditions </a:t>
            </a:r>
          </a:p>
          <a:p>
            <a:pPr marL="0" indent="0" eaLnBrk="1" hangingPunct="1">
              <a:buNone/>
            </a:pPr>
            <a:r>
              <a:rPr lang="en-US" altLang="en-US" dirty="0"/>
              <a:t>Expensive </a:t>
            </a:r>
          </a:p>
          <a:p>
            <a:pPr marL="0" indent="0" eaLnBrk="1" hangingPunct="1">
              <a:buNone/>
            </a:pPr>
            <a:r>
              <a:rPr lang="en-US" altLang="en-US" dirty="0"/>
              <a:t>Provides an ideal way to assess total energy expenditure of groups over prolonged time periods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73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693" y="503582"/>
            <a:ext cx="8524875" cy="74184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The</a:t>
            </a:r>
            <a:r>
              <a:rPr lang="en-US" altLang="en-US" b="0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respiratory quotient (RQ)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693" y="1646514"/>
            <a:ext cx="9416150" cy="38465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/>
              <a:t>The ration of carbon dioxide produced to oxygen consumed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The RQ provides information about the nutrient mixture catabolized for energy 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R	Q values: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1.00 for carbohydrates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0.70 for fat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0.82 for protein</a:t>
            </a:r>
          </a:p>
        </p:txBody>
      </p:sp>
    </p:spTree>
    <p:extLst>
      <p:ext uri="{BB962C8B-B14F-4D97-AF65-F5344CB8AC3E}">
        <p14:creationId xmlns:p14="http://schemas.microsoft.com/office/powerpoint/2010/main" val="301007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692" y="649357"/>
            <a:ext cx="8524875" cy="70988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respiratory exchange ratio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692" y="1825625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Computes in exactly the same manner as RQ</a:t>
            </a:r>
          </a:p>
          <a:p>
            <a:pPr marL="0" indent="0" eaLnBrk="1" hangingPunct="1">
              <a:buNone/>
            </a:pPr>
            <a:r>
              <a:rPr lang="en-US" altLang="en-US" dirty="0"/>
              <a:t>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R &gt; 1.00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/>
              <a:t>Overbreathing</a:t>
            </a:r>
            <a:r>
              <a:rPr lang="en-US" alt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Exhaustive exercise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R &lt; 0.70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After exhaustive exercise</a:t>
            </a:r>
          </a:p>
        </p:txBody>
      </p:sp>
    </p:spTree>
    <p:extLst>
      <p:ext uri="{BB962C8B-B14F-4D97-AF65-F5344CB8AC3E}">
        <p14:creationId xmlns:p14="http://schemas.microsoft.com/office/powerpoint/2010/main" val="160629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231" y="679450"/>
            <a:ext cx="10701612" cy="100357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Energy expenditure during rest and physical activity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231" y="2011156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Three factors determine total daily energy expenditure: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Resting metabolic rate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Thermogenic influence of food consumed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Energy expended during physical activity and recovery</a:t>
            </a:r>
          </a:p>
        </p:txBody>
      </p:sp>
    </p:spTree>
    <p:extLst>
      <p:ext uri="{BB962C8B-B14F-4D97-AF65-F5344CB8AC3E}">
        <p14:creationId xmlns:p14="http://schemas.microsoft.com/office/powerpoint/2010/main" val="315244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458" y="609600"/>
            <a:ext cx="8524875" cy="776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Basal metabolic rate (BMR)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58" y="1799121"/>
            <a:ext cx="10515600" cy="4351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Minimum energy requirement to sustain the body’s functions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Establishes an energy baseline 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Lover in women compared with men why?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Lean body mass is lower and fat proportion is higher</a:t>
            </a:r>
          </a:p>
        </p:txBody>
      </p:sp>
    </p:spTree>
    <p:extLst>
      <p:ext uri="{BB962C8B-B14F-4D97-AF65-F5344CB8AC3E}">
        <p14:creationId xmlns:p14="http://schemas.microsoft.com/office/powerpoint/2010/main" val="1319237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29" r="4339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69" name="Straight Connector 6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>
            <a:solidFill>
              <a:srgbClr val="6363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Total daily energy expenditure (TDEE)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914400" lvl="2" indent="0" eaLnBrk="1" hangingPunct="1">
              <a:buNone/>
            </a:pPr>
            <a:r>
              <a:rPr lang="en-US" altLang="en-US" dirty="0"/>
              <a:t>Influenced by 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Physical activity 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Diet induced thermogenesis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Climate 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pregnancy</a:t>
            </a:r>
          </a:p>
        </p:txBody>
      </p:sp>
    </p:spTree>
    <p:extLst>
      <p:ext uri="{BB962C8B-B14F-4D97-AF65-F5344CB8AC3E}">
        <p14:creationId xmlns:p14="http://schemas.microsoft.com/office/powerpoint/2010/main" val="16513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70" y="808383"/>
            <a:ext cx="8524875" cy="5773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900" dirty="0"/>
              <a:t>The metabolic equivalent (MET</a:t>
            </a:r>
            <a:r>
              <a:rPr lang="en-US" altLang="en-US" dirty="0"/>
              <a:t>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70" y="1812373"/>
            <a:ext cx="10515600" cy="4351338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1 MET represents an adult’s average seated, resting oxygen consumption or energy expenditure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Met provides a convenient way to rate exercise intensity with respect to a resting baseline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/>
              <a:t>1 MET = ml[02] * kg^-1 * min ^ -1</a:t>
            </a:r>
          </a:p>
        </p:txBody>
      </p:sp>
    </p:spTree>
    <p:extLst>
      <p:ext uri="{BB962C8B-B14F-4D97-AF65-F5344CB8AC3E}">
        <p14:creationId xmlns:p14="http://schemas.microsoft.com/office/powerpoint/2010/main" val="18113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Describe how food energy is measured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Compare and contrast direct and indirect calorimetry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List the Atwater factors for carbohydrates, protein, and lipid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Define respiratory quotient (RQ) and list the RQ values for carbohydrates, protein, and fat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Define basal metabolic rate, total daily energy expenditure, and the metabolic equivalent (MET)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8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Units of energy measurement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Calorie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One Calorie expresses the quantity of heat necessary to raise the temperature of 1kg 1L of water by 1 degree </a:t>
            </a:r>
            <a:r>
              <a:rPr lang="en-US" altLang="en-US" dirty="0" err="1">
                <a:cs typeface="Times New Roman" panose="02020603050405020304" pitchFamily="18" charset="0"/>
              </a:rPr>
              <a:t>cesius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Kilocalorie (kcal)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More accurately defines calorie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Kilojoule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Standard international unit for expressing energy</a:t>
            </a: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Megajoule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Equal to 1000 </a:t>
            </a:r>
            <a:r>
              <a:rPr lang="en-US" altLang="en-US" dirty="0" err="1">
                <a:cs typeface="Times New Roman" panose="02020603050405020304" pitchFamily="18" charset="0"/>
              </a:rPr>
              <a:t>kj</a:t>
            </a:r>
            <a:endParaRPr lang="en-US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6475" y="636104"/>
            <a:ext cx="8524875" cy="80265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Basic definitions for this chapter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474" y="1696278"/>
            <a:ext cx="9694447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Temperature: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A quantitative measure of an object’s hotness or coldness</a:t>
            </a:r>
          </a:p>
          <a:p>
            <a:pPr marL="0" indent="0" eaLnBrk="1" hangingPunct="1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cs typeface="Times New Roman" panose="02020603050405020304" pitchFamily="18" charset="0"/>
              </a:rPr>
              <a:t>Heat:</a:t>
            </a:r>
          </a:p>
          <a:p>
            <a:pPr marL="457200" lvl="1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energy transfer from one body or system to another</a:t>
            </a:r>
          </a:p>
          <a:p>
            <a:pPr lvl="1"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363" y="3406726"/>
            <a:ext cx="1725637" cy="34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4" y="484632"/>
            <a:ext cx="5002292" cy="5733287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b="1"/>
              <a:t>Bomb calorimeter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Measures total energy value of foods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Type of direct calorimetry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Increase in water temperature directly reflects the heat released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Heat of combustion</a:t>
            </a:r>
          </a:p>
        </p:txBody>
      </p:sp>
    </p:spTree>
    <p:extLst>
      <p:ext uri="{BB962C8B-B14F-4D97-AF65-F5344CB8AC3E}">
        <p14:creationId xmlns:p14="http://schemas.microsoft.com/office/powerpoint/2010/main" val="39112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3710" y="622851"/>
            <a:ext cx="8524875" cy="7496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Heat of combustion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10" y="1653347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The heat liberated by oxidizing a specific food (</a:t>
            </a:r>
            <a:r>
              <a:rPr lang="en-US" altLang="en-US" i="1" dirty="0"/>
              <a:t>total energy value</a:t>
            </a:r>
            <a:r>
              <a:rPr lang="en-US" altLang="en-US" dirty="0"/>
              <a:t>)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Carbohydrates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4.2 kcal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Lipids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9.4 kcal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Proteins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5.56</a:t>
            </a:r>
          </a:p>
        </p:txBody>
      </p:sp>
    </p:spTree>
    <p:extLst>
      <p:ext uri="{BB962C8B-B14F-4D97-AF65-F5344CB8AC3E}">
        <p14:creationId xmlns:p14="http://schemas.microsoft.com/office/powerpoint/2010/main" val="14247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232" y="776289"/>
            <a:ext cx="8524875" cy="58868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Net energy value of foods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232" y="1732860"/>
            <a:ext cx="10515600" cy="4351338"/>
          </a:xfrm>
        </p:spPr>
        <p:txBody>
          <a:bodyPr>
            <a:normAutofit/>
          </a:bodyPr>
          <a:lstStyle/>
          <a:p>
            <a:pPr marL="457200" lvl="1" indent="0" eaLnBrk="1" hangingPunct="1">
              <a:buNone/>
            </a:pPr>
            <a:r>
              <a:rPr lang="en-US" altLang="en-US" sz="2800" dirty="0"/>
              <a:t>Actual energy available to the body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Coefficient of digestibility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 affected by dietary fiber</a:t>
            </a:r>
          </a:p>
          <a:p>
            <a:pPr marL="457200" lvl="1" indent="0" eaLnBrk="1" hangingPunct="1">
              <a:buNone/>
            </a:pPr>
            <a:r>
              <a:rPr lang="en-US" altLang="en-US" sz="2800" dirty="0"/>
              <a:t>Atwater general factors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99364"/>
              </p:ext>
            </p:extLst>
          </p:nvPr>
        </p:nvGraphicFramePr>
        <p:xfrm>
          <a:off x="1245703" y="3776871"/>
          <a:ext cx="4373218" cy="199885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186609">
                  <a:extLst>
                    <a:ext uri="{9D8B030D-6E8A-4147-A177-3AD203B41FA5}">
                      <a16:colId xmlns:a16="http://schemas.microsoft.com/office/drawing/2014/main" val="3473202988"/>
                    </a:ext>
                  </a:extLst>
                </a:gridCol>
                <a:gridCol w="2186609">
                  <a:extLst>
                    <a:ext uri="{9D8B030D-6E8A-4147-A177-3AD203B41FA5}">
                      <a16:colId xmlns:a16="http://schemas.microsoft.com/office/drawing/2014/main" val="4252149958"/>
                    </a:ext>
                  </a:extLst>
                </a:gridCol>
              </a:tblGrid>
              <a:tr h="66628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Carbohydrates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 kcal/g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8869"/>
                  </a:ext>
                </a:extLst>
              </a:tr>
              <a:tr h="666284">
                <a:tc>
                  <a:txBody>
                    <a:bodyPr/>
                    <a:lstStyle/>
                    <a:p>
                      <a:r>
                        <a:rPr lang="en-US" sz="2000" dirty="0"/>
                        <a:t>Lipid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  <a:r>
                        <a:rPr lang="en-US" sz="2000" baseline="0" dirty="0"/>
                        <a:t> kcal/g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7388"/>
                  </a:ext>
                </a:extLst>
              </a:tr>
              <a:tr h="666284">
                <a:tc>
                  <a:txBody>
                    <a:bodyPr/>
                    <a:lstStyle/>
                    <a:p>
                      <a:r>
                        <a:rPr lang="en-US" sz="2000" dirty="0"/>
                        <a:t>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kcal/g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932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246" y="776289"/>
            <a:ext cx="3156754" cy="2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147"/>
            <a:ext cx="10515600" cy="37518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Measurement of Human Energy Expenditure</a:t>
            </a:r>
          </a:p>
        </p:txBody>
      </p:sp>
    </p:spTree>
    <p:extLst>
      <p:ext uri="{BB962C8B-B14F-4D97-AF65-F5344CB8AC3E}">
        <p14:creationId xmlns:p14="http://schemas.microsoft.com/office/powerpoint/2010/main" val="236367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753" y="543340"/>
            <a:ext cx="8833056" cy="73639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Direct calorimetry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753" y="174611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Directly measures energy metabolism heat production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Human calorimeter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Airtight chamber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Changes in water temperature relate directly to an individual’s energy metabolism</a:t>
            </a:r>
          </a:p>
        </p:txBody>
      </p:sp>
    </p:spTree>
    <p:extLst>
      <p:ext uri="{BB962C8B-B14F-4D97-AF65-F5344CB8AC3E}">
        <p14:creationId xmlns:p14="http://schemas.microsoft.com/office/powerpoint/2010/main" val="276675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876</Words>
  <Application>Microsoft Office PowerPoint</Application>
  <PresentationFormat>Widescreen</PresentationFormat>
  <Paragraphs>138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Measurement of Energy in Food and  During Physical Activity</vt:lpstr>
      <vt:lpstr>Objectives</vt:lpstr>
      <vt:lpstr>Units of energy measurement</vt:lpstr>
      <vt:lpstr>Basic definitions for this chapter</vt:lpstr>
      <vt:lpstr>Bomb calorimeter</vt:lpstr>
      <vt:lpstr>Heat of combustion</vt:lpstr>
      <vt:lpstr>Net energy value of foods</vt:lpstr>
      <vt:lpstr>PowerPoint Presentation</vt:lpstr>
      <vt:lpstr>Direct calorimetry</vt:lpstr>
      <vt:lpstr>PowerPoint Presentation</vt:lpstr>
      <vt:lpstr>Indirect calorimetry</vt:lpstr>
      <vt:lpstr>PowerPoint Presentation</vt:lpstr>
      <vt:lpstr>Indirect calorimetry, continued</vt:lpstr>
      <vt:lpstr>The respiratory quotient (RQ)</vt:lpstr>
      <vt:lpstr>The respiratory exchange ratio</vt:lpstr>
      <vt:lpstr>Energy expenditure during rest and physical activity </vt:lpstr>
      <vt:lpstr>Basal metabolic rate (BMR)</vt:lpstr>
      <vt:lpstr>Total daily energy expenditure (TDEE)</vt:lpstr>
      <vt:lpstr>The metabolic equivalent (MET)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of Energy in Food and During Physical Activity</dc:title>
  <dc:creator>rjk01002</dc:creator>
  <cp:lastModifiedBy>MCG</cp:lastModifiedBy>
  <cp:revision>20</cp:revision>
  <dcterms:created xsi:type="dcterms:W3CDTF">2016-07-19T00:00:45Z</dcterms:created>
  <dcterms:modified xsi:type="dcterms:W3CDTF">2018-03-01T02:20:21Z</dcterms:modified>
</cp:coreProperties>
</file>