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2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5" r:id="rId24"/>
    <p:sldId id="286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6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8A74-8240-4402-9FF9-5AF260FCCF9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F0D6-06B6-4A36-B48D-300B0796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C44F3E9-A829-4BD4-B959-0C5DA12231C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FEE493E-2FA2-4612-9FC1-F9BCF2E4FEE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6FF0538-6C7A-4C1B-80FA-5D17808173A0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941CC67-870F-41A8-80ED-69623B2F2CE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F869FD9-FA10-4019-BC24-43ED51E278A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31ACADE-B6E3-42CB-A7A0-44FCD4B7B3F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E97A93F-7DC4-4609-B34B-18629C0B999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322D15C-1B03-4244-8138-836CCEE27FA4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523D8AF-2412-4E68-9CB5-7CCAF7D9F30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377B3D-182E-4E62-B765-CB82FF7FFDDF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B2EAB5B-794F-488D-B7B8-DC470C89FCF7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2C5C2E0-C401-4717-9D71-36562A1A8A4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792C0C7-741D-4582-8A55-E249572518D0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669E7F0-6B3F-4C37-A64B-AC0949EB5B2C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82E0827-2168-4B76-8323-8F12752DAC05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F13C3ED-9C3A-457C-8BB4-6454BF92C612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Short- and long-term mineral supplementation above recommended levels does not benefit exercise performance or enhance training responsiveness.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E31A70C-A624-4C12-85F7-5BF041AC6A6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022817E-F0C6-4D47-A86C-3A8ECB6DF7F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ACE1D993-28F2-40F1-BC7D-CFB9E86C3B5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7A571A2-F905-455C-921E-1230AE3849EF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ADBA961-431A-448C-BDB9-DCE1B7EABF34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4280E7-890A-4F46-A932-76912169929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0B8E731-08C9-4C50-8CDA-18CEB2760895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B28BD874-16E4-424D-8F8A-6BD13A268246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D106624-CABC-44D0-B12E-6377B5B0D9F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CBCDE2F-A423-42B5-8399-6D493EB06BE4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7DDC-8D0D-4067-9790-530EE62B513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CF70-7810-4D2C-B54A-875F098C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oosemyplace.go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gov/dietaryguidelines/2015/guidelin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2895600"/>
            <a:ext cx="6692900" cy="83820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chemeClr val="tx1"/>
                </a:solidFill>
              </a:rPr>
              <a:t>Nutritional Recommendations for the Physically Active Person </a:t>
            </a:r>
            <a:br>
              <a:rPr lang="en-US" altLang="en-US" sz="3600" dirty="0">
                <a:solidFill>
                  <a:schemeClr val="tx1"/>
                </a:solidFill>
              </a:rPr>
            </a:b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60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24875" cy="7683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Mediterranean and vegetarian diet pyramids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998A0-2698-4B0B-98C9-E3AE1DAC7AC1}"/>
              </a:ext>
            </a:extLst>
          </p:cNvPr>
          <p:cNvSpPr txBox="1"/>
          <p:nvPr/>
        </p:nvSpPr>
        <p:spPr>
          <a:xfrm>
            <a:off x="457200" y="21336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Mediterranean diet</a:t>
            </a:r>
          </a:p>
          <a:p>
            <a:r>
              <a:rPr lang="en-US" dirty="0"/>
              <a:t>	emphasizes fruits, nuts, vegetables, legumes, whole grains, and lean protein </a:t>
            </a:r>
          </a:p>
          <a:p>
            <a:r>
              <a:rPr lang="en-US" dirty="0"/>
              <a:t>High monounsaturated fatty acid content</a:t>
            </a:r>
          </a:p>
          <a:p>
            <a:endParaRPr lang="en-US" dirty="0"/>
          </a:p>
          <a:p>
            <a:r>
              <a:rPr lang="en-US" dirty="0"/>
              <a:t>Vegetarian diet </a:t>
            </a:r>
          </a:p>
          <a:p>
            <a:r>
              <a:rPr lang="en-US" dirty="0"/>
              <a:t>	consists of foods from the plant kingdom </a:t>
            </a:r>
          </a:p>
        </p:txBody>
      </p:sp>
    </p:spTree>
    <p:extLst>
      <p:ext uri="{BB962C8B-B14F-4D97-AF65-F5344CB8AC3E}">
        <p14:creationId xmlns:p14="http://schemas.microsoft.com/office/powerpoint/2010/main" val="12025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1676401"/>
            <a:ext cx="8716963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83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24875" cy="3873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Diet quality index (DQI)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5EFF4-7EF0-4626-BBB2-490AD68793F4}"/>
              </a:ext>
            </a:extLst>
          </p:cNvPr>
          <p:cNvSpPr txBox="1"/>
          <p:nvPr/>
        </p:nvSpPr>
        <p:spPr>
          <a:xfrm>
            <a:off x="533400" y="1600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DQI focuses on the nutritional elements of a diet</a:t>
            </a:r>
          </a:p>
          <a:p>
            <a:r>
              <a:rPr lang="en-US" dirty="0"/>
              <a:t>A simple scoring system based on the risk gradient associated with diet and the major diet related chronic diseases </a:t>
            </a:r>
          </a:p>
          <a:p>
            <a:r>
              <a:rPr lang="en-US" dirty="0"/>
              <a:t>A score of &lt;= 4 reflects a more healthful diet </a:t>
            </a:r>
          </a:p>
          <a:p>
            <a:r>
              <a:rPr lang="en-US" dirty="0"/>
              <a:t>A score of &gt;= 10 reflects a less healthful diet needing improvement</a:t>
            </a:r>
          </a:p>
        </p:txBody>
      </p:sp>
    </p:spTree>
    <p:extLst>
      <p:ext uri="{BB962C8B-B14F-4D97-AF65-F5344CB8AC3E}">
        <p14:creationId xmlns:p14="http://schemas.microsoft.com/office/powerpoint/2010/main" val="317135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D:\D\Katch\Project_SRC\IB\image_bank\images\jpg\figure_7.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1" y="1219201"/>
            <a:ext cx="4003675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4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" y="914400"/>
            <a:ext cx="8524875" cy="3984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The healthy eating index (HEI)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752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Designed by the USDA for nutrition promotion activities and to monitor changes in diet quality over time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 poor diet = HEI score of 65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 good diet = HEI score &gt; 85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HEI scores for each component of the index are defined as “poor” score, &lt; 5 , needs improvement score 5-8 and good score &gt; 8  </a:t>
            </a:r>
          </a:p>
        </p:txBody>
      </p:sp>
    </p:spTree>
    <p:extLst>
      <p:ext uri="{BB962C8B-B14F-4D97-AF65-F5344CB8AC3E}">
        <p14:creationId xmlns:p14="http://schemas.microsoft.com/office/powerpoint/2010/main" val="60781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24875" cy="77628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Protein intake among the physically active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0621D-F98E-443F-B33D-5AB39F1FFC34}"/>
              </a:ext>
            </a:extLst>
          </p:cNvPr>
          <p:cNvSpPr txBox="1"/>
          <p:nvPr/>
        </p:nvSpPr>
        <p:spPr>
          <a:xfrm>
            <a:off x="457200" y="21336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RDA for protein </a:t>
            </a:r>
          </a:p>
          <a:p>
            <a:r>
              <a:rPr lang="en-US" dirty="0"/>
              <a:t>Eating a high-carbohydrate diet with adequate energy intake conserves muscle protein </a:t>
            </a:r>
          </a:p>
          <a:p>
            <a:r>
              <a:rPr lang="en-US" dirty="0"/>
              <a:t>Endurance training </a:t>
            </a:r>
          </a:p>
          <a:p>
            <a:r>
              <a:rPr lang="en-US" dirty="0"/>
              <a:t>	1.2 – 1.4 g/kg of body weight daily </a:t>
            </a:r>
          </a:p>
          <a:p>
            <a:r>
              <a:rPr lang="en-US" dirty="0"/>
              <a:t>Resistance training </a:t>
            </a:r>
          </a:p>
          <a:p>
            <a:r>
              <a:rPr lang="en-US" dirty="0"/>
              <a:t>	up to 1.8 g/kg body weight daily </a:t>
            </a:r>
          </a:p>
        </p:txBody>
      </p:sp>
    </p:spTree>
    <p:extLst>
      <p:ext uri="{BB962C8B-B14F-4D97-AF65-F5344CB8AC3E}">
        <p14:creationId xmlns:p14="http://schemas.microsoft.com/office/powerpoint/2010/main" val="21667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1066800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Simple amino acids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413C6-5BE8-4BFF-9C2F-29D885C31ECB}"/>
              </a:ext>
            </a:extLst>
          </p:cNvPr>
          <p:cNvSpPr txBox="1"/>
          <p:nvPr/>
        </p:nvSpPr>
        <p:spPr>
          <a:xfrm>
            <a:off x="762000" y="16764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athletes supplement </a:t>
            </a:r>
          </a:p>
          <a:p>
            <a:r>
              <a:rPr lang="en-US" dirty="0"/>
              <a:t>Advocates believe the body absorbs the simple amino acid molecule more readily </a:t>
            </a:r>
          </a:p>
          <a:p>
            <a:r>
              <a:rPr lang="en-US" dirty="0"/>
              <a:t>The healthy intestine absorbs amino acids rapidly when they exist in more complex di – and tripeptide molecules, not just in simple amino acid form </a:t>
            </a:r>
          </a:p>
        </p:txBody>
      </p:sp>
    </p:spTree>
    <p:extLst>
      <p:ext uri="{BB962C8B-B14F-4D97-AF65-F5344CB8AC3E}">
        <p14:creationId xmlns:p14="http://schemas.microsoft.com/office/powerpoint/2010/main" val="114621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524875" cy="3873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Lipid intake among the physically active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E6B4D-3CF4-4F85-812C-298976E20353}"/>
              </a:ext>
            </a:extLst>
          </p:cNvPr>
          <p:cNvSpPr txBox="1"/>
          <p:nvPr/>
        </p:nvSpPr>
        <p:spPr>
          <a:xfrm>
            <a:off x="76200" y="24384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promote good health , lipid intake should probably not exceed 30% </a:t>
            </a:r>
          </a:p>
          <a:p>
            <a:r>
              <a:rPr lang="en-US" dirty="0"/>
              <a:t>Significant reductions in dietary lipid compromise endurance exercise performance </a:t>
            </a:r>
          </a:p>
          <a:p>
            <a:r>
              <a:rPr lang="en-US" dirty="0"/>
              <a:t>Lipids are necessary to obtain essential fatty acids and fat-soluble vitamins</a:t>
            </a:r>
          </a:p>
        </p:txBody>
      </p:sp>
    </p:spTree>
    <p:extLst>
      <p:ext uri="{BB962C8B-B14F-4D97-AF65-F5344CB8AC3E}">
        <p14:creationId xmlns:p14="http://schemas.microsoft.com/office/powerpoint/2010/main" val="106512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24875" cy="7683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Carbohydrate intake among the physically active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B6E72-F272-41A6-A0B1-F9B57B467893}"/>
              </a:ext>
            </a:extLst>
          </p:cNvPr>
          <p:cNvSpPr txBox="1"/>
          <p:nvPr/>
        </p:nvSpPr>
        <p:spPr>
          <a:xfrm>
            <a:off x="609600" y="2514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low-carbohydrate diet rapidly compromises energy reserves</a:t>
            </a:r>
          </a:p>
          <a:p>
            <a:r>
              <a:rPr lang="en-US"/>
              <a:t>Physically active individuals should consume at least 55-60% of calories as carbohydrates </a:t>
            </a:r>
          </a:p>
          <a:p>
            <a:r>
              <a:rPr lang="en-US"/>
              <a:t>Endurance training = 10g carbohydrate per kg body mass per 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9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D:\D\Katch\Project_SRC\IB\image_bank\images\jpg\figure_7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95400"/>
            <a:ext cx="51943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Describe the basic principles of energy 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Compare and contrast the Mediterranean and Vegetarian diets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Apply protein recommendations to an endurance and resistance training athlete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Recognize </a:t>
            </a:r>
            <a:r>
              <a:rPr lang="en-US" sz="2800" dirty="0"/>
              <a:t>carbohydrate and lipid recommendations for a physically active person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9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524875" cy="381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Vitamin-mineral deficiencies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B44E4-CEB5-46F0-A0B3-D4328C154CC8}"/>
              </a:ext>
            </a:extLst>
          </p:cNvPr>
          <p:cNvSpPr txBox="1"/>
          <p:nvPr/>
        </p:nvSpPr>
        <p:spPr>
          <a:xfrm>
            <a:off x="457200" y="17526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often occur in : </a:t>
            </a:r>
          </a:p>
          <a:p>
            <a:r>
              <a:rPr lang="en-US" dirty="0"/>
              <a:t>	vegetarians or groups with low energy intake </a:t>
            </a:r>
          </a:p>
          <a:p>
            <a:r>
              <a:rPr lang="en-US" dirty="0"/>
              <a:t>	Those who eliminate &gt;= 1 food groups from their diet</a:t>
            </a:r>
          </a:p>
          <a:p>
            <a:r>
              <a:rPr lang="en-US" dirty="0"/>
              <a:t>	individuals who consume large amounts of processed foods and simple sugars </a:t>
            </a:r>
          </a:p>
        </p:txBody>
      </p:sp>
    </p:spTree>
    <p:extLst>
      <p:ext uri="{BB962C8B-B14F-4D97-AF65-F5344CB8AC3E}">
        <p14:creationId xmlns:p14="http://schemas.microsoft.com/office/powerpoint/2010/main" val="377684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68" y="914400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Antioxidants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0C6DB-3643-49C4-A896-B5B44ABC350D}"/>
              </a:ext>
            </a:extLst>
          </p:cNvPr>
          <p:cNvSpPr txBox="1"/>
          <p:nvPr/>
        </p:nvSpPr>
        <p:spPr>
          <a:xfrm>
            <a:off x="533400" y="17526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Aerobic exercise metabolism increases the production of free radicals </a:t>
            </a:r>
          </a:p>
          <a:p>
            <a:r>
              <a:rPr lang="en-US" dirty="0"/>
              <a:t>Antioxidants </a:t>
            </a:r>
          </a:p>
          <a:p>
            <a:r>
              <a:rPr lang="en-US" dirty="0"/>
              <a:t>	B- carotene</a:t>
            </a:r>
          </a:p>
          <a:p>
            <a:r>
              <a:rPr lang="en-US" dirty="0"/>
              <a:t>	vitamin C</a:t>
            </a:r>
          </a:p>
          <a:p>
            <a:r>
              <a:rPr lang="en-US" dirty="0"/>
              <a:t>	vitamin E</a:t>
            </a:r>
          </a:p>
          <a:p>
            <a:r>
              <a:rPr lang="en-US" dirty="0"/>
              <a:t>	selenium, copper, manganese, and zinc coenzyme Q10</a:t>
            </a:r>
          </a:p>
        </p:txBody>
      </p:sp>
    </p:spTree>
    <p:extLst>
      <p:ext uri="{BB962C8B-B14F-4D97-AF65-F5344CB8AC3E}">
        <p14:creationId xmlns:p14="http://schemas.microsoft.com/office/powerpoint/2010/main" val="51127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\Katch\Project_SRC\IB\image_bank\images\jpg\figure_7.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226051" cy="581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25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762000"/>
            <a:ext cx="8524875" cy="7683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Exercise intensity and the immune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5D6D1-640F-41A8-A6FC-BBCCFAE2C62D}"/>
              </a:ext>
            </a:extLst>
          </p:cNvPr>
          <p:cNvSpPr txBox="1"/>
          <p:nvPr/>
        </p:nvSpPr>
        <p:spPr>
          <a:xfrm>
            <a:off x="533400" y="2209800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Exercise </a:t>
            </a:r>
          </a:p>
          <a:p>
            <a:r>
              <a:rPr lang="en-US" dirty="0"/>
              <a:t>	boosts natural immune functions and host defenses for up to several hours </a:t>
            </a:r>
          </a:p>
          <a:p>
            <a:r>
              <a:rPr lang="en-US" dirty="0"/>
              <a:t>Exhaustive exercise </a:t>
            </a:r>
          </a:p>
          <a:p>
            <a:r>
              <a:rPr lang="en-US" dirty="0"/>
              <a:t>	a prolonged period  severely impairs the body’s first line of defense against infection </a:t>
            </a:r>
          </a:p>
        </p:txBody>
      </p:sp>
    </p:spTree>
    <p:extLst>
      <p:ext uri="{BB962C8B-B14F-4D97-AF65-F5344CB8AC3E}">
        <p14:creationId xmlns:p14="http://schemas.microsoft.com/office/powerpoint/2010/main" val="108537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D:\D\Katch\Project_SRC\IB\image_bank\images\jpg\figure_7.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752601"/>
            <a:ext cx="61626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00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Minerals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C8AE1-3B74-4F43-8A8D-58108A854637}"/>
              </a:ext>
            </a:extLst>
          </p:cNvPr>
          <p:cNvSpPr txBox="1"/>
          <p:nvPr/>
        </p:nvSpPr>
        <p:spPr>
          <a:xfrm>
            <a:off x="381000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Excessive sweating during exercise causes loss of body water and minerals </a:t>
            </a:r>
          </a:p>
          <a:p>
            <a:r>
              <a:rPr lang="en-US" dirty="0"/>
              <a:t>Mineral loss should be replaced after exercise through well-balanced meals</a:t>
            </a:r>
          </a:p>
          <a:p>
            <a:r>
              <a:rPr lang="en-US" dirty="0"/>
              <a:t>Single-minerals supplementation is not advised unless prescribed because of potential adverse consequences </a:t>
            </a:r>
          </a:p>
        </p:txBody>
      </p:sp>
    </p:spTree>
    <p:extLst>
      <p:ext uri="{BB962C8B-B14F-4D97-AF65-F5344CB8AC3E}">
        <p14:creationId xmlns:p14="http://schemas.microsoft.com/office/powerpoint/2010/main" val="208644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031" y="1066800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Trace minerals and exercise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E25C4-9C70-490E-8E53-B9112313F379}"/>
              </a:ext>
            </a:extLst>
          </p:cNvPr>
          <p:cNvSpPr txBox="1"/>
          <p:nvPr/>
        </p:nvSpPr>
        <p:spPr>
          <a:xfrm>
            <a:off x="533400" y="2057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Strenuous exercise may increase excretion of the following 4 trace elements: </a:t>
            </a:r>
          </a:p>
          <a:p>
            <a:r>
              <a:rPr lang="en-US" dirty="0"/>
              <a:t>	chromium </a:t>
            </a:r>
          </a:p>
          <a:p>
            <a:r>
              <a:rPr lang="en-US" dirty="0"/>
              <a:t>	copper </a:t>
            </a:r>
          </a:p>
          <a:p>
            <a:r>
              <a:rPr lang="en-US" dirty="0"/>
              <a:t>	manganese </a:t>
            </a:r>
          </a:p>
          <a:p>
            <a:r>
              <a:rPr lang="en-US" dirty="0"/>
              <a:t>	zinc </a:t>
            </a:r>
          </a:p>
        </p:txBody>
      </p:sp>
    </p:spTree>
    <p:extLst>
      <p:ext uri="{BB962C8B-B14F-4D97-AF65-F5344CB8AC3E}">
        <p14:creationId xmlns:p14="http://schemas.microsoft.com/office/powerpoint/2010/main" val="4156411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Exercise and food intake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B9511-34FF-4D53-8193-A33B26832EFE}"/>
              </a:ext>
            </a:extLst>
          </p:cNvPr>
          <p:cNvSpPr txBox="1"/>
          <p:nvPr/>
        </p:nvSpPr>
        <p:spPr>
          <a:xfrm>
            <a:off x="609600" y="1981200"/>
            <a:ext cx="601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intake needs to be balanced with energy expenditure </a:t>
            </a:r>
          </a:p>
          <a:p>
            <a:r>
              <a:rPr lang="en-US" dirty="0"/>
              <a:t>Individuals who engage regularly in moderate to intense physical activity eventually increase daily energy intake to match their higher level energy expenditure </a:t>
            </a:r>
          </a:p>
          <a:p>
            <a:r>
              <a:rPr lang="en-US" dirty="0"/>
              <a:t>Women athletes usually do not meet energy intake 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16776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D:\D\Katch\Project_SRC\IB\image_bank\images\jpg\figure_7.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97322"/>
            <a:ext cx="3125789" cy="576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01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The optimal diet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Supplies required nutrients in adequate amounts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Proper nutrition helps: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Improve athletic performance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Optimize programs of physical conditioning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Improve recovery from fatigue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Avoid injury</a:t>
            </a:r>
          </a:p>
        </p:txBody>
      </p:sp>
    </p:spTree>
    <p:extLst>
      <p:ext uri="{BB962C8B-B14F-4D97-AF65-F5344CB8AC3E}">
        <p14:creationId xmlns:p14="http://schemas.microsoft.com/office/powerpoint/2010/main" val="15560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8382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Energy balance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752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Body mass remains constant when caloric intake equals caloric expenditure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3500 kcal approximately equals 1 lb of stored body fat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Consume 3500 extra kcal, gain 1 </a:t>
            </a:r>
            <a:r>
              <a:rPr lang="en-US" altLang="en-US" sz="2800" dirty="0" err="1"/>
              <a:t>lb</a:t>
            </a:r>
            <a:endParaRPr lang="en-US" altLang="en-US" sz="2800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Burn 3500 additional kcal, lose 1 </a:t>
            </a:r>
            <a:r>
              <a:rPr lang="en-US" altLang="en-US" sz="2800" dirty="0" err="1"/>
              <a:t>lb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47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D:\D\Katch\Project_SRC\IB\image_bank\images\jpg\figure_7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71537"/>
            <a:ext cx="3409952" cy="55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9144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Principles of healthy eating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ACEFB-9C67-4F80-A250-522288CC289A}"/>
              </a:ext>
            </a:extLst>
          </p:cNvPr>
          <p:cNvSpPr txBox="1"/>
          <p:nvPr/>
        </p:nvSpPr>
        <p:spPr>
          <a:xfrm>
            <a:off x="685800" y="16002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Variety and balance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foods from a variety of sources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 in one’s diet 	indicates the intake of nutrients from the major foods groups </a:t>
            </a:r>
          </a:p>
          <a:p>
            <a:pPr lvl="1"/>
            <a:r>
              <a:rPr lang="en-US" dirty="0"/>
              <a:t>Moderation</a:t>
            </a:r>
          </a:p>
          <a:p>
            <a:pPr lvl="1"/>
            <a:r>
              <a:rPr lang="en-US" dirty="0"/>
              <a:t>Eating moderately requires appropriate planning to maintain balanced nutrient intake</a:t>
            </a:r>
          </a:p>
        </p:txBody>
      </p:sp>
    </p:spTree>
    <p:extLst>
      <p:ext uri="{BB962C8B-B14F-4D97-AF65-F5344CB8AC3E}">
        <p14:creationId xmlns:p14="http://schemas.microsoft.com/office/powerpoint/2010/main" val="361585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7620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MyPlate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51C9A-6087-401C-8C4C-BD7D03139A63}"/>
              </a:ext>
            </a:extLst>
          </p:cNvPr>
          <p:cNvSpPr txBox="1"/>
          <p:nvPr/>
        </p:nvSpPr>
        <p:spPr>
          <a:xfrm>
            <a:off x="76200" y="1752600"/>
            <a:ext cx="922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www.choosemyplace.gov</a:t>
            </a:r>
            <a:endParaRPr lang="en-US" dirty="0"/>
          </a:p>
          <a:p>
            <a:r>
              <a:rPr lang="en-US" dirty="0"/>
              <a:t>Unveiled in 2011 by USDA	helps put the dietary guidelines into action </a:t>
            </a:r>
          </a:p>
          <a:p>
            <a:r>
              <a:rPr lang="en-US" dirty="0"/>
              <a:t>Potential problems with my plate? </a:t>
            </a:r>
          </a:p>
          <a:p>
            <a:r>
              <a:rPr lang="en-US" dirty="0"/>
              <a:t>Doesn’t give much information about what foods are in each food group </a:t>
            </a:r>
          </a:p>
          <a:p>
            <a:r>
              <a:rPr lang="en-US" dirty="0"/>
              <a:t>No text or verbiage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27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4480"/>
            <a:ext cx="4762139" cy="41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6105236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https://health.gov/dietaryguidelines/2015/guidelines/</a:t>
            </a:r>
            <a:endParaRPr lang="en-US" sz="16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97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588</Words>
  <Application>Microsoft Office PowerPoint</Application>
  <PresentationFormat>On-screen Show (4:3)</PresentationFormat>
  <Paragraphs>127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Nutritional Recommendations for the Physically Active Person  </vt:lpstr>
      <vt:lpstr>Objectives</vt:lpstr>
      <vt:lpstr>The optimal diet</vt:lpstr>
      <vt:lpstr>Energy balance</vt:lpstr>
      <vt:lpstr>PowerPoint Presentation</vt:lpstr>
      <vt:lpstr>Principles of healthy eating </vt:lpstr>
      <vt:lpstr>MyPlate</vt:lpstr>
      <vt:lpstr>PowerPoint Presentation</vt:lpstr>
      <vt:lpstr>PowerPoint Presentation</vt:lpstr>
      <vt:lpstr>Mediterranean and vegetarian diet pyramids </vt:lpstr>
      <vt:lpstr>PowerPoint Presentation</vt:lpstr>
      <vt:lpstr>Diet quality index (DQI)</vt:lpstr>
      <vt:lpstr>PowerPoint Presentation</vt:lpstr>
      <vt:lpstr>The healthy eating index (HEI)</vt:lpstr>
      <vt:lpstr>Protein intake among the physically active</vt:lpstr>
      <vt:lpstr>Simple amino acids </vt:lpstr>
      <vt:lpstr>Lipid intake among the physically active</vt:lpstr>
      <vt:lpstr>Carbohydrate intake among the physically active</vt:lpstr>
      <vt:lpstr>PowerPoint Presentation</vt:lpstr>
      <vt:lpstr>Vitamin-mineral deficiencies</vt:lpstr>
      <vt:lpstr>Antioxidants</vt:lpstr>
      <vt:lpstr>PowerPoint Presentation</vt:lpstr>
      <vt:lpstr>Exercise intensity and the immune system</vt:lpstr>
      <vt:lpstr>PowerPoint Presentation</vt:lpstr>
      <vt:lpstr>Minerals</vt:lpstr>
      <vt:lpstr>Trace minerals and exercise </vt:lpstr>
      <vt:lpstr>Exercise and food intake </vt:lpstr>
      <vt:lpstr>PowerPoint Presentation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Recommendations for the Physically Active Person</dc:title>
  <dc:creator>Renata Korczak</dc:creator>
  <cp:lastModifiedBy>MCG</cp:lastModifiedBy>
  <cp:revision>13</cp:revision>
  <dcterms:created xsi:type="dcterms:W3CDTF">2016-07-22T16:31:24Z</dcterms:created>
  <dcterms:modified xsi:type="dcterms:W3CDTF">2018-03-07T03:09:37Z</dcterms:modified>
</cp:coreProperties>
</file>