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9675B-7DE9-403A-AEB9-18D3ADCF9E2C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200D6-7815-42AB-89F1-A9F2690D8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398BA-28F5-4CAB-B180-237BA19A381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227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C9B42E-2E25-446C-8900-C21810E890CD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/>
              <a:t>Changes in muscle glycogen with various carbohydrate feedings of similar energy content in the 24-hour period following glycogen-depleting exercise. </a:t>
            </a:r>
          </a:p>
          <a:p>
            <a:pPr eaLnBrk="1" hangingPunct="1"/>
            <a:r>
              <a:rPr lang="en-US" altLang="en-US" dirty="0"/>
              <a:t>* Denotes significantly lower value than glucose, </a:t>
            </a:r>
            <a:r>
              <a:rPr lang="en-US" altLang="en-US" dirty="0" err="1"/>
              <a:t>maltodextrin</a:t>
            </a:r>
            <a:r>
              <a:rPr lang="en-US" altLang="en-US" dirty="0"/>
              <a:t>, and waxy starch.</a:t>
            </a:r>
          </a:p>
        </p:txBody>
      </p:sp>
    </p:spTree>
    <p:extLst>
      <p:ext uri="{BB962C8B-B14F-4D97-AF65-F5344CB8AC3E}">
        <p14:creationId xmlns:p14="http://schemas.microsoft.com/office/powerpoint/2010/main" val="929995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DFBF8-1F23-4EB8-8562-8D0B8528BAC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28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EEFD6A-5754-4FE6-9F95-AE184DE0E4D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/>
              <a:t>Glycemic index categorization of common food sources of carbohydrates. </a:t>
            </a:r>
          </a:p>
        </p:txBody>
      </p:sp>
    </p:spTree>
    <p:extLst>
      <p:ext uri="{BB962C8B-B14F-4D97-AF65-F5344CB8AC3E}">
        <p14:creationId xmlns:p14="http://schemas.microsoft.com/office/powerpoint/2010/main" val="511978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10DAA-108A-4D59-9B5C-5EF5F394088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728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9CC23-EAD2-4BF3-A0E5-67B50DCFF2E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9207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39CB9B-F535-4111-A4E8-523835C1A81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/>
              <a:t>Major factors that affect gastric emptying and fluid absorption.</a:t>
            </a:r>
          </a:p>
        </p:txBody>
      </p:sp>
    </p:spTree>
    <p:extLst>
      <p:ext uri="{BB962C8B-B14F-4D97-AF65-F5344CB8AC3E}">
        <p14:creationId xmlns:p14="http://schemas.microsoft.com/office/powerpoint/2010/main" val="1835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96828-F183-4BA7-B9FA-40D210FA5EB8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4164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16A6E-5725-4CE5-BFAD-5C68C453291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/>
              <a:t>Consuming this solution in recovery from prolonged exercise in a warm environment also improves endurance capacity for subsequent exercise. </a:t>
            </a:r>
          </a:p>
        </p:txBody>
      </p:sp>
    </p:spTree>
    <p:extLst>
      <p:ext uri="{BB962C8B-B14F-4D97-AF65-F5344CB8AC3E}">
        <p14:creationId xmlns:p14="http://schemas.microsoft.com/office/powerpoint/2010/main" val="60827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3E21-E3CB-4DC3-8C3D-8CC9E5352B1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187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D8C9E-CD16-4653-BDB0-F538FA029C42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1377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01860-600E-4ED1-A07F-632982A25063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527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1D6F6-08B1-420F-B716-9B41E475D78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633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E770E-FFA4-4B5E-8E02-65B52A7DD521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24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09FCD-2924-4368-B86E-A279E9655EE3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332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8D3B77-C039-4E29-B4A4-BA6DE8AD153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669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0F9DF-DA30-4784-9441-BC5159EB24AC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869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002E8-1A81-405F-BE13-F8ADBBF33D1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619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AD1E9-ABD4-4AE4-954D-F85BAC781933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608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D8A8-6145-4EA2-B207-4B6B0C8E026B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97E9A-3A89-4AF8-B933-F237F05640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3963" y="2971800"/>
            <a:ext cx="6692900" cy="838200"/>
          </a:xfrm>
          <a:effectLst>
            <a:outerShdw dist="17961" dir="2700000" algn="ctr" rotWithShape="0">
              <a:schemeClr val="bg2"/>
            </a:outerShdw>
          </a:effectLst>
        </p:spPr>
        <p:txBody>
          <a:bodyPr>
            <a:normAutofit fontScale="90000"/>
          </a:bodyPr>
          <a:lstStyle/>
          <a:p>
            <a:r>
              <a:rPr lang="en-US" altLang="en-US" sz="4000" dirty="0"/>
              <a:t>Nutritional Considerations for Intense Training and </a:t>
            </a:r>
            <a:br>
              <a:rPr lang="en-US" altLang="en-US" sz="4000" dirty="0"/>
            </a:br>
            <a:r>
              <a:rPr lang="en-US" altLang="en-US" sz="4000" dirty="0"/>
              <a:t>Sports Competition </a:t>
            </a:r>
            <a:br>
              <a:rPr lang="en-US" altLang="en-US" sz="3600" dirty="0"/>
            </a:br>
            <a:endParaRPr lang="en-US" sz="36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533400"/>
          </a:xfrm>
        </p:spPr>
        <p:txBody>
          <a:bodyPr>
            <a:normAutofit/>
          </a:bodyPr>
          <a:lstStyle/>
          <a:p>
            <a:pPr eaLnBrk="1" hangingPunct="1"/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385888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Carbohydrates after exercise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332037"/>
            <a:ext cx="8229600" cy="4525963"/>
          </a:xfrm>
        </p:spPr>
        <p:txBody>
          <a:bodyPr/>
          <a:lstStyle/>
          <a:p>
            <a:r>
              <a:rPr lang="en-US" altLang="en-US" dirty="0"/>
              <a:t>High-glycemic, carbohydrate-rich foods</a:t>
            </a:r>
          </a:p>
          <a:p>
            <a:r>
              <a:rPr lang="en-US" altLang="en-US" dirty="0"/>
              <a:t>A single large meal or small frequent meals with replenish glycogen stores </a:t>
            </a:r>
          </a:p>
          <a:p>
            <a:r>
              <a:rPr lang="en-US" altLang="en-US" dirty="0"/>
              <a:t>Should be consumed as soon as possible after exercise </a:t>
            </a:r>
          </a:p>
          <a:p>
            <a:r>
              <a:rPr lang="en-US" altLang="en-US" dirty="0"/>
              <a:t>Avoid legumes, fructose, and milk products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D:\D\Katch\Project_SRC\IB\image_bank\images\jpg\figure_8.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295400"/>
            <a:ext cx="3752850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66800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Glycemic index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Indicates how a carbohydrate-containing food affects blood glucose levels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High-glycemic index (70 or more)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400" dirty="0"/>
              <a:t>Examples: white bread, corn flakes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800" dirty="0"/>
              <a:t>Moderate-glycemic index (56-69)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400" dirty="0"/>
              <a:t>Examples: brown rice, quick oats 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800" dirty="0"/>
              <a:t>Low-glycemic index (55 or less)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400" dirty="0"/>
              <a:t>Examples: most fruits, non-starchy vegetables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D:\D\Katch\Project_SRC\IB\image_bank\images\jpg\figure_8.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0"/>
            <a:ext cx="4691063" cy="687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295400"/>
            <a:ext cx="8524875" cy="4746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Glycogen depletion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574088" cy="4343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High-intensity aerobic exercise for 1 hour decreases liver glycogen by about 55%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A 2-hour strenuous workout nearly depletes the glycogen content of the liver and specifically exercised muscles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611313"/>
            <a:ext cx="8524875" cy="1587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Solutions for glycogen repletion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Carbohydrate-containing solution consumed during exercise enhance endurance performance by maintaining blood sugar concentration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Glucose supplied in the blood can: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Spare existing glycogen in active muscles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Serve as “reserve” blood glucose for later use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D:\D\Katch\Project_SRC\IB\image_bank\images\jpg\figure_8.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44663"/>
            <a:ext cx="8802688" cy="412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990600"/>
            <a:ext cx="8524875" cy="7794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dirty="0"/>
              <a:t>Oral rehydration solutions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Provide additional glucose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Minimize the effects of dehydration on: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Cardiovascular dynamics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Temperature regulation 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Exercise performance</a:t>
            </a:r>
          </a:p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Adding electrolytes aids in: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Maintaining thirst mechanism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r>
              <a:rPr lang="en-US" altLang="en-US" dirty="0"/>
              <a:t>Reducing the risk of hyponatremia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§"/>
            </a:pP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611313"/>
            <a:ext cx="8524875" cy="15875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Carbohydrate-electrolyte beverages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93088" cy="3581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The ideal hydration solution contains between 5% and 8% carbohydrates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This permits carbohydrate replenishment without adversely affection fluid balance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Maintains glucose metabolism and preserves glycogen during prolonged exercise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371600"/>
            <a:ext cx="8524875" cy="3873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/>
              <a:t>Hydration during exercise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97088"/>
            <a:ext cx="8077200" cy="369411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Adding sodium to the ingested fluids helps to maintain plasma sodium concentration </a:t>
            </a:r>
          </a:p>
          <a:p>
            <a:pPr eaLnBrk="1" hangingPunct="1"/>
            <a:r>
              <a:rPr lang="en-US" altLang="en-US" dirty="0"/>
              <a:t>Benefits the ultra-endurance athlete at risk for hyponatremia </a:t>
            </a:r>
          </a:p>
          <a:p>
            <a:pPr eaLnBrk="1" hangingPunct="1"/>
            <a:r>
              <a:rPr lang="en-US" altLang="en-US" dirty="0"/>
              <a:t>Reduces urine output and sustains the sodium-dependent osmotic drive to drink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Describe a meal that you would prepare for an athlete before an athletic event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Define glycemic index and provide examples of low, moderate, and high glycemic index foods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Compare and contrast carbohydrates before, during, and after exercise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D:\D\Katch\Project_SRC\IB\image_bank\images\jpg\figure_8.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3183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385888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The pre-athletic event meal</a:t>
            </a:r>
            <a:r>
              <a:rPr lang="en-US" dirty="0">
                <a:latin typeface="Times New Roman" pitchFamily="18" charset="0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574088" cy="38100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Readily digestible foods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Should contribute to energy and fluid requirements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Meals high in carbohydrates and low in lipids and proteins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Three to 4 hours to digest and absorb the meal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385888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Ideal pre-athletic event meal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The ideal pre-athletic event meal: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Contains 150 – 300 grams of carbohydrates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Is consumed 3 to 4 hours before the event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Contains little fat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Contains little fiber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Liquid meals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High in carbohydrates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Supply fluids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Rapidly digestible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Can be used for day-long events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Supplement calorie intake in those with difficulty maintaining body weight </a:t>
            </a:r>
          </a:p>
          <a:p>
            <a:pPr eaLnBrk="1" hangingPunct="1">
              <a:buFont typeface="Wingdings" pitchFamily="2" charset="2"/>
              <a:buChar char="§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385888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Nutrition bars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High protein content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Approximately 25g of carbohydrate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Often include vitamins and minerals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May contain dietary supplements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Should not substitute for normal food intake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385888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Nutrition powders and drinks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High protein content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Contain vitamins, minerals, and other dietary supplements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Come in powdered form 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Contain fewer calories per serving than nutrition bars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0213" y="1385888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Carbohydrates before exercise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If simple sugars are consumed, they should be consumed at least 60 minutes prior to exercise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dirty="0"/>
              <a:t>Fructose absorbs more slowly compared with glucose or sucrose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dirty="0"/>
              <a:t>Risk of gastrointestinal distress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8524875" cy="3841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dirty="0"/>
              <a:t>Carbohydrates during exercise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Allows for a greater intensity during prolonged activities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en-US" sz="2800" dirty="0"/>
              <a:t>Consuming about 60g of liquid or solid carbohydrates each hour benefits: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400" dirty="0"/>
              <a:t>High-intensity, long-duration aerobic exercise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400" dirty="0"/>
              <a:t>Repetitive short bouts of exercise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800" dirty="0"/>
              <a:t>Spares muscle glycogen </a:t>
            </a:r>
          </a:p>
          <a:p>
            <a:pPr>
              <a:buFont typeface="Wingdings" pitchFamily="2" charset="2"/>
              <a:buChar char="§"/>
            </a:pPr>
            <a:r>
              <a:rPr lang="en-US" altLang="en-US" sz="2800" dirty="0"/>
              <a:t>Helps maintain blood glucose levels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617</Words>
  <Application>Microsoft Office PowerPoint</Application>
  <PresentationFormat>On-screen Show (4:3)</PresentationFormat>
  <Paragraphs>108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Nutritional Considerations for Intense Training and  Sports Competition  </vt:lpstr>
      <vt:lpstr>Objectives</vt:lpstr>
      <vt:lpstr>The pre-athletic event meal </vt:lpstr>
      <vt:lpstr>Ideal pre-athletic event meal</vt:lpstr>
      <vt:lpstr>Liquid meals</vt:lpstr>
      <vt:lpstr>Nutrition bars</vt:lpstr>
      <vt:lpstr>Nutrition powders and drinks</vt:lpstr>
      <vt:lpstr>Carbohydrates before exercise</vt:lpstr>
      <vt:lpstr>Carbohydrates during exercise</vt:lpstr>
      <vt:lpstr>Carbohydrates after exercise</vt:lpstr>
      <vt:lpstr>PowerPoint Presentation</vt:lpstr>
      <vt:lpstr>Glycemic index</vt:lpstr>
      <vt:lpstr>PowerPoint Presentation</vt:lpstr>
      <vt:lpstr>Glycogen depletion</vt:lpstr>
      <vt:lpstr>Solutions for glycogen repletion</vt:lpstr>
      <vt:lpstr>PowerPoint Presentation</vt:lpstr>
      <vt:lpstr>Oral rehydration solutions</vt:lpstr>
      <vt:lpstr>Carbohydrate-electrolyte beverages</vt:lpstr>
      <vt:lpstr>Hydration during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Nutritional Considerations for Intense Training and Sports Competition</dc:title>
  <dc:creator>pubnet</dc:creator>
  <cp:lastModifiedBy>MCG</cp:lastModifiedBy>
  <cp:revision>13</cp:revision>
  <dcterms:created xsi:type="dcterms:W3CDTF">2016-07-22T18:11:05Z</dcterms:created>
  <dcterms:modified xsi:type="dcterms:W3CDTF">2018-03-20T06:27:16Z</dcterms:modified>
</cp:coreProperties>
</file>