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323" r:id="rId3"/>
    <p:sldId id="291" r:id="rId4"/>
    <p:sldId id="292" r:id="rId5"/>
    <p:sldId id="299" r:id="rId6"/>
    <p:sldId id="325" r:id="rId7"/>
    <p:sldId id="326" r:id="rId8"/>
    <p:sldId id="300" r:id="rId9"/>
    <p:sldId id="301" r:id="rId10"/>
    <p:sldId id="327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28" r:id="rId19"/>
    <p:sldId id="329" r:id="rId20"/>
    <p:sldId id="330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22" r:id="rId30"/>
    <p:sldId id="317" r:id="rId31"/>
    <p:sldId id="318" r:id="rId32"/>
    <p:sldId id="319" r:id="rId33"/>
    <p:sldId id="32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41" autoAdjust="0"/>
  </p:normalViewPr>
  <p:slideViewPr>
    <p:cSldViewPr snapToGrid="0">
      <p:cViewPr varScale="1">
        <p:scale>
          <a:sx n="104" d="100"/>
          <a:sy n="104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A41AA-B1D3-4CFB-944A-A36BAC5BA67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64EA8-1CDC-4194-AF8C-64992745D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8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40EE25-41D5-4127-B66E-64646D284EA6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85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9BB846-A66A-4BCB-AFEE-0D8AE2E56444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84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3F6B69-E100-4905-8C13-80FECF02B9FD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 b="1">
                <a:latin typeface="Arial" panose="020B0604020202020204" pitchFamily="34" charset="0"/>
              </a:rPr>
              <a:t>Segmentation</a:t>
            </a:r>
            <a:r>
              <a:rPr lang="en-US" altLang="en-US">
                <a:latin typeface="Arial" panose="020B0604020202020204" pitchFamily="34" charset="0"/>
              </a:rPr>
              <a:t> augments mechanical mixing of intestinal chyme with bile, pancreatic juice, and intestinal juice.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 b="1">
                <a:latin typeface="Arial" panose="020B0604020202020204" pitchFamily="34" charset="0"/>
              </a:rPr>
              <a:t>Bile</a:t>
            </a:r>
            <a:r>
              <a:rPr lang="en-US" altLang="en-US">
                <a:latin typeface="Arial" panose="020B0604020202020204" pitchFamily="34" charset="0"/>
              </a:rPr>
              <a:t> is produced by the liver but is stored and released by the gallbladder to allow for fat digestion.</a:t>
            </a: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 Pancreas</a:t>
            </a:r>
            <a:r>
              <a:rPr lang="en-US" altLang="en-US">
                <a:latin typeface="Arial" panose="020B0604020202020204" pitchFamily="34" charset="0"/>
              </a:rPr>
              <a:t> secretes alkali juice to neutralize hydrochloric acid and also secretes enzymes.</a:t>
            </a:r>
          </a:p>
        </p:txBody>
      </p:sp>
    </p:spTree>
    <p:extLst>
      <p:ext uri="{BB962C8B-B14F-4D97-AF65-F5344CB8AC3E}">
        <p14:creationId xmlns:p14="http://schemas.microsoft.com/office/powerpoint/2010/main" val="202846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D81215-0FA9-4C63-874F-547AA56AFBD3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100">
                <a:latin typeface="Arial" panose="020B0604020202020204" pitchFamily="34" charset="0"/>
                <a:cs typeface="Times New Roman" panose="02020603050405020304" pitchFamily="18" charset="0"/>
              </a:rPr>
              <a:t>Intestinal bacteria synthesize small amounts of vitamins K and biotin, which then become absorbed.</a:t>
            </a:r>
          </a:p>
        </p:txBody>
      </p:sp>
    </p:spTree>
    <p:extLst>
      <p:ext uri="{BB962C8B-B14F-4D97-AF65-F5344CB8AC3E}">
        <p14:creationId xmlns:p14="http://schemas.microsoft.com/office/powerpoint/2010/main" val="249190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A3DE1C-A95A-4D80-B3D3-74308B1DDBEB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salivary glands, located along the underside of the jaw, continually secrete lubricating mucous substances that combine with food particles during chewing. </a:t>
            </a: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Maltase</a:t>
            </a:r>
            <a:r>
              <a:rPr lang="en-US" altLang="en-US">
                <a:latin typeface="Arial" panose="020B0604020202020204" pitchFamily="34" charset="0"/>
              </a:rPr>
              <a:t> breaks down maltose to its glucose components. </a:t>
            </a: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Sucrase</a:t>
            </a:r>
            <a:r>
              <a:rPr lang="en-US" altLang="en-US">
                <a:latin typeface="Arial" panose="020B0604020202020204" pitchFamily="34" charset="0"/>
              </a:rPr>
              <a:t> reduces sucrose to the simple sugars glucose and fructose. </a:t>
            </a: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Lactase</a:t>
            </a:r>
            <a:r>
              <a:rPr lang="en-US" altLang="en-US">
                <a:latin typeface="Arial" panose="020B0604020202020204" pitchFamily="34" charset="0"/>
              </a:rPr>
              <a:t> degrades lactose to glucose and galactose. </a:t>
            </a:r>
          </a:p>
        </p:txBody>
      </p:sp>
    </p:spTree>
    <p:extLst>
      <p:ext uri="{BB962C8B-B14F-4D97-AF65-F5344CB8AC3E}">
        <p14:creationId xmlns:p14="http://schemas.microsoft.com/office/powerpoint/2010/main" val="1016437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ED12AC-22C1-4C95-AF78-C04F209F6094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Lingual lipase continues to work in the stomach.</a:t>
            </a:r>
          </a:p>
        </p:txBody>
      </p:sp>
    </p:spTree>
    <p:extLst>
      <p:ext uri="{BB962C8B-B14F-4D97-AF65-F5344CB8AC3E}">
        <p14:creationId xmlns:p14="http://schemas.microsoft.com/office/powerpoint/2010/main" val="1929843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3D00C3-EB87-4ECE-82D6-07FEC4BB2380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Bile increases the lipid droplets</a:t>
            </a: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’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solubility and digestibility through emulsification.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CCK regulates GI functions including stomach motility and secretion, gallbladder contraction and bile flow, and enzyme secretion by the pancreas.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Gastric inhibitory peptide reduces gastric motility.</a:t>
            </a:r>
          </a:p>
        </p:txBody>
      </p:sp>
    </p:spTree>
    <p:extLst>
      <p:ext uri="{BB962C8B-B14F-4D97-AF65-F5344CB8AC3E}">
        <p14:creationId xmlns:p14="http://schemas.microsoft.com/office/powerpoint/2010/main" val="3322022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8D07FA-36BE-40C4-AB1F-19BABCD185DB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Medium-chain triacylglycerols are transported to the liver for subsequent use by various tissues in energy metabolism. </a:t>
            </a:r>
          </a:p>
        </p:txBody>
      </p:sp>
    </p:spTree>
    <p:extLst>
      <p:ext uri="{BB962C8B-B14F-4D97-AF65-F5344CB8AC3E}">
        <p14:creationId xmlns:p14="http://schemas.microsoft.com/office/powerpoint/2010/main" val="89775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75C30E-D0F5-4BCC-925A-7A9E707BC3EE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Enter systemic circulation in the neck region by way of the thoracic duct.</a:t>
            </a:r>
          </a:p>
        </p:txBody>
      </p:sp>
    </p:spTree>
    <p:extLst>
      <p:ext uri="{BB962C8B-B14F-4D97-AF65-F5344CB8AC3E}">
        <p14:creationId xmlns:p14="http://schemas.microsoft.com/office/powerpoint/2010/main" val="2751760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9D08C8-9D94-48B3-95C6-CD45D1AAE3A2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70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30B8BB-A3D4-46AA-A715-E8EF5C17BCE0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Trypsinogen is the inactive precursor form of trypsin.</a:t>
            </a:r>
          </a:p>
        </p:txBody>
      </p:sp>
    </p:spTree>
    <p:extLst>
      <p:ext uri="{BB962C8B-B14F-4D97-AF65-F5344CB8AC3E}">
        <p14:creationId xmlns:p14="http://schemas.microsoft.com/office/powerpoint/2010/main" val="387796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7393F0-4ED2-4094-A77D-75CC1A78BE99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00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03C8C2-35E1-49F7-B90A-002219B3A265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Free amino acids are synthesized into biologically important proteins, peptides (e.g., hormones), and amino acid derivatives such as phosphocreatine and choline, the essential component of the neurotransmitter acetylcholine. </a:t>
            </a:r>
          </a:p>
        </p:txBody>
      </p:sp>
    </p:spTree>
    <p:extLst>
      <p:ext uri="{BB962C8B-B14F-4D97-AF65-F5344CB8AC3E}">
        <p14:creationId xmlns:p14="http://schemas.microsoft.com/office/powerpoint/2010/main" val="3455401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CA87E5-BF4E-4BA6-B011-93AE753B42BD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95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840479-0723-4326-B36C-C2605726AE2B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85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99B221-26CB-4DE1-BDF9-E8E41AFB129E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Example: Males absorb calcium better than females, yet total calcium absorption rarely exceeds 35% of the amount ingested. </a:t>
            </a:r>
          </a:p>
        </p:txBody>
      </p:sp>
    </p:spTree>
    <p:extLst>
      <p:ext uri="{BB962C8B-B14F-4D97-AF65-F5344CB8AC3E}">
        <p14:creationId xmlns:p14="http://schemas.microsoft.com/office/powerpoint/2010/main" val="1707905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A35B92-18C1-4825-8879-92A29B919BA7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7 liters: saliva, gastric secretions, bile, and pancreatic and intestinal secretions, 2 liters ingested water </a:t>
            </a:r>
          </a:p>
        </p:txBody>
      </p:sp>
    </p:spTree>
    <p:extLst>
      <p:ext uri="{BB962C8B-B14F-4D97-AF65-F5344CB8AC3E}">
        <p14:creationId xmlns:p14="http://schemas.microsoft.com/office/powerpoint/2010/main" val="217200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E3872F-AF6F-406A-B1A4-C8D94F45993E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1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E6B15F-4D14-447A-9B7E-5AFC694CB101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8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32B0FB-CDC7-4596-833A-83A1ACBC7049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0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2E270E-DA11-4E52-83D2-4691639B6B39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Occurs throughout the alimentary tube including the esophagus and intestines.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Sphincters in the GI tract include esophageal (upper and lower), pyloric, oddi, ileocecal, and anal (2).</a:t>
            </a:r>
          </a:p>
        </p:txBody>
      </p:sp>
    </p:spTree>
    <p:extLst>
      <p:ext uri="{BB962C8B-B14F-4D97-AF65-F5344CB8AC3E}">
        <p14:creationId xmlns:p14="http://schemas.microsoft.com/office/powerpoint/2010/main" val="4227549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6273BD-69BE-4D34-98C5-93A20128F349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stomach usually takes 1 to 4 hours to empty.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stomach may retain a high-fat meal for up to 6 hours before its chyme empties into the small intestine.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With the exception of alcohol and aspirin, little absorption takes place in the stomach. </a:t>
            </a:r>
          </a:p>
        </p:txBody>
      </p:sp>
    </p:spTree>
    <p:extLst>
      <p:ext uri="{BB962C8B-B14F-4D97-AF65-F5344CB8AC3E}">
        <p14:creationId xmlns:p14="http://schemas.microsoft.com/office/powerpoint/2010/main" val="324931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A889E2-CBD1-493F-A2B2-5AF6B272E12A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810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DE6FAC-97D7-433D-A505-D0A06711EDFD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Villi</a:t>
            </a:r>
            <a:r>
              <a:rPr lang="en-US" altLang="en-US" dirty="0">
                <a:latin typeface="Arial" panose="020B0604020202020204" pitchFamily="34" charset="0"/>
              </a:rPr>
              <a:t> increase the absorptive surface of the intestine by up to 600-fold compared with a flat-surfaced tube of the same dimensions.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Microvilli</a:t>
            </a:r>
            <a:r>
              <a:rPr lang="en-US" altLang="en-US" dirty="0">
                <a:latin typeface="Arial" panose="020B0604020202020204" pitchFamily="34" charset="0"/>
              </a:rPr>
              <a:t> contain the digestive enzymes and absorb the smaller digested units of carbohydrates, proteins, and lipids, in addition to water, electrolytes, alcohol, vitamins, and minerals </a:t>
            </a:r>
          </a:p>
        </p:txBody>
      </p:sp>
    </p:spTree>
    <p:extLst>
      <p:ext uri="{BB962C8B-B14F-4D97-AF65-F5344CB8AC3E}">
        <p14:creationId xmlns:p14="http://schemas.microsoft.com/office/powerpoint/2010/main" val="48983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1F2-AA1B-40A7-BA2F-4D5AA207ADA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8DC0-6205-4F27-AEC8-9705D234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1F2-AA1B-40A7-BA2F-4D5AA207ADA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8DC0-6205-4F27-AEC8-9705D234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1F2-AA1B-40A7-BA2F-4D5AA207ADA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8DC0-6205-4F27-AEC8-9705D234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1F2-AA1B-40A7-BA2F-4D5AA207ADA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8DC0-6205-4F27-AEC8-9705D234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7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1F2-AA1B-40A7-BA2F-4D5AA207ADA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8DC0-6205-4F27-AEC8-9705D234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1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1F2-AA1B-40A7-BA2F-4D5AA207ADA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8DC0-6205-4F27-AEC8-9705D234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0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1F2-AA1B-40A7-BA2F-4D5AA207ADA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8DC0-6205-4F27-AEC8-9705D234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1F2-AA1B-40A7-BA2F-4D5AA207ADA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8DC0-6205-4F27-AEC8-9705D234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6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1F2-AA1B-40A7-BA2F-4D5AA207ADA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8DC0-6205-4F27-AEC8-9705D234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2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1F2-AA1B-40A7-BA2F-4D5AA207ADA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8DC0-6205-4F27-AEC8-9705D234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7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1F2-AA1B-40A7-BA2F-4D5AA207ADA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8DC0-6205-4F27-AEC8-9705D234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2A1F2-AA1B-40A7-BA2F-4D5AA207ADA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8DC0-6205-4F27-AEC8-9705D234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6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9550" y="2173357"/>
            <a:ext cx="6692900" cy="1318590"/>
          </a:xfrm>
          <a:effectLst>
            <a:outerShdw dist="17961" dir="2700000"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 eaLnBrk="1" hangingPunct="1"/>
            <a:r>
              <a:rPr lang="en-US" altLang="en-US" sz="4400" dirty="0"/>
              <a:t>Digestion and Absorption of Food Nutrients</a:t>
            </a:r>
          </a:p>
        </p:txBody>
      </p:sp>
    </p:spTree>
    <p:extLst>
      <p:ext uri="{BB962C8B-B14F-4D97-AF65-F5344CB8AC3E}">
        <p14:creationId xmlns:p14="http://schemas.microsoft.com/office/powerpoint/2010/main" val="319153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byr69997_04_06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82" y="838201"/>
            <a:ext cx="79248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C5F7-E96F-4035-8623-3EDE3621FB4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67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6717" y="636105"/>
            <a:ext cx="8107362" cy="6568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The Stomach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191" y="1457739"/>
            <a:ext cx="8948600" cy="439972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Temporary holding tank for partially digested food before moving it into the small intestine</a:t>
            </a:r>
          </a:p>
          <a:p>
            <a:pPr marL="0" indent="0" eaLnBrk="1" hangingPunct="1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The stomach’s contents mix with chemicals substances to produce chime, a mixture of food and digestive juices</a:t>
            </a:r>
          </a:p>
          <a:p>
            <a:pPr marL="0" indent="0" eaLnBrk="1" hangingPunct="1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Parietal cells secrete HCI stimulated by gastrin and acetylcholine released by the </a:t>
            </a:r>
            <a:r>
              <a:rPr lang="en-US" altLang="en-US" dirty="0" err="1">
                <a:cs typeface="Times New Roman" panose="02020603050405020304" pitchFamily="18" charset="0"/>
              </a:rPr>
              <a:t>vagus</a:t>
            </a:r>
            <a:r>
              <a:rPr lang="en-US" altLang="en-US" dirty="0">
                <a:cs typeface="Times New Roman" panose="02020603050405020304" pitchFamily="18" charset="0"/>
              </a:rPr>
              <a:t> nerve</a:t>
            </a:r>
          </a:p>
          <a:p>
            <a:pPr marL="0" indent="0" eaLnBrk="1" hangingPunct="1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Good mixes as HCI and enzymes continue the breakdown process</a:t>
            </a:r>
          </a:p>
        </p:txBody>
      </p:sp>
    </p:spTree>
    <p:extLst>
      <p:ext uri="{BB962C8B-B14F-4D97-AF65-F5344CB8AC3E}">
        <p14:creationId xmlns:p14="http://schemas.microsoft.com/office/powerpoint/2010/main" val="186170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D:\D\Katch\Project_SRC\IB\image_bank\images\jpg\figure_3.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05" y="1298713"/>
            <a:ext cx="9380925" cy="468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98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3222" y="556592"/>
            <a:ext cx="8524875" cy="6966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The Small Intestine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222" y="1504121"/>
            <a:ext cx="8726488" cy="4343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11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Consists of three sections: the duodenum, the jejunum, and the </a:t>
            </a:r>
            <a:r>
              <a:rPr lang="en-US" altLang="en-US" dirty="0" err="1">
                <a:cs typeface="Times New Roman" panose="02020603050405020304" pitchFamily="18" charset="0"/>
              </a:rPr>
              <a:t>lieum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Most digestion and absorption occurs here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Absorption takes place through millions of villi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Most absorption through the villi occurs by active transport that uses a carrier molecule and expends ATP energy</a:t>
            </a:r>
          </a:p>
        </p:txBody>
      </p:sp>
    </p:spTree>
    <p:extLst>
      <p:ext uri="{BB962C8B-B14F-4D97-AF65-F5344CB8AC3E}">
        <p14:creationId xmlns:p14="http://schemas.microsoft.com/office/powerpoint/2010/main" val="331951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D:\D\Katch\Project_SRC\IB\image_bank\images\jpg\figure_3.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30" y="624682"/>
            <a:ext cx="6901070" cy="59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07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7935" y="662608"/>
            <a:ext cx="8524875" cy="6891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Intestinal Contractions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935" y="1719608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1–3 days for foods to leave the GI tract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Segmentation: intermittent contractions and relaxations of the intestinal wall’s circular smooth muscle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Gives digestive juices time to mix with food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Gallbladder and pancreas secrete digestive juices</a:t>
            </a:r>
          </a:p>
        </p:txBody>
      </p:sp>
    </p:spTree>
    <p:extLst>
      <p:ext uri="{BB962C8B-B14F-4D97-AF65-F5344CB8AC3E}">
        <p14:creationId xmlns:p14="http://schemas.microsoft.com/office/powerpoint/2010/main" val="232294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3222" y="683660"/>
            <a:ext cx="8524875" cy="50903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The Large Intestine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659" y="1533940"/>
            <a:ext cx="9304958" cy="5012634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This terminal portion of the GI tract contains no villi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Major anatomic sections include the ascending colon, transverse colon, descending colon, sigmoid colon, rectum, and anal canal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Bacterial ferment the remaining undigested food residue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Serves as a storage area for undigested food residue feces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Where absorption of water and electrolytes occurs</a:t>
            </a:r>
          </a:p>
        </p:txBody>
      </p:sp>
    </p:spTree>
    <p:extLst>
      <p:ext uri="{BB962C8B-B14F-4D97-AF65-F5344CB8AC3E}">
        <p14:creationId xmlns:p14="http://schemas.microsoft.com/office/powerpoint/2010/main" val="194683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 descr="D:\D\Katch\Project_SRC\IB\image_bank\images\jpg\figure_3.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39" y="366965"/>
            <a:ext cx="6465475" cy="612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372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Liver, Gallbladder and Pancreas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199" y="1825625"/>
            <a:ext cx="5814391" cy="435133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Liver</a:t>
            </a:r>
          </a:p>
          <a:p>
            <a:pPr lvl="1"/>
            <a:r>
              <a:rPr lang="en-US" altLang="en-US" dirty="0"/>
              <a:t>Provides bile</a:t>
            </a:r>
          </a:p>
          <a:p>
            <a:pPr lvl="1"/>
            <a:r>
              <a:rPr lang="en-US" altLang="en-US" dirty="0"/>
              <a:t>Enterohepatic circulation recycling of bile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Gallbladder</a:t>
            </a:r>
          </a:p>
          <a:p>
            <a:pPr lvl="1"/>
            <a:r>
              <a:rPr lang="en-US" altLang="en-US" dirty="0"/>
              <a:t>Bile storage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Pancreas</a:t>
            </a:r>
          </a:p>
          <a:p>
            <a:pPr lvl="1"/>
            <a:r>
              <a:rPr lang="en-US" altLang="en-US" dirty="0"/>
              <a:t>Produces sodium bicarbonate, lipases, proteases and pancreatic amylase</a:t>
            </a:r>
          </a:p>
        </p:txBody>
      </p:sp>
      <p:pic>
        <p:nvPicPr>
          <p:cNvPr id="7373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1130" y="1799683"/>
            <a:ext cx="4462670" cy="437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7694-2764-4573-94B7-5F7AD43F7CB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45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Absorption of Nutrients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73311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Primarily occurs in the small intestine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Passive diffusion</a:t>
            </a:r>
          </a:p>
          <a:p>
            <a:pPr lvl="1"/>
            <a:r>
              <a:rPr lang="en-US" altLang="en-US" dirty="0"/>
              <a:t>Concentration gradient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Facilitated diffusion</a:t>
            </a:r>
          </a:p>
          <a:p>
            <a:pPr lvl="1"/>
            <a:r>
              <a:rPr lang="en-US" altLang="en-US" dirty="0"/>
              <a:t>Concentration gradient + carrier protein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Active</a:t>
            </a:r>
          </a:p>
          <a:p>
            <a:pPr lvl="1"/>
            <a:r>
              <a:rPr lang="en-US" altLang="en-US" dirty="0"/>
              <a:t>Carrie protein + energy regardless of concentration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Endocytosis</a:t>
            </a:r>
          </a:p>
          <a:p>
            <a:pPr lvl="1"/>
            <a:r>
              <a:rPr lang="en-US" altLang="en-US" dirty="0"/>
              <a:t>Engulfment of compounds or liquids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D347-49CF-47B6-AE9D-47F54A178AB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51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major organs and accessory organs of the digestive system</a:t>
            </a:r>
          </a:p>
          <a:p>
            <a:r>
              <a:rPr lang="en-US" dirty="0"/>
              <a:t>Describe the major functions of the digestive system</a:t>
            </a:r>
          </a:p>
          <a:p>
            <a:r>
              <a:rPr lang="en-US" dirty="0"/>
              <a:t>Name the 4 main hormones that regulate digestion</a:t>
            </a:r>
          </a:p>
          <a:p>
            <a:r>
              <a:rPr lang="en-US" dirty="0"/>
              <a:t>Locate the sites of primary nutrient absorption</a:t>
            </a:r>
          </a:p>
          <a:p>
            <a:r>
              <a:rPr lang="en-US" dirty="0"/>
              <a:t>Compare and contrast carbohydrate, protein, and lipid digestion and absorption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97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 descr="byr22724_04_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57" y="158941"/>
            <a:ext cx="8759686" cy="674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C5F7-E96F-4035-8623-3EDE3621FB4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56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16962" y="530087"/>
            <a:ext cx="8524875" cy="9481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Carbohydrate Digestion and Absorption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8092" y="1802297"/>
            <a:ext cx="10286643" cy="421419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Salivary amylase</a:t>
            </a:r>
            <a:r>
              <a:rPr lang="en-US" altLang="en-US" b="1" dirty="0"/>
              <a:t> </a:t>
            </a:r>
            <a:r>
              <a:rPr lang="en-US" altLang="en-US" dirty="0"/>
              <a:t>degrades starch to simpler disaccharides</a:t>
            </a:r>
            <a:endParaRPr lang="en-US" altLang="en-US" b="1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Pancreatic amylase continues carbohydrate hydrolysis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Enzymes on the brush border complete the final stage of carbohydrate digestion to monosaccharides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MALTASE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SUCRASE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LACTASE</a:t>
            </a:r>
          </a:p>
        </p:txBody>
      </p:sp>
    </p:spTree>
    <p:extLst>
      <p:ext uri="{BB962C8B-B14F-4D97-AF65-F5344CB8AC3E}">
        <p14:creationId xmlns:p14="http://schemas.microsoft.com/office/powerpoint/2010/main" val="94673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7449" y="632791"/>
            <a:ext cx="8524875" cy="387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Lipid Digestion and Absorption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449" y="1600339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Lingual lipase begins lipid digestion in the mouth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Short-chain and medium-chain saturated fatty acids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Gastric lipase continues lipid breakdown in the stomach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Majority of lipid breakdown occurs in the small intestine</a:t>
            </a:r>
          </a:p>
        </p:txBody>
      </p:sp>
    </p:spTree>
    <p:extLst>
      <p:ext uri="{BB962C8B-B14F-4D97-AF65-F5344CB8AC3E}">
        <p14:creationId xmlns:p14="http://schemas.microsoft.com/office/powerpoint/2010/main" val="2361263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6962" y="670407"/>
            <a:ext cx="8524875" cy="6018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Lipids Digestion and Absorption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113" y="1772617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Major lipid breakdown occurs by the emulsifying action of bile and the hydrolytic action of pancreatic lipase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Cholecystokinin CCK is released from the wall of the duodenum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Gastric inhibitory peptide and secretin are released in response to a high lipid content in the stomach</a:t>
            </a:r>
          </a:p>
        </p:txBody>
      </p:sp>
    </p:spTree>
    <p:extLst>
      <p:ext uri="{BB962C8B-B14F-4D97-AF65-F5344CB8AC3E}">
        <p14:creationId xmlns:p14="http://schemas.microsoft.com/office/powerpoint/2010/main" val="24745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09" y="649357"/>
            <a:ext cx="8524875" cy="77497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Medium-Chain </a:t>
            </a:r>
            <a:r>
              <a:rPr lang="en-US" altLang="en-US" dirty="0" err="1">
                <a:cs typeface="Times New Roman" panose="02020603050405020304" pitchFamily="18" charset="0"/>
              </a:rPr>
              <a:t>Triacylglycerols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009" y="1739418"/>
            <a:ext cx="8802687" cy="4840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Medium-chain triacylglycerols rapidly absorb into the portal vein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Bound to glycerol and medium-chain free fatty acids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Bypass the lymphatic system and enter the bloodstream rapidly</a:t>
            </a:r>
          </a:p>
        </p:txBody>
      </p:sp>
    </p:spTree>
    <p:extLst>
      <p:ext uri="{BB962C8B-B14F-4D97-AF65-F5344CB8AC3E}">
        <p14:creationId xmlns:p14="http://schemas.microsoft.com/office/powerpoint/2010/main" val="110415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4197" y="543339"/>
            <a:ext cx="8524875" cy="6436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Long-Chain Fatty Acids</a:t>
            </a:r>
            <a:endParaRPr lang="en-US" alt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197" y="1401349"/>
            <a:ext cx="8229600" cy="44561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Long-chain fatty acids are absorbed by the intestinal mucosa, reform into chylomicrons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Chylomicrons move slowly through the lymphatic system and empty into venous blood of the systemic circulation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Lipoprotein lipase is an enzyme that allows chylomicrons to hydrolyze into free fatty acids and glycerol</a:t>
            </a:r>
          </a:p>
        </p:txBody>
      </p:sp>
    </p:spTree>
    <p:extLst>
      <p:ext uri="{BB962C8B-B14F-4D97-AF65-F5344CB8AC3E}">
        <p14:creationId xmlns:p14="http://schemas.microsoft.com/office/powerpoint/2010/main" val="238964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683" y="583095"/>
            <a:ext cx="8524875" cy="5906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Protein Digestion and Absorption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669" y="1374913"/>
            <a:ext cx="10526563" cy="434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Pepsin initiates protein digestion in the stomach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Gastrin stimulates secretion of gastric </a:t>
            </a:r>
            <a:r>
              <a:rPr lang="en-US" altLang="en-US" dirty="0" err="1">
                <a:cs typeface="Times New Roman" panose="02020603050405020304" pitchFamily="18" charset="0"/>
              </a:rPr>
              <a:t>HCl</a:t>
            </a:r>
            <a:r>
              <a:rPr lang="en-US" altLang="en-US" dirty="0">
                <a:cs typeface="Times New Roman" panose="02020603050405020304" pitchFamily="18" charset="0"/>
              </a:rPr>
              <a:t>, performing many functions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Activates pepsin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Stimulates the release of HCI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Improves absorption of iron and calcium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Denatures food proteins, making them more vulnerable to enzyme action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0635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37448" y="736670"/>
            <a:ext cx="8524875" cy="387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Protein Digestion and Absorption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447" y="1676400"/>
            <a:ext cx="11084239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The final steps in protein digestion occur under the action of the enzyme trypsin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The peptide fragments further into tripeptides, dipeptides, and single amino acids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Amino acids also join with sodium for active absorption through the small intestine into the portal vein and on to the liver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50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0818" y="583096"/>
            <a:ext cx="8639175" cy="80824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Amino Acids in the Liver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817" y="1719400"/>
            <a:ext cx="9011479" cy="45091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Once amino acids reach the liver, one of three events occurs: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conversion to glucose (</a:t>
            </a:r>
            <a:r>
              <a:rPr lang="en-US" altLang="en-US" dirty="0" err="1">
                <a:cs typeface="Times New Roman" panose="02020603050405020304" pitchFamily="18" charset="0"/>
              </a:rPr>
              <a:t>glucogenic</a:t>
            </a:r>
            <a:r>
              <a:rPr lang="en-US" altLang="en-US" dirty="0">
                <a:cs typeface="Times New Roman" panose="02020603050405020304" pitchFamily="18" charset="0"/>
              </a:rPr>
              <a:t> amino acids)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Conversion to fat(ketogenic amino acids)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direct release into the bloodstream as plasma proteins, such as albumin, or as free amino acids</a:t>
            </a:r>
          </a:p>
          <a:p>
            <a:pPr marL="609600" indent="-6096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3847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3" descr="D:\D\Katch\Project_SRC\IB\image_bank\images\jpg\figure_3.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30" y="181185"/>
            <a:ext cx="7010400" cy="634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91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6475" y="855939"/>
            <a:ext cx="8524875" cy="1587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Digestive Process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9722" y="1563757"/>
            <a:ext cx="10698962" cy="462500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Controlled by the autonomic nervous system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Digestion hydrolyzes complex molecules into simpler substances for absorption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Self-regulating processes within the digestive tract largely control the</a:t>
            </a:r>
          </a:p>
          <a:p>
            <a:pPr marL="0" indent="0" eaLnBrk="1" hangingPunct="1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liquidity, mixing, and transit time of the digestive mixture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8329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4684" y="490331"/>
            <a:ext cx="8524875" cy="63037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Vitamins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777" y="1550505"/>
            <a:ext cx="11018038" cy="46515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Vitamin absorption occurs mainly by the passive process of diffusion in the jejunum and ileum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Fat-soluble vitamins are absorbed with dietary lipids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Once absorbed, chylomicrons and lipoproteins transport these vitamins to the liver and fatty tissues </a:t>
            </a:r>
          </a:p>
          <a:p>
            <a:pPr marL="0" indent="0" eaLnBrk="1" hangingPunct="1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66081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3466" y="600834"/>
            <a:ext cx="8524875" cy="64486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900" dirty="0">
                <a:cs typeface="Times New Roman" panose="02020603050405020304" pitchFamily="18" charset="0"/>
              </a:rPr>
              <a:t>Vitamins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465" y="1639956"/>
            <a:ext cx="10363079" cy="46116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Water-soluble vitamins diffuse into the blood, except for vitamins B12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This vitamin combines with intrinsic factor produced by the stomach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Water-soluble vitamins pass into the urine when their concentration in plasma exceeds the renal capacity for reabsorption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5308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4374" y="410818"/>
            <a:ext cx="8524875" cy="61712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Minerals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373" y="1285460"/>
            <a:ext cx="9511749" cy="458525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Both extrinsic (dietary) and intrinsic (cellular) factors control the eventual fate of ingested minerals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The body does not absorb minerals very well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Mineral availability in the body depends on the chemical form</a:t>
            </a:r>
          </a:p>
        </p:txBody>
      </p:sp>
    </p:spTree>
    <p:extLst>
      <p:ext uri="{BB962C8B-B14F-4D97-AF65-F5344CB8AC3E}">
        <p14:creationId xmlns:p14="http://schemas.microsoft.com/office/powerpoint/2010/main" val="4215085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927" y="583096"/>
            <a:ext cx="8524875" cy="57736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Water Absorption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927" y="1547329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Major absorption of ingested water and water contained in foods occurs by the passive process of osmosis in the small intestine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Intestinal tract absorbs about 9 L of water each 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72% absorbed in the proximal small intestine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20% absorbed from the distal segment of the small intestine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8% absorbed from the large intestine</a:t>
            </a:r>
          </a:p>
        </p:txBody>
      </p:sp>
    </p:spTree>
    <p:extLst>
      <p:ext uri="{BB962C8B-B14F-4D97-AF65-F5344CB8AC3E}">
        <p14:creationId xmlns:p14="http://schemas.microsoft.com/office/powerpoint/2010/main" val="403798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0697" y="907774"/>
            <a:ext cx="8524875" cy="387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Hormones Control Digestion</a:t>
            </a:r>
            <a:r>
              <a:rPr lang="en-US" altLang="en-US" dirty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913" y="1643340"/>
            <a:ext cx="8726488" cy="37734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Four hormones help to regulate digestion: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Gastrin 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Secretin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Cholecystokinin CCK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Gastric inhibitory peptide</a:t>
            </a:r>
          </a:p>
          <a:p>
            <a:pPr marL="609600" indent="-609600"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84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374" y="782018"/>
            <a:ext cx="7848600" cy="384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The Digestive System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373" y="1706288"/>
            <a:ext cx="11246819" cy="43068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Includes the esophagus, gallbladder, liver, stomach, pancreas, small intestine, large intestine, rectum, and anus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dirty="0">
                <a:cs typeface="Times New Roman" panose="02020603050405020304" pitchFamily="18" charset="0"/>
              </a:rPr>
              <a:t>Surrounded by a connective tissue mesentery that weaves around and supports the intestinal organs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dirty="0">
                <a:cs typeface="Times New Roman" panose="02020603050405020304" pitchFamily="18" charset="0"/>
              </a:rPr>
              <a:t>Contains a diffuse network of capillaries that transports absorbed nutrients via the hepatic-portal vein to the liver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The liver processes the nutrients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295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Digestive System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GI tract </a:t>
            </a:r>
          </a:p>
          <a:p>
            <a:pPr lvl="1"/>
            <a:r>
              <a:rPr lang="en-US" altLang="en-US" dirty="0"/>
              <a:t>Mouth, esophagus, stomach, small intestine, large intestine</a:t>
            </a:r>
          </a:p>
          <a:p>
            <a:pPr lvl="1"/>
            <a:r>
              <a:rPr lang="en-US" altLang="en-US" dirty="0"/>
              <a:t>Liver, pancreas, and gall bladder</a:t>
            </a:r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477" y="1317557"/>
            <a:ext cx="5617540" cy="522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7694-2764-4573-94B7-5F7AD43F7CB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69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852" y="16589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Functions of The Digestive System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41852" y="1584671"/>
            <a:ext cx="7772400" cy="426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Digestion</a:t>
            </a:r>
          </a:p>
          <a:p>
            <a:pPr lvl="1"/>
            <a:r>
              <a:rPr lang="en-US" altLang="en-US" dirty="0"/>
              <a:t>Process of breaking down foods into a form the body can use</a:t>
            </a:r>
          </a:p>
          <a:p>
            <a:pPr eaLnBrk="1" hangingPunct="1"/>
            <a:r>
              <a:rPr lang="en-US" altLang="en-US" dirty="0"/>
              <a:t>Absorption</a:t>
            </a:r>
          </a:p>
          <a:p>
            <a:pPr lvl="1"/>
            <a:r>
              <a:rPr lang="en-US" altLang="en-US" dirty="0"/>
              <a:t>Uptake of nutrients from the GI tract into the blood or lymph</a:t>
            </a:r>
          </a:p>
          <a:p>
            <a:pPr eaLnBrk="1" hangingPunct="1"/>
            <a:r>
              <a:rPr lang="en-US" altLang="en-US" dirty="0"/>
              <a:t>Excretion of waste matter</a:t>
            </a:r>
          </a:p>
          <a:p>
            <a:pPr eaLnBrk="1" hangingPunct="1"/>
            <a:r>
              <a:rPr lang="en-US" altLang="en-US" dirty="0"/>
              <a:t>Immune system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D347-49CF-47B6-AE9D-47F54A178AB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34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4197" y="755374"/>
            <a:ext cx="8524875" cy="3785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The Mouth and Esophagus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826" y="1712844"/>
            <a:ext cx="8574088" cy="38100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dirty="0">
                <a:cs typeface="Times New Roman" panose="02020603050405020304" pitchFamily="18" charset="0"/>
              </a:rPr>
              <a:t>Mouth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Times New Roman" panose="02020603050405020304" pitchFamily="18" charset="0"/>
              </a:rPr>
              <a:t>Chewing or mechanical digestion alters food in the mouth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Times New Roman" panose="02020603050405020304" pitchFamily="18" charset="0"/>
              </a:rPr>
              <a:t>Easier to swallow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Times New Roman" panose="02020603050405020304" pitchFamily="18" charset="0"/>
              </a:rPr>
              <a:t>Increases the accessibility to enzymes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dirty="0">
                <a:cs typeface="Times New Roman" panose="02020603050405020304" pitchFamily="18" charset="0"/>
              </a:rPr>
              <a:t>Esophagus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Times New Roman" panose="02020603050405020304" pitchFamily="18" charset="0"/>
              </a:rPr>
              <a:t>Connects the pharynx to the stomach</a:t>
            </a:r>
          </a:p>
        </p:txBody>
      </p:sp>
    </p:spTree>
    <p:extLst>
      <p:ext uri="{BB962C8B-B14F-4D97-AF65-F5344CB8AC3E}">
        <p14:creationId xmlns:p14="http://schemas.microsoft.com/office/powerpoint/2010/main" val="282155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63953" y="768626"/>
            <a:ext cx="8524875" cy="52435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Peristalsis and Sphincters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53" y="1712844"/>
            <a:ext cx="10991232" cy="53373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Peristalsis involves progressive, recurring waves of smooth muscle contractions that compress and squeeze the </a:t>
            </a:r>
            <a:r>
              <a:rPr lang="en-US" altLang="en-US" dirty="0" err="1">
                <a:cs typeface="Times New Roman" panose="02020603050405020304" pitchFamily="18" charset="0"/>
              </a:rPr>
              <a:t>Gi</a:t>
            </a:r>
            <a:r>
              <a:rPr lang="en-US" altLang="en-US" dirty="0">
                <a:cs typeface="Times New Roman" panose="02020603050405020304" pitchFamily="18" charset="0"/>
              </a:rPr>
              <a:t> tract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Sphincters control the passage of food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Act as valves the regulate passage or flow of material through the GI tract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Respond to stimuli from nerves, hormones, and hormonelike substances and an increase in pressure </a:t>
            </a:r>
          </a:p>
        </p:txBody>
      </p:sp>
    </p:spTree>
    <p:extLst>
      <p:ext uri="{BB962C8B-B14F-4D97-AF65-F5344CB8AC3E}">
        <p14:creationId xmlns:p14="http://schemas.microsoft.com/office/powerpoint/2010/main" val="357134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1519</Words>
  <Application>Microsoft Office PowerPoint</Application>
  <PresentationFormat>Widescreen</PresentationFormat>
  <Paragraphs>209</Paragraphs>
  <Slides>33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Digestion and Absorption of Food Nutrients</vt:lpstr>
      <vt:lpstr>Objectives</vt:lpstr>
      <vt:lpstr>Digestive Process</vt:lpstr>
      <vt:lpstr>Hormones Control Digestion </vt:lpstr>
      <vt:lpstr>The Digestive System</vt:lpstr>
      <vt:lpstr>The Digestive System</vt:lpstr>
      <vt:lpstr>Functions of The Digestive System</vt:lpstr>
      <vt:lpstr>The Mouth and Esophagus</vt:lpstr>
      <vt:lpstr>Peristalsis and Sphincters</vt:lpstr>
      <vt:lpstr>PowerPoint Presentation</vt:lpstr>
      <vt:lpstr>The Stomach</vt:lpstr>
      <vt:lpstr>PowerPoint Presentation</vt:lpstr>
      <vt:lpstr>The Small Intestine</vt:lpstr>
      <vt:lpstr>PowerPoint Presentation</vt:lpstr>
      <vt:lpstr>Intestinal Contractions</vt:lpstr>
      <vt:lpstr>The Large Intestine</vt:lpstr>
      <vt:lpstr>PowerPoint Presentation</vt:lpstr>
      <vt:lpstr>Liver, Gallbladder and Pancreas</vt:lpstr>
      <vt:lpstr>Absorption of Nutrients</vt:lpstr>
      <vt:lpstr>PowerPoint Presentation</vt:lpstr>
      <vt:lpstr>Carbohydrate Digestion and Absorption</vt:lpstr>
      <vt:lpstr>Lipid Digestion and Absorption</vt:lpstr>
      <vt:lpstr>Lipids Digestion and Absorption </vt:lpstr>
      <vt:lpstr>Medium-Chain Triacylglycerols </vt:lpstr>
      <vt:lpstr>Long-Chain Fatty Acids</vt:lpstr>
      <vt:lpstr>Protein Digestion and Absorption</vt:lpstr>
      <vt:lpstr>Protein Digestion and Absorption </vt:lpstr>
      <vt:lpstr>Amino Acids in the Liver</vt:lpstr>
      <vt:lpstr>PowerPoint Presentation</vt:lpstr>
      <vt:lpstr>Vitamins</vt:lpstr>
      <vt:lpstr>Vitamins </vt:lpstr>
      <vt:lpstr>Minerals</vt:lpstr>
      <vt:lpstr>Water Absorption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Digestion and Absorption of Food Nutrients</dc:title>
  <dc:creator>rjk01002</dc:creator>
  <cp:lastModifiedBy>MCG</cp:lastModifiedBy>
  <cp:revision>17</cp:revision>
  <dcterms:created xsi:type="dcterms:W3CDTF">2016-07-05T13:10:20Z</dcterms:created>
  <dcterms:modified xsi:type="dcterms:W3CDTF">2018-02-16T23:28:27Z</dcterms:modified>
</cp:coreProperties>
</file>