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93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8" r:id="rId30"/>
    <p:sldId id="292" r:id="rId31"/>
    <p:sldId id="291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8" d="100"/>
          <a:sy n="108" d="100"/>
        </p:scale>
        <p:origin x="-7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4ABB4-C7CC-43CC-814B-67E81F023933}" type="doc">
      <dgm:prSet loTypeId="urn:microsoft.com/office/officeart/2005/8/layout/pyramid2" loCatId="pyramid" qsTypeId="urn:microsoft.com/office/officeart/2005/8/quickstyle/simple1" qsCatId="simple" csTypeId="urn:microsoft.com/office/officeart/2005/8/colors/colorful5" csCatId="colorful" phldr="1"/>
      <dgm:spPr/>
    </dgm:pt>
    <dgm:pt modelId="{20B475CC-9999-4C42-8E8D-F6DFBD21BB44}">
      <dgm:prSet phldrT="[Text]" custT="1"/>
      <dgm:spPr/>
      <dgm:t>
        <a:bodyPr/>
        <a:lstStyle/>
        <a:p>
          <a:pPr algn="l"/>
          <a:r>
            <a:rPr lang="en-US" sz="2000" b="1" dirty="0"/>
            <a:t>Triglycerides</a:t>
          </a:r>
          <a:r>
            <a:rPr lang="en-US" sz="2000" dirty="0"/>
            <a:t>: most common type of lipid in food (about 95%)</a:t>
          </a:r>
        </a:p>
      </dgm:t>
    </dgm:pt>
    <dgm:pt modelId="{AB2834C2-4811-412E-8586-0B0A9750C51F}" type="parTrans" cxnId="{0A2421EA-648D-47DC-90F3-AF276C99C86A}">
      <dgm:prSet/>
      <dgm:spPr/>
      <dgm:t>
        <a:bodyPr/>
        <a:lstStyle/>
        <a:p>
          <a:endParaRPr lang="en-US"/>
        </a:p>
      </dgm:t>
    </dgm:pt>
    <dgm:pt modelId="{A216CCA9-BBB5-4539-AA07-EAC2F9913D0E}" type="sibTrans" cxnId="{0A2421EA-648D-47DC-90F3-AF276C99C86A}">
      <dgm:prSet/>
      <dgm:spPr/>
      <dgm:t>
        <a:bodyPr/>
        <a:lstStyle/>
        <a:p>
          <a:endParaRPr lang="en-US"/>
        </a:p>
      </dgm:t>
    </dgm:pt>
    <dgm:pt modelId="{0E504CD6-A979-4F8D-9718-5A7DE5962AC0}">
      <dgm:prSet phldrT="[Text]" custT="1"/>
      <dgm:spPr/>
      <dgm:t>
        <a:bodyPr/>
        <a:lstStyle/>
        <a:p>
          <a:pPr algn="l"/>
          <a:r>
            <a:rPr lang="en-US" sz="2000" b="1" dirty="0"/>
            <a:t>Phospholipids</a:t>
          </a:r>
          <a:r>
            <a:rPr lang="en-US" sz="2000" dirty="0"/>
            <a:t>: component of cell membranes</a:t>
          </a:r>
        </a:p>
      </dgm:t>
    </dgm:pt>
    <dgm:pt modelId="{478EB3D1-1101-41A1-8123-EADFB68E5B52}" type="parTrans" cxnId="{520825AF-7DCE-4C81-BED1-A53C877EF7CA}">
      <dgm:prSet/>
      <dgm:spPr/>
      <dgm:t>
        <a:bodyPr/>
        <a:lstStyle/>
        <a:p>
          <a:endParaRPr lang="en-US"/>
        </a:p>
      </dgm:t>
    </dgm:pt>
    <dgm:pt modelId="{E3A2E0AB-D368-4D4A-B64F-D43A7DA76B6A}" type="sibTrans" cxnId="{520825AF-7DCE-4C81-BED1-A53C877EF7CA}">
      <dgm:prSet/>
      <dgm:spPr/>
      <dgm:t>
        <a:bodyPr/>
        <a:lstStyle/>
        <a:p>
          <a:endParaRPr lang="en-US"/>
        </a:p>
      </dgm:t>
    </dgm:pt>
    <dgm:pt modelId="{5AECC56F-F7C7-458A-AA5D-F90423A26CFC}">
      <dgm:prSet phldrT="[Text]" custT="1"/>
      <dgm:spPr/>
      <dgm:t>
        <a:bodyPr/>
        <a:lstStyle/>
        <a:p>
          <a:pPr algn="l"/>
          <a:r>
            <a:rPr lang="en-US" sz="2000" b="1" dirty="0"/>
            <a:t>Sterols</a:t>
          </a:r>
          <a:r>
            <a:rPr lang="en-US" sz="2000" dirty="0"/>
            <a:t>: a type of steroid (ex: cholesterol)</a:t>
          </a:r>
        </a:p>
      </dgm:t>
    </dgm:pt>
    <dgm:pt modelId="{E8B5A745-478C-4FB2-8D6F-C2BDDCBE1D79}" type="parTrans" cxnId="{B2A1E0EA-04AD-408C-9504-BF423776B151}">
      <dgm:prSet/>
      <dgm:spPr/>
      <dgm:t>
        <a:bodyPr/>
        <a:lstStyle/>
        <a:p>
          <a:endParaRPr lang="en-US"/>
        </a:p>
      </dgm:t>
    </dgm:pt>
    <dgm:pt modelId="{2F309780-B763-4B33-A917-594A4CF842C6}" type="sibTrans" cxnId="{B2A1E0EA-04AD-408C-9504-BF423776B151}">
      <dgm:prSet/>
      <dgm:spPr/>
      <dgm:t>
        <a:bodyPr/>
        <a:lstStyle/>
        <a:p>
          <a:endParaRPr lang="en-US"/>
        </a:p>
      </dgm:t>
    </dgm:pt>
    <dgm:pt modelId="{1E3E8E36-EBC3-4E09-8DD1-DD003971B629}" type="pres">
      <dgm:prSet presAssocID="{4884ABB4-C7CC-43CC-814B-67E81F023933}" presName="compositeShape" presStyleCnt="0">
        <dgm:presLayoutVars>
          <dgm:dir/>
          <dgm:resizeHandles/>
        </dgm:presLayoutVars>
      </dgm:prSet>
      <dgm:spPr/>
    </dgm:pt>
    <dgm:pt modelId="{EA72E723-4DA9-46E3-96DF-9BD5416A6AA5}" type="pres">
      <dgm:prSet presAssocID="{4884ABB4-C7CC-43CC-814B-67E81F023933}" presName="pyramid" presStyleLbl="node1" presStyleIdx="0" presStyleCnt="1" custScaleX="111471"/>
      <dgm:spPr>
        <a:solidFill>
          <a:schemeClr val="accent4">
            <a:lumMod val="20000"/>
            <a:lumOff val="80000"/>
          </a:schemeClr>
        </a:solidFill>
      </dgm:spPr>
    </dgm:pt>
    <dgm:pt modelId="{F0731B11-23A5-4BE3-BAE6-4DE257DD8A38}" type="pres">
      <dgm:prSet presAssocID="{4884ABB4-C7CC-43CC-814B-67E81F023933}" presName="theList" presStyleCnt="0"/>
      <dgm:spPr/>
    </dgm:pt>
    <dgm:pt modelId="{9C64E6D2-8C8B-4AD6-A6BA-13CC764CDF48}" type="pres">
      <dgm:prSet presAssocID="{20B475CC-9999-4C42-8E8D-F6DFBD21BB44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3669B-C3F4-4BAC-82A6-60E24F5AD01F}" type="pres">
      <dgm:prSet presAssocID="{20B475CC-9999-4C42-8E8D-F6DFBD21BB44}" presName="aSpace" presStyleCnt="0"/>
      <dgm:spPr/>
    </dgm:pt>
    <dgm:pt modelId="{43DD4754-7BE3-4718-A48B-8F06A7473F82}" type="pres">
      <dgm:prSet presAssocID="{0E504CD6-A979-4F8D-9718-5A7DE5962AC0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00476-6C22-475B-A4DE-F49A9A97BE37}" type="pres">
      <dgm:prSet presAssocID="{0E504CD6-A979-4F8D-9718-5A7DE5962AC0}" presName="aSpace" presStyleCnt="0"/>
      <dgm:spPr/>
    </dgm:pt>
    <dgm:pt modelId="{9C00BF9E-BC61-41E9-87B1-2E6EC3DBC9A1}" type="pres">
      <dgm:prSet presAssocID="{5AECC56F-F7C7-458A-AA5D-F90423A26CFC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AA963-823C-46B1-B9F5-07ADBFF61E45}" type="pres">
      <dgm:prSet presAssocID="{5AECC56F-F7C7-458A-AA5D-F90423A26CFC}" presName="aSpace" presStyleCnt="0"/>
      <dgm:spPr/>
    </dgm:pt>
  </dgm:ptLst>
  <dgm:cxnLst>
    <dgm:cxn modelId="{BD3FDAAC-8679-45B7-8295-1A7A22888272}" type="presOf" srcId="{0E504CD6-A979-4F8D-9718-5A7DE5962AC0}" destId="{43DD4754-7BE3-4718-A48B-8F06A7473F82}" srcOrd="0" destOrd="0" presId="urn:microsoft.com/office/officeart/2005/8/layout/pyramid2"/>
    <dgm:cxn modelId="{B2A1E0EA-04AD-408C-9504-BF423776B151}" srcId="{4884ABB4-C7CC-43CC-814B-67E81F023933}" destId="{5AECC56F-F7C7-458A-AA5D-F90423A26CFC}" srcOrd="2" destOrd="0" parTransId="{E8B5A745-478C-4FB2-8D6F-C2BDDCBE1D79}" sibTransId="{2F309780-B763-4B33-A917-594A4CF842C6}"/>
    <dgm:cxn modelId="{520825AF-7DCE-4C81-BED1-A53C877EF7CA}" srcId="{4884ABB4-C7CC-43CC-814B-67E81F023933}" destId="{0E504CD6-A979-4F8D-9718-5A7DE5962AC0}" srcOrd="1" destOrd="0" parTransId="{478EB3D1-1101-41A1-8123-EADFB68E5B52}" sibTransId="{E3A2E0AB-D368-4D4A-B64F-D43A7DA76B6A}"/>
    <dgm:cxn modelId="{2EC81DCB-BB08-4834-B230-F1604BC603B3}" type="presOf" srcId="{5AECC56F-F7C7-458A-AA5D-F90423A26CFC}" destId="{9C00BF9E-BC61-41E9-87B1-2E6EC3DBC9A1}" srcOrd="0" destOrd="0" presId="urn:microsoft.com/office/officeart/2005/8/layout/pyramid2"/>
    <dgm:cxn modelId="{0A2421EA-648D-47DC-90F3-AF276C99C86A}" srcId="{4884ABB4-C7CC-43CC-814B-67E81F023933}" destId="{20B475CC-9999-4C42-8E8D-F6DFBD21BB44}" srcOrd="0" destOrd="0" parTransId="{AB2834C2-4811-412E-8586-0B0A9750C51F}" sibTransId="{A216CCA9-BBB5-4539-AA07-EAC2F9913D0E}"/>
    <dgm:cxn modelId="{222078B6-DE82-48E3-8E88-B18E35BB6891}" type="presOf" srcId="{4884ABB4-C7CC-43CC-814B-67E81F023933}" destId="{1E3E8E36-EBC3-4E09-8DD1-DD003971B629}" srcOrd="0" destOrd="0" presId="urn:microsoft.com/office/officeart/2005/8/layout/pyramid2"/>
    <dgm:cxn modelId="{DA52C674-92F7-4D25-BE63-E1B0076A76C0}" type="presOf" srcId="{20B475CC-9999-4C42-8E8D-F6DFBD21BB44}" destId="{9C64E6D2-8C8B-4AD6-A6BA-13CC764CDF48}" srcOrd="0" destOrd="0" presId="urn:microsoft.com/office/officeart/2005/8/layout/pyramid2"/>
    <dgm:cxn modelId="{04535DB8-1D41-4D39-A602-D5F390CA7C3B}" type="presParOf" srcId="{1E3E8E36-EBC3-4E09-8DD1-DD003971B629}" destId="{EA72E723-4DA9-46E3-96DF-9BD5416A6AA5}" srcOrd="0" destOrd="0" presId="urn:microsoft.com/office/officeart/2005/8/layout/pyramid2"/>
    <dgm:cxn modelId="{5766704C-7CEA-4E0B-80A5-A76DB478DBE5}" type="presParOf" srcId="{1E3E8E36-EBC3-4E09-8DD1-DD003971B629}" destId="{F0731B11-23A5-4BE3-BAE6-4DE257DD8A38}" srcOrd="1" destOrd="0" presId="urn:microsoft.com/office/officeart/2005/8/layout/pyramid2"/>
    <dgm:cxn modelId="{EBED07ED-3FE7-41E8-9595-824834914E1A}" type="presParOf" srcId="{F0731B11-23A5-4BE3-BAE6-4DE257DD8A38}" destId="{9C64E6D2-8C8B-4AD6-A6BA-13CC764CDF48}" srcOrd="0" destOrd="0" presId="urn:microsoft.com/office/officeart/2005/8/layout/pyramid2"/>
    <dgm:cxn modelId="{98E81BC2-3B96-41A5-BD66-DEA7EA4FDAAA}" type="presParOf" srcId="{F0731B11-23A5-4BE3-BAE6-4DE257DD8A38}" destId="{32B3669B-C3F4-4BAC-82A6-60E24F5AD01F}" srcOrd="1" destOrd="0" presId="urn:microsoft.com/office/officeart/2005/8/layout/pyramid2"/>
    <dgm:cxn modelId="{00172FD4-5D96-47C6-B4B8-650B6AB3083E}" type="presParOf" srcId="{F0731B11-23A5-4BE3-BAE6-4DE257DD8A38}" destId="{43DD4754-7BE3-4718-A48B-8F06A7473F82}" srcOrd="2" destOrd="0" presId="urn:microsoft.com/office/officeart/2005/8/layout/pyramid2"/>
    <dgm:cxn modelId="{914C88C5-F7B7-4D30-8B54-F7FAF239449C}" type="presParOf" srcId="{F0731B11-23A5-4BE3-BAE6-4DE257DD8A38}" destId="{71A00476-6C22-475B-A4DE-F49A9A97BE37}" srcOrd="3" destOrd="0" presId="urn:microsoft.com/office/officeart/2005/8/layout/pyramid2"/>
    <dgm:cxn modelId="{825EF68E-0213-4DCA-A1D1-031AC2463182}" type="presParOf" srcId="{F0731B11-23A5-4BE3-BAE6-4DE257DD8A38}" destId="{9C00BF9E-BC61-41E9-87B1-2E6EC3DBC9A1}" srcOrd="4" destOrd="0" presId="urn:microsoft.com/office/officeart/2005/8/layout/pyramid2"/>
    <dgm:cxn modelId="{0B835BBB-42E3-4D07-A11F-996668A0C3E6}" type="presParOf" srcId="{F0731B11-23A5-4BE3-BAE6-4DE257DD8A38}" destId="{7D0AA963-823C-46B1-B9F5-07ADBFF61E4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2E723-4DA9-46E3-96DF-9BD5416A6AA5}">
      <dsp:nvSpPr>
        <dsp:cNvPr id="0" name=""/>
        <dsp:cNvSpPr/>
      </dsp:nvSpPr>
      <dsp:spPr>
        <a:xfrm>
          <a:off x="581652" y="0"/>
          <a:ext cx="4655130" cy="4176091"/>
        </a:xfrm>
        <a:prstGeom prst="triangl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4E6D2-8C8B-4AD6-A6BA-13CC764CDF48}">
      <dsp:nvSpPr>
        <dsp:cNvPr id="0" name=""/>
        <dsp:cNvSpPr/>
      </dsp:nvSpPr>
      <dsp:spPr>
        <a:xfrm>
          <a:off x="2909218" y="419852"/>
          <a:ext cx="2714459" cy="9885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Triglycerides</a:t>
          </a:r>
          <a:r>
            <a:rPr lang="en-US" sz="2000" kern="1200" dirty="0"/>
            <a:t>: most common type of lipid in food (about 95%)</a:t>
          </a:r>
        </a:p>
      </dsp:txBody>
      <dsp:txXfrm>
        <a:off x="2957475" y="468109"/>
        <a:ext cx="2617945" cy="892045"/>
      </dsp:txXfrm>
    </dsp:sp>
    <dsp:sp modelId="{43DD4754-7BE3-4718-A48B-8F06A7473F82}">
      <dsp:nvSpPr>
        <dsp:cNvPr id="0" name=""/>
        <dsp:cNvSpPr/>
      </dsp:nvSpPr>
      <dsp:spPr>
        <a:xfrm>
          <a:off x="2909218" y="1531981"/>
          <a:ext cx="2714459" cy="9885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Phospholipids</a:t>
          </a:r>
          <a:r>
            <a:rPr lang="en-US" sz="2000" kern="1200" dirty="0"/>
            <a:t>: component of cell membranes</a:t>
          </a:r>
        </a:p>
      </dsp:txBody>
      <dsp:txXfrm>
        <a:off x="2957475" y="1580238"/>
        <a:ext cx="2617945" cy="892045"/>
      </dsp:txXfrm>
    </dsp:sp>
    <dsp:sp modelId="{9C00BF9E-BC61-41E9-87B1-2E6EC3DBC9A1}">
      <dsp:nvSpPr>
        <dsp:cNvPr id="0" name=""/>
        <dsp:cNvSpPr/>
      </dsp:nvSpPr>
      <dsp:spPr>
        <a:xfrm>
          <a:off x="2909218" y="2644109"/>
          <a:ext cx="2714459" cy="98855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Sterols</a:t>
          </a:r>
          <a:r>
            <a:rPr lang="en-US" sz="2000" kern="1200" dirty="0"/>
            <a:t>: a type of steroid (ex: cholesterol)</a:t>
          </a:r>
        </a:p>
      </dsp:txBody>
      <dsp:txXfrm>
        <a:off x="2957475" y="2692366"/>
        <a:ext cx="2617945" cy="89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0B6FA-AA29-4481-8C3F-300A654EEC98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24098-8638-4D47-BF0A-DE3A56FD7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4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465165-9052-45E6-A038-9D65495BBA7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macronutrients provide energy to maintain body functions during rest and all forms of physical activity </a:t>
            </a:r>
          </a:p>
        </p:txBody>
      </p:sp>
    </p:spTree>
    <p:extLst>
      <p:ext uri="{BB962C8B-B14F-4D97-AF65-F5344CB8AC3E}">
        <p14:creationId xmlns:p14="http://schemas.microsoft.com/office/powerpoint/2010/main" val="1523059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6AC93B-1EFD-40A8-A3AE-5C5708001256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lphaUcPeriod"/>
            </a:pPr>
            <a:r>
              <a:rPr lang="en-US" altLang="en-US">
                <a:latin typeface="Arial" panose="020B0604020202020204" pitchFamily="34" charset="0"/>
              </a:rPr>
              <a:t>Possible mechanism by which dietary fiber lowers blood cholesterol.</a:t>
            </a:r>
          </a:p>
          <a:p>
            <a:pPr marL="228600" indent="-228600" eaLnBrk="1" hangingPunct="1">
              <a:buFontTx/>
              <a:buAutoNum type="alphaUcPeriod"/>
            </a:pPr>
            <a:r>
              <a:rPr lang="en-US" altLang="en-US">
                <a:latin typeface="Arial" panose="020B0604020202020204" pitchFamily="34" charset="0"/>
              </a:rPr>
              <a:t>Possible mechanisms by which dietary soluble fiber lowers blood glucose.</a:t>
            </a:r>
          </a:p>
        </p:txBody>
      </p:sp>
    </p:spTree>
    <p:extLst>
      <p:ext uri="{BB962C8B-B14F-4D97-AF65-F5344CB8AC3E}">
        <p14:creationId xmlns:p14="http://schemas.microsoft.com/office/powerpoint/2010/main" val="619379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903ACC-6A90-461B-AB63-C429F7B58E37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93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B30E50-BC03-4E2A-A831-3BA7FF29ECC7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Insulin: secreted by beta cells in the pancreas, helps to lower blood sugar levels.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Glucagon: secreted by alpha cells in the pancreas, helps to raise blood sugar levels, insulin antagonist.</a:t>
            </a:r>
          </a:p>
        </p:txBody>
      </p:sp>
    </p:spTree>
    <p:extLst>
      <p:ext uri="{BB962C8B-B14F-4D97-AF65-F5344CB8AC3E}">
        <p14:creationId xmlns:p14="http://schemas.microsoft.com/office/powerpoint/2010/main" val="1192991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3BE400-DF50-4FE8-BEE2-729ECB9A61F4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20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5496A2-6D7F-4E57-A76F-616D13A94191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Lipids are composed of carbon, hydrogen, and oxygen.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98% of dietary lipids are triacylglycerols.</a:t>
            </a:r>
          </a:p>
        </p:txBody>
      </p:sp>
    </p:spTree>
    <p:extLst>
      <p:ext uri="{BB962C8B-B14F-4D97-AF65-F5344CB8AC3E}">
        <p14:creationId xmlns:p14="http://schemas.microsoft.com/office/powerpoint/2010/main" val="1881601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82CC8C-0D05-43FF-9958-13327051D851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Most fatty acids range from 16–18 carbons.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Glycerol and fatty acids are joined through condensation.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Lipase enzymes breakdown lipids during hydrolysis</a:t>
            </a:r>
          </a:p>
        </p:txBody>
      </p:sp>
    </p:spTree>
    <p:extLst>
      <p:ext uri="{BB962C8B-B14F-4D97-AF65-F5344CB8AC3E}">
        <p14:creationId xmlns:p14="http://schemas.microsoft.com/office/powerpoint/2010/main" val="1199498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75E661-D185-47DC-8396-EFE291B0A314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Saturated fats are found primarily in animal products (beef, lamb, pork, chicken, egg yolks, and dairy products).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Hydrogenation changes oils to semisolid compounds.</a:t>
            </a:r>
          </a:p>
        </p:txBody>
      </p:sp>
    </p:spTree>
    <p:extLst>
      <p:ext uri="{BB962C8B-B14F-4D97-AF65-F5344CB8AC3E}">
        <p14:creationId xmlns:p14="http://schemas.microsoft.com/office/powerpoint/2010/main" val="2139319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12B807-8C8E-4BE7-BF01-96F3775A1046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95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9041A-E520-45AD-9ACB-CEC88D8334DC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Fatty acids are needed for components of body structures; for the functioning of the immune system; and for vision, plasma membranes, and hormone production.</a:t>
            </a:r>
          </a:p>
        </p:txBody>
      </p:sp>
    </p:spTree>
    <p:extLst>
      <p:ext uri="{BB962C8B-B14F-4D97-AF65-F5344CB8AC3E}">
        <p14:creationId xmlns:p14="http://schemas.microsoft.com/office/powerpoint/2010/main" val="1126913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30FBCA-B85F-45AA-B472-F0139264F49F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Dipeptide: 2 amino acids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Tripeptide: 3 amino acids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Polypeptide: up to 100 amino acids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Side chain makes amino acids unique.</a:t>
            </a:r>
          </a:p>
        </p:txBody>
      </p:sp>
    </p:spTree>
    <p:extLst>
      <p:ext uri="{BB962C8B-B14F-4D97-AF65-F5344CB8AC3E}">
        <p14:creationId xmlns:p14="http://schemas.microsoft.com/office/powerpoint/2010/main" val="296903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D52AC8-A9C8-47EF-AB42-E80616732A79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47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E07B7D-60AC-4491-B81E-764A8CFA439C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68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8C9CFF-F15A-4012-B42B-B5B35C2321A5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280BBC-7943-4344-8CDB-149E59C51FEA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1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D6B837-73A7-454D-93F1-4D3099B42BC8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2A59BF-A307-4F84-8348-0B1AA0B8C795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Fructose: sweetest of the simple sugars, found in fruit and honey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Galactose: does not occur freely in nature</a:t>
            </a:r>
          </a:p>
        </p:txBody>
      </p:sp>
    </p:spTree>
    <p:extLst>
      <p:ext uri="{BB962C8B-B14F-4D97-AF65-F5344CB8AC3E}">
        <p14:creationId xmlns:p14="http://schemas.microsoft.com/office/powerpoint/2010/main" val="1461421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1D5AE1-C0C5-4CB9-BC0B-F3DB447DACF1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Sucrose</a:t>
            </a:r>
            <a:r>
              <a:rPr lang="en-US" altLang="en-US">
                <a:latin typeface="Arial" panose="020B0604020202020204" pitchFamily="34" charset="0"/>
              </a:rPr>
              <a:t>: the most common dietary disaccharide, occurs naturally in most foods that contain carbohydrates, refined to make table sugar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Lactose</a:t>
            </a:r>
            <a:r>
              <a:rPr lang="en-US" altLang="en-US">
                <a:latin typeface="Arial" panose="020B0604020202020204" pitchFamily="34" charset="0"/>
              </a:rPr>
              <a:t>: found in natural form only in milk; lactose intolerance: lack enzyme to breakdown lactose</a:t>
            </a: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Maltose</a:t>
            </a:r>
            <a:r>
              <a:rPr lang="en-US" altLang="en-US">
                <a:latin typeface="Arial" panose="020B0604020202020204" pitchFamily="34" charset="0"/>
              </a:rPr>
              <a:t>: occurs in beer, cereals, and germinating seeds, also known as malt sugar</a:t>
            </a:r>
          </a:p>
        </p:txBody>
      </p:sp>
    </p:spTree>
    <p:extLst>
      <p:ext uri="{BB962C8B-B14F-4D97-AF65-F5344CB8AC3E}">
        <p14:creationId xmlns:p14="http://schemas.microsoft.com/office/powerpoint/2010/main" val="417812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A09464-48BE-4E5E-9795-049BC2468BC0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Starch can be found in seeds, corn, and various grains that make bread, cereal, spaghetti, and pastries.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Large amounts of starch can also be found in peas, beans, potatoes, and roots.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Starch exists in two forms: </a:t>
            </a:r>
            <a:r>
              <a:rPr lang="en-US" altLang="en-US" b="1">
                <a:latin typeface="Arial" panose="020B0604020202020204" pitchFamily="34" charset="0"/>
              </a:rPr>
              <a:t>amylose</a:t>
            </a:r>
            <a:r>
              <a:rPr lang="en-US" altLang="en-US">
                <a:latin typeface="Arial" panose="020B0604020202020204" pitchFamily="34" charset="0"/>
              </a:rPr>
              <a:t>, a long straight chain of glucose units twisted into a helical coil, and </a:t>
            </a:r>
            <a:r>
              <a:rPr lang="en-US" altLang="en-US" b="1">
                <a:latin typeface="Arial" panose="020B0604020202020204" pitchFamily="34" charset="0"/>
              </a:rPr>
              <a:t>amylopectin</a:t>
            </a:r>
            <a:r>
              <a:rPr lang="en-US" altLang="en-US">
                <a:latin typeface="Arial" panose="020B0604020202020204" pitchFamily="34" charset="0"/>
              </a:rPr>
              <a:t>, a highly branched monosaccharide linkage.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142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9F25FB-1721-49EB-B1B9-B8593CBA1214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Found only in plants: makes up the structure of leaves, stems, roots, seeds, and fruit coverings.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Water-soluble fibers help to lower cholesterol levels, water-insoluble fibers do not.</a:t>
            </a:r>
          </a:p>
        </p:txBody>
      </p:sp>
    </p:spTree>
    <p:extLst>
      <p:ext uri="{BB962C8B-B14F-4D97-AF65-F5344CB8AC3E}">
        <p14:creationId xmlns:p14="http://schemas.microsoft.com/office/powerpoint/2010/main" val="80723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C0C40C-9FF1-44B2-B690-92363080A9F0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Each gram of glycogen or glucose provides 4 kCal of energy.</a:t>
            </a:r>
          </a:p>
        </p:txBody>
      </p:sp>
    </p:spTree>
    <p:extLst>
      <p:ext uri="{BB962C8B-B14F-4D97-AF65-F5344CB8AC3E}">
        <p14:creationId xmlns:p14="http://schemas.microsoft.com/office/powerpoint/2010/main" val="352809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3E2-2BC2-42A9-9FC1-EF2A678D9FA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C012-57BB-4156-8BA0-B00A8B01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3E2-2BC2-42A9-9FC1-EF2A678D9FA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C012-57BB-4156-8BA0-B00A8B01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3E2-2BC2-42A9-9FC1-EF2A678D9FA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C012-57BB-4156-8BA0-B00A8B01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3E2-2BC2-42A9-9FC1-EF2A678D9FA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C012-57BB-4156-8BA0-B00A8B01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3E2-2BC2-42A9-9FC1-EF2A678D9FA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C012-57BB-4156-8BA0-B00A8B01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3E2-2BC2-42A9-9FC1-EF2A678D9FA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C012-57BB-4156-8BA0-B00A8B01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3E2-2BC2-42A9-9FC1-EF2A678D9FA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C012-57BB-4156-8BA0-B00A8B01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3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3E2-2BC2-42A9-9FC1-EF2A678D9FA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C012-57BB-4156-8BA0-B00A8B01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3E2-2BC2-42A9-9FC1-EF2A678D9FA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C012-57BB-4156-8BA0-B00A8B01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3E2-2BC2-42A9-9FC1-EF2A678D9FA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C012-57BB-4156-8BA0-B00A8B01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D3E2-2BC2-42A9-9FC1-EF2A678D9FA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C012-57BB-4156-8BA0-B00A8B01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8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D3E2-2BC2-42A9-9FC1-EF2A678D9FAD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C012-57BB-4156-8BA0-B00A8B01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337" y="2390503"/>
            <a:ext cx="701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Macronutrients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17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3270" y="1300320"/>
            <a:ext cx="6393656" cy="28813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>
                <a:cs typeface="Times New Roman" panose="02020603050405020304" pitchFamily="18" charset="0"/>
              </a:rPr>
              <a:t>Plant polysaccharides</a:t>
            </a:r>
            <a:r>
              <a:rPr lang="en-US" altLang="en-US" b="0" dirty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25506" y="2131997"/>
            <a:ext cx="7413764" cy="3401615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Starch and fiber: 2 common forms</a:t>
            </a:r>
          </a:p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Starch</a:t>
            </a:r>
          </a:p>
          <a:p>
            <a:pPr eaLnBrk="1" hangingPunct="1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2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92" y="1359955"/>
            <a:ext cx="6393656" cy="28813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>
                <a:cs typeface="Times New Roman" panose="02020603050405020304" pitchFamily="18" charset="0"/>
              </a:rPr>
              <a:t>Polysaccharides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03391" y="2094672"/>
            <a:ext cx="8132226" cy="340161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Fiber</a:t>
            </a:r>
          </a:p>
          <a:p>
            <a:pPr lvl="1" eaLnBrk="1" hangingPunct="1"/>
            <a:endParaRPr lang="en-US" altLang="en-US" sz="2800" dirty="0" smtClean="0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800" dirty="0" smtClean="0">
                <a:cs typeface="Times New Roman" panose="02020603050405020304" pitchFamily="18" charset="0"/>
              </a:rPr>
              <a:t>Two </a:t>
            </a:r>
            <a:r>
              <a:rPr lang="en-US" altLang="en-US" sz="2800" dirty="0">
                <a:cs typeface="Times New Roman" panose="02020603050405020304" pitchFamily="18" charset="0"/>
              </a:rPr>
              <a:t>types</a:t>
            </a:r>
          </a:p>
          <a:p>
            <a:pPr marL="1189435" lvl="2" indent="-457200"/>
            <a:r>
              <a:rPr lang="en-US" altLang="en-US" sz="2800" dirty="0">
                <a:cs typeface="Times New Roman" panose="02020603050405020304" pitchFamily="18" charset="0"/>
              </a:rPr>
              <a:t>Water-soluble: </a:t>
            </a:r>
            <a:endParaRPr lang="en-US" altLang="en-US" sz="2800" dirty="0" smtClean="0">
              <a:cs typeface="Times New Roman" panose="02020603050405020304" pitchFamily="18" charset="0"/>
            </a:endParaRPr>
          </a:p>
          <a:p>
            <a:pPr marL="1189435" lvl="2" indent="-457200"/>
            <a:r>
              <a:rPr lang="en-US" altLang="en-US" sz="2800" dirty="0" smtClean="0">
                <a:cs typeface="Times New Roman" panose="02020603050405020304" pitchFamily="18" charset="0"/>
              </a:rPr>
              <a:t>Water-insoluble:</a:t>
            </a:r>
            <a:endParaRPr lang="en-US" altLang="en-US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45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8358" y="1185241"/>
            <a:ext cx="6022181" cy="42986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/>
              <a:t>Glycogen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54055" y="1615110"/>
            <a:ext cx="7545457" cy="3630215"/>
          </a:xfrm>
        </p:spPr>
        <p:txBody>
          <a:bodyPr/>
          <a:lstStyle/>
          <a:p>
            <a:pPr eaLnBrk="1" hangingPunct="1"/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Glycogen</a:t>
            </a:r>
          </a:p>
          <a:p>
            <a:pPr eaLnBrk="1" hangingPunct="1"/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err="1" smtClean="0">
                <a:cs typeface="Times New Roman" panose="02020603050405020304" pitchFamily="18" charset="0"/>
              </a:rPr>
              <a:t>Glycogenolysis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562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D:\D\Katch\Project_SRC\IB\image_bank\images\jpg\figure_1.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26" y="1058762"/>
            <a:ext cx="6335583" cy="429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91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4693" y="954157"/>
            <a:ext cx="6393656" cy="68398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/>
              <a:t>Benefits of fiber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4693" y="2072362"/>
            <a:ext cx="8084420" cy="3401615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Retains water and provides “bulk” to the food residues in the </a:t>
            </a:r>
            <a:r>
              <a:rPr lang="en-US" altLang="en-US" dirty="0" smtClean="0">
                <a:cs typeface="Times New Roman" panose="02020603050405020304" pitchFamily="18" charset="0"/>
              </a:rPr>
              <a:t>intestines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0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74" y="821635"/>
            <a:ext cx="7824113" cy="92019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/>
              <a:t>Regulation of </a:t>
            </a:r>
            <a:r>
              <a:rPr lang="en-US" altLang="en-US" dirty="0" smtClean="0"/>
              <a:t>blood glucose levels</a:t>
            </a:r>
            <a:endParaRPr lang="en-US" altLang="en-US" b="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13691" y="2151874"/>
            <a:ext cx="8015909" cy="3525854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Hormones help to regulate blood sugar levels</a:t>
            </a:r>
          </a:p>
          <a:p>
            <a:pPr>
              <a:defRPr/>
            </a:pPr>
            <a:r>
              <a:rPr lang="en-US" altLang="en-US" b="1" dirty="0" smtClean="0">
                <a:cs typeface="Times New Roman" panose="02020603050405020304" pitchFamily="18" charset="0"/>
              </a:rPr>
              <a:t>Insulin</a:t>
            </a:r>
            <a:endParaRPr lang="en-US" altLang="en-US" dirty="0"/>
          </a:p>
          <a:p>
            <a:pPr>
              <a:defRPr/>
            </a:pPr>
            <a:r>
              <a:rPr lang="en-US" altLang="en-US" b="1" dirty="0" smtClean="0">
                <a:cs typeface="Times New Roman" panose="02020603050405020304" pitchFamily="18" charset="0"/>
              </a:rPr>
              <a:t>Glucagon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782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209" y="1325840"/>
            <a:ext cx="6393656" cy="33218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Hypoglycemia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33208" y="2077382"/>
            <a:ext cx="7886700" cy="3263504"/>
          </a:xfrm>
        </p:spPr>
        <p:txBody>
          <a:bodyPr>
            <a:normAutofit/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520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3026" y="1276144"/>
            <a:ext cx="6393656" cy="33218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Lipids</a:t>
            </a:r>
            <a:r>
              <a:rPr lang="en-US" altLang="en-US" dirty="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57008" y="1782418"/>
            <a:ext cx="7854477" cy="3630216"/>
          </a:xfrm>
        </p:spPr>
        <p:txBody>
          <a:bodyPr/>
          <a:lstStyle/>
          <a:p>
            <a:pPr eaLnBrk="1" hangingPunct="1"/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6611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-1" y="772949"/>
            <a:ext cx="9051235" cy="58221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/>
              <a:t>Lipids include triglycerides, phospholipids, and sterols 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143000" y="85725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–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8C0AA4E-67D0-4B4C-8877-9547350E3630}" type="slidenum">
              <a:rPr lang="en-US" altLang="en-US" sz="1350">
                <a:solidFill>
                  <a:srgbClr val="FFFFFF"/>
                </a:solidFill>
                <a:latin typeface="Times New Roman" panose="02020603050405020304" pitchFamily="18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35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9948248"/>
              </p:ext>
            </p:extLst>
          </p:nvPr>
        </p:nvGraphicFramePr>
        <p:xfrm>
          <a:off x="1600200" y="2171699"/>
          <a:ext cx="6205330" cy="417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3874086" y="2759921"/>
            <a:ext cx="8001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CC9900"/>
              </a:buClr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CC9900"/>
              </a:buClr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CC9900"/>
              </a:buClr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CC9900"/>
              </a:buClr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700" b="1" dirty="0">
                <a:latin typeface="Times New Roman" panose="02020603050405020304" pitchFamily="18" charset="0"/>
              </a:rPr>
              <a:t>L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700" b="1" dirty="0">
                <a:latin typeface="Times New Roman" panose="02020603050405020304" pitchFamily="18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700" b="1" dirty="0">
                <a:latin typeface="Times New Roman" panose="02020603050405020304" pitchFamily="18" charset="0"/>
              </a:rPr>
              <a:t>P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700" b="1" dirty="0">
                <a:latin typeface="Times New Roman" panose="02020603050405020304" pitchFamily="18" charset="0"/>
              </a:rPr>
              <a:t>I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700" b="1" dirty="0">
                <a:latin typeface="Times New Roman" panose="02020603050405020304" pitchFamily="18" charset="0"/>
              </a:rPr>
              <a:t>D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700" b="1" dirty="0">
                <a:latin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784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3087" y="1246327"/>
            <a:ext cx="6393656" cy="33218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Triglycerides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53087" y="1893458"/>
            <a:ext cx="6430566" cy="340161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7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the </a:t>
            </a:r>
            <a:r>
              <a:rPr lang="en-US" dirty="0" smtClean="0"/>
              <a:t>function(s) </a:t>
            </a:r>
            <a:r>
              <a:rPr lang="en-US" dirty="0"/>
              <a:t>of </a:t>
            </a:r>
            <a:r>
              <a:rPr lang="en-US" dirty="0" smtClean="0"/>
              <a:t>macronutrients</a:t>
            </a:r>
            <a:endParaRPr lang="en-US" dirty="0"/>
          </a:p>
          <a:p>
            <a:r>
              <a:rPr lang="en-US" dirty="0"/>
              <a:t>Differentiate between monosaccharides and disaccharides</a:t>
            </a:r>
          </a:p>
          <a:p>
            <a:r>
              <a:rPr lang="en-US" dirty="0"/>
              <a:t>Compare and contrast phospholipids, sterols, and triglycerides</a:t>
            </a:r>
          </a:p>
          <a:p>
            <a:r>
              <a:rPr lang="en-US" dirty="0"/>
              <a:t>List the essential and non-essential amino acids</a:t>
            </a:r>
          </a:p>
          <a:p>
            <a:r>
              <a:rPr lang="en-US" dirty="0" smtClean="0"/>
              <a:t>Calculate </a:t>
            </a:r>
            <a:r>
              <a:rPr lang="en-US" dirty="0"/>
              <a:t>the calories in food by applying the fuel values for carbohydrates, protein, and </a:t>
            </a:r>
            <a:r>
              <a:rPr lang="en-US" dirty="0" smtClean="0"/>
              <a:t>fat</a:t>
            </a:r>
          </a:p>
          <a:p>
            <a:r>
              <a:rPr lang="en-US" dirty="0"/>
              <a:t>Describe the changes to the nutrition facts panel by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51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14" y="825621"/>
            <a:ext cx="5844779" cy="33218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Fatty acids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35718" y="1785163"/>
            <a:ext cx="6892734" cy="36302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Saturated fatty acids 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Unsaturated </a:t>
            </a:r>
            <a:r>
              <a:rPr lang="en-US" altLang="en-US" dirty="0">
                <a:cs typeface="Times New Roman" panose="02020603050405020304" pitchFamily="18" charset="0"/>
              </a:rPr>
              <a:t>fatty </a:t>
            </a:r>
            <a:r>
              <a:rPr lang="en-US" altLang="en-US" dirty="0" smtClean="0">
                <a:cs typeface="Times New Roman" panose="02020603050405020304" pitchFamily="18" charset="0"/>
              </a:rPr>
              <a:t>acids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 descr="D:\D\Katch\Project_SRC\IB\image_bank\images\jpg\figure_1.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982" y="946280"/>
            <a:ext cx="3112315" cy="507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22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31" y="1325840"/>
            <a:ext cx="6393656" cy="33218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Essential fatty acids</a:t>
            </a:r>
            <a:r>
              <a:rPr lang="en-US" altLang="en-US" dirty="0"/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13330" y="2025098"/>
            <a:ext cx="7380166" cy="3657600"/>
          </a:xfrm>
        </p:spPr>
        <p:txBody>
          <a:bodyPr/>
          <a:lstStyle/>
          <a:p>
            <a:pPr eaLnBrk="1" hangingPunct="1"/>
            <a:endParaRPr lang="en-US" altLang="en-US" sz="15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Fatty acids that the body</a:t>
            </a:r>
            <a:r>
              <a:rPr lang="en-US" altLang="en-US" b="1" dirty="0">
                <a:cs typeface="Times New Roman" panose="02020603050405020304" pitchFamily="18" charset="0"/>
              </a:rPr>
              <a:t> cannot </a:t>
            </a:r>
            <a:r>
              <a:rPr lang="en-US" altLang="en-US" dirty="0">
                <a:cs typeface="Times New Roman" panose="02020603050405020304" pitchFamily="18" charset="0"/>
              </a:rPr>
              <a:t>synthesize:</a:t>
            </a:r>
          </a:p>
          <a:p>
            <a:pPr lvl="1" eaLnBrk="1" hangingPunct="1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113" y="1367511"/>
            <a:ext cx="6393656" cy="2905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>
                <a:cs typeface="Times New Roman" panose="02020603050405020304" pitchFamily="18" charset="0"/>
              </a:rPr>
              <a:t>Protein</a:t>
            </a:r>
            <a:endParaRPr lang="en-US" altLang="en-US" b="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12113" y="2171755"/>
            <a:ext cx="7658462" cy="4109776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Formed from amino acids</a:t>
            </a:r>
          </a:p>
          <a:p>
            <a:pPr lvl="1" eaLnBrk="1" hangingPunct="1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6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209" y="1317815"/>
            <a:ext cx="6393656" cy="29051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/>
              <a:t>Amino acids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33207" y="1868555"/>
            <a:ext cx="8261435" cy="4731027"/>
          </a:xfrm>
        </p:spPr>
        <p:txBody>
          <a:bodyPr>
            <a:normAutofit/>
          </a:bodyPr>
          <a:lstStyle/>
          <a:p>
            <a:pPr eaLnBrk="1" hangingPunct="1"/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The body requires </a:t>
            </a:r>
            <a:r>
              <a:rPr lang="en-US" altLang="en-US" dirty="0" smtClean="0">
                <a:cs typeface="Times New Roman" panose="02020603050405020304" pitchFamily="18" charset="0"/>
              </a:rPr>
              <a:t>____ different </a:t>
            </a:r>
            <a:r>
              <a:rPr lang="en-US" altLang="en-US" dirty="0">
                <a:cs typeface="Times New Roman" panose="02020603050405020304" pitchFamily="18" charset="0"/>
              </a:rPr>
              <a:t>amino </a:t>
            </a:r>
            <a:r>
              <a:rPr lang="en-US" altLang="en-US" dirty="0" smtClean="0">
                <a:cs typeface="Times New Roman" panose="02020603050405020304" pitchFamily="18" charset="0"/>
              </a:rPr>
              <a:t>acids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01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4" descr="byr69997_t07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165" y="476746"/>
            <a:ext cx="5887374" cy="58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792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31" y="874644"/>
            <a:ext cx="7618704" cy="9069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0" dirty="0"/>
              <a:t>Complete vs. incomplete </a:t>
            </a:r>
            <a:r>
              <a:rPr lang="en-US" altLang="en-US" dirty="0"/>
              <a:t>p</a:t>
            </a:r>
            <a:r>
              <a:rPr lang="en-US" altLang="en-US" b="0" dirty="0"/>
              <a:t>roteins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13330" y="2168439"/>
            <a:ext cx="7260895" cy="36302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cs typeface="Times New Roman" panose="02020603050405020304" pitchFamily="18" charset="0"/>
              </a:rPr>
              <a:t>Complete proteins</a:t>
            </a:r>
            <a:r>
              <a:rPr lang="en-US" altLang="en-US" dirty="0">
                <a:cs typeface="Times New Roman" panose="02020603050405020304" pitchFamily="18" charset="0"/>
              </a:rPr>
              <a:t>:</a:t>
            </a:r>
          </a:p>
          <a:p>
            <a:pPr marL="800100" lvl="1" indent="-457200"/>
            <a:endParaRPr lang="en-US" altLang="en-US" sz="2800" dirty="0"/>
          </a:p>
          <a:p>
            <a:pPr eaLnBrk="1" hangingPunct="1"/>
            <a:r>
              <a:rPr lang="en-US" altLang="en-US" b="1" dirty="0">
                <a:cs typeface="Times New Roman" panose="02020603050405020304" pitchFamily="18" charset="0"/>
              </a:rPr>
              <a:t>Incomplete proteins</a:t>
            </a:r>
            <a:r>
              <a:rPr lang="en-US" altLang="en-US" dirty="0" smtClean="0">
                <a:cs typeface="Times New Roman" panose="02020603050405020304" pitchFamily="18" charset="0"/>
              </a:rPr>
              <a:t>: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7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1086678" y="2252870"/>
            <a:ext cx="6968470" cy="1439675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/>
              <a:t>Understanding the nutrition </a:t>
            </a:r>
            <a:br>
              <a:rPr lang="en-US" altLang="en-US" dirty="0"/>
            </a:br>
            <a:r>
              <a:rPr lang="en-US" altLang="en-US" dirty="0"/>
              <a:t>facts Label</a:t>
            </a:r>
          </a:p>
        </p:txBody>
      </p:sp>
    </p:spTree>
    <p:extLst>
      <p:ext uri="{BB962C8B-B14F-4D97-AF65-F5344CB8AC3E}">
        <p14:creationId xmlns:p14="http://schemas.microsoft.com/office/powerpoint/2010/main" val="4078819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6766" y="1038145"/>
            <a:ext cx="6093672" cy="4570631"/>
          </a:xfrm>
        </p:spPr>
      </p:pic>
    </p:spTree>
    <p:extLst>
      <p:ext uri="{BB962C8B-B14F-4D97-AF65-F5344CB8AC3E}">
        <p14:creationId xmlns:p14="http://schemas.microsoft.com/office/powerpoint/2010/main" val="423553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0" y="432479"/>
            <a:ext cx="8464763" cy="59614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Changes to the nutrition label (by 2018) </a:t>
            </a:r>
          </a:p>
        </p:txBody>
      </p:sp>
      <p:pic>
        <p:nvPicPr>
          <p:cNvPr id="61443" name="Picture 2" descr="Nutrition Facts Label - Wh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5790" y="1684164"/>
            <a:ext cx="4346323" cy="4210500"/>
          </a:xfrm>
          <a:noFill/>
        </p:spPr>
      </p:pic>
      <p:sp>
        <p:nvSpPr>
          <p:cNvPr id="61444" name="TextBox 3"/>
          <p:cNvSpPr txBox="1">
            <a:spLocks noChangeArrowheads="1"/>
          </p:cNvSpPr>
          <p:nvPr/>
        </p:nvSpPr>
        <p:spPr bwMode="auto">
          <a:xfrm>
            <a:off x="1590262" y="6248355"/>
            <a:ext cx="5864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dirty="0"/>
              <a:t>Reference:http://www.fda.gov/Food/GuidanceRegulation/GuidanceDocumentsRegulatoryInformation/LabelingNutrition/ucm385663.htm</a:t>
            </a:r>
          </a:p>
        </p:txBody>
      </p:sp>
    </p:spTree>
    <p:extLst>
      <p:ext uri="{BB962C8B-B14F-4D97-AF65-F5344CB8AC3E}">
        <p14:creationId xmlns:p14="http://schemas.microsoft.com/office/powerpoint/2010/main" val="353390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Title 2"/>
          <p:cNvSpPr>
            <a:spLocks noGrp="1"/>
          </p:cNvSpPr>
          <p:nvPr>
            <p:ph type="title"/>
          </p:nvPr>
        </p:nvSpPr>
        <p:spPr>
          <a:xfrm>
            <a:off x="153144" y="521333"/>
            <a:ext cx="8619597" cy="905911"/>
          </a:xfrm>
        </p:spPr>
        <p:txBody>
          <a:bodyPr>
            <a:noAutofit/>
          </a:bodyPr>
          <a:lstStyle/>
          <a:p>
            <a:r>
              <a:rPr lang="en-US" altLang="en-US" sz="3600" b="0" dirty="0" smtClean="0"/>
              <a:t>Nutrients function to provide energy, promote growth &amp; development and regulate body processes</a:t>
            </a:r>
            <a:endParaRPr lang="en-US" altLang="en-US" sz="3600" b="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5599650"/>
              </p:ext>
            </p:extLst>
          </p:nvPr>
        </p:nvGraphicFramePr>
        <p:xfrm>
          <a:off x="1073791" y="1987827"/>
          <a:ext cx="6778304" cy="359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9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50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92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108249">
                <a:tc>
                  <a:txBody>
                    <a:bodyPr/>
                    <a:lstStyle/>
                    <a:p>
                      <a:r>
                        <a:rPr lang="en-US" sz="2000" b="0" u="none" dirty="0">
                          <a:solidFill>
                            <a:schemeClr val="tx1"/>
                          </a:solidFill>
                        </a:rPr>
                        <a:t>Provide energy</a:t>
                      </a:r>
                    </a:p>
                  </a:txBody>
                  <a:tcPr marL="68574" marR="68574" marT="34291" marB="3429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u="none" dirty="0">
                          <a:solidFill>
                            <a:schemeClr val="tx1"/>
                          </a:solidFill>
                        </a:rPr>
                        <a:t>Promote growth</a:t>
                      </a:r>
                      <a:r>
                        <a:rPr lang="en-US" sz="2000" b="0" u="none" baseline="0" dirty="0">
                          <a:solidFill>
                            <a:schemeClr val="tx1"/>
                          </a:solidFill>
                        </a:rPr>
                        <a:t> &amp; development</a:t>
                      </a:r>
                      <a:endParaRPr 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74" marR="68574" marT="34291" marB="3429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u="none" dirty="0">
                          <a:solidFill>
                            <a:schemeClr val="tx1"/>
                          </a:solidFill>
                        </a:rPr>
                        <a:t>Regulate</a:t>
                      </a:r>
                      <a:r>
                        <a:rPr lang="en-US" sz="2000" b="0" u="none" baseline="0" dirty="0">
                          <a:solidFill>
                            <a:schemeClr val="tx1"/>
                          </a:solidFill>
                        </a:rPr>
                        <a:t> body processes</a:t>
                      </a:r>
                      <a:endParaRPr lang="en-US" sz="2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68574" marR="68574" marT="34291" marB="3429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972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04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045">
                <a:tc rowSpan="3"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045">
                <a:tc vMerge="1"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045">
                <a:tc vMerge="1"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100" dirty="0"/>
                    </a:p>
                  </a:txBody>
                  <a:tcPr marL="68574" marR="68574" marT="34291" marB="3429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17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43000" y="85725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–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lnSpc>
                <a:spcPct val="90000"/>
              </a:lnSpc>
              <a:spcBef>
                <a:spcPct val="60000"/>
              </a:spcBef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CC9900"/>
              </a:buClr>
              <a:buChar char="•"/>
              <a:defRPr sz="165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569BDA9-7AA3-4D6A-9245-AB528B6A1EBD}" type="slidenum">
              <a:rPr lang="en-US" altLang="en-US" sz="105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120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45" y="2004948"/>
            <a:ext cx="551971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29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Current nutrition label vs.  proposed nutrition label</a:t>
            </a:r>
          </a:p>
        </p:txBody>
      </p:sp>
    </p:spTree>
    <p:extLst>
      <p:ext uri="{BB962C8B-B14F-4D97-AF65-F5344CB8AC3E}">
        <p14:creationId xmlns:p14="http://schemas.microsoft.com/office/powerpoint/2010/main" val="154451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49" r="3255" b="2"/>
          <a:stretch/>
        </p:blipFill>
        <p:spPr>
          <a:xfrm>
            <a:off x="3824477" y="1904281"/>
            <a:ext cx="4690873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28483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Calculate the amount of calories in a hamburger using the following information:</a:t>
            </a:r>
          </a:p>
          <a:p>
            <a:pPr lvl="1"/>
            <a:r>
              <a:rPr lang="en-US"/>
              <a:t>39 g carbohydrate</a:t>
            </a:r>
          </a:p>
          <a:p>
            <a:pPr lvl="1"/>
            <a:r>
              <a:rPr lang="en-US"/>
              <a:t>32 g fat</a:t>
            </a:r>
          </a:p>
          <a:p>
            <a:pPr lvl="1"/>
            <a:r>
              <a:rPr lang="en-US"/>
              <a:t>30 g protein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60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316" r="32052" b="1"/>
          <a:stretch/>
        </p:blipFill>
        <p:spPr>
          <a:xfrm>
            <a:off x="6660859" y="4769350"/>
            <a:ext cx="1854491" cy="14730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343" y="1825625"/>
            <a:ext cx="7710007" cy="435133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Practice problem: Answer</a:t>
            </a:r>
          </a:p>
        </p:txBody>
      </p:sp>
    </p:spTree>
    <p:extLst>
      <p:ext uri="{BB962C8B-B14F-4D97-AF65-F5344CB8AC3E}">
        <p14:creationId xmlns:p14="http://schemas.microsoft.com/office/powerpoint/2010/main" val="362856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590" y="869623"/>
            <a:ext cx="6393656" cy="47133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/>
              <a:t>Macronutrients: fuel values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Carbohydrates</a:t>
            </a:r>
            <a:endParaRPr lang="en-US" altLang="en-US" dirty="0"/>
          </a:p>
          <a:p>
            <a:r>
              <a:rPr lang="en-US" altLang="en-US" dirty="0"/>
              <a:t>Lipids </a:t>
            </a:r>
            <a:endParaRPr lang="en-US" altLang="en-US" dirty="0" smtClean="0"/>
          </a:p>
          <a:p>
            <a:r>
              <a:rPr lang="en-US" altLang="en-US" dirty="0" smtClean="0"/>
              <a:t>Protein</a:t>
            </a:r>
            <a:endParaRPr lang="en-US" altLang="en-US" dirty="0"/>
          </a:p>
          <a:p>
            <a:r>
              <a:rPr lang="en-US" altLang="en-US" i="1" dirty="0" smtClean="0"/>
              <a:t>Alcohol</a:t>
            </a:r>
            <a:endParaRPr lang="en-US" altLang="en-US" sz="1125" dirty="0"/>
          </a:p>
        </p:txBody>
      </p:sp>
    </p:spTree>
    <p:extLst>
      <p:ext uri="{BB962C8B-B14F-4D97-AF65-F5344CB8AC3E}">
        <p14:creationId xmlns:p14="http://schemas.microsoft.com/office/powerpoint/2010/main" val="26541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47" y="899441"/>
            <a:ext cx="6393656" cy="28813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/>
              <a:t>Carbohydrates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44337" y="1804780"/>
            <a:ext cx="6316266" cy="30861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Monosaccharides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Disaccharides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Oligosaccharides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/>
              <a:t>Polysaccharides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064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209" y="1379833"/>
            <a:ext cx="6393656" cy="28813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/>
              <a:t>Monosaccharides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33209" y="1667964"/>
            <a:ext cx="6316266" cy="340161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170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78" y="1300320"/>
            <a:ext cx="6393656" cy="28813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/>
              <a:t>Glucose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52478" y="2002788"/>
            <a:ext cx="6373416" cy="3630215"/>
          </a:xfrm>
        </p:spPr>
        <p:txBody>
          <a:bodyPr/>
          <a:lstStyle/>
          <a:p>
            <a:pPr eaLnBrk="1" hangingPunct="1"/>
            <a:r>
              <a:rPr lang="en-US" altLang="en-US" dirty="0"/>
              <a:t>Glucose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979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3087" y="1389772"/>
            <a:ext cx="6393656" cy="28813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/>
              <a:t>Fructose and galactose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25507" y="2102126"/>
            <a:ext cx="6572250" cy="3600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Fructose 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err="1" smtClean="0"/>
              <a:t>Galactose</a:t>
            </a:r>
            <a:r>
              <a:rPr lang="en-US" altLang="en-US" dirty="0" smtClean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forms milk sugar </a:t>
            </a:r>
            <a:r>
              <a:rPr lang="en-US" altLang="en-US" dirty="0" smtClean="0">
                <a:cs typeface="Times New Roman" panose="02020603050405020304" pitchFamily="18" charset="0"/>
              </a:rPr>
              <a:t>called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7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0274" y="939197"/>
            <a:ext cx="6393656" cy="28813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0" dirty="0">
                <a:cs typeface="Times New Roman" panose="02020603050405020304" pitchFamily="18" charset="0"/>
              </a:rPr>
              <a:t>Disaccharides</a:t>
            </a:r>
            <a:endParaRPr lang="en-US" altLang="en-US" b="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3269" y="1848732"/>
            <a:ext cx="6972661" cy="34016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Combining two monosaccharide molecules forms a disaccharide</a:t>
            </a:r>
          </a:p>
          <a:p>
            <a:pPr lvl="1" eaLnBrk="1" hangingPunct="1"/>
            <a:r>
              <a:rPr lang="en-US" altLang="en-US" sz="2800" dirty="0">
                <a:cs typeface="Times New Roman" panose="02020603050405020304" pitchFamily="18" charset="0"/>
              </a:rPr>
              <a:t>Sucrose = Glucose + Fructose</a:t>
            </a:r>
          </a:p>
          <a:p>
            <a:pPr lvl="1" eaLnBrk="1" hangingPunct="1"/>
            <a:r>
              <a:rPr lang="en-US" altLang="en-US" sz="2800" dirty="0">
                <a:cs typeface="Times New Roman" panose="02020603050405020304" pitchFamily="18" charset="0"/>
              </a:rPr>
              <a:t>Lactose = Glucose + Galactose</a:t>
            </a:r>
          </a:p>
          <a:p>
            <a:pPr lvl="1" eaLnBrk="1" hangingPunct="1"/>
            <a:r>
              <a:rPr lang="en-US" altLang="en-US" sz="2800" dirty="0">
                <a:cs typeface="Times New Roman" panose="02020603050405020304" pitchFamily="18" charset="0"/>
              </a:rPr>
              <a:t>Maltose = Glucose + Glucose</a:t>
            </a:r>
          </a:p>
        </p:txBody>
      </p:sp>
    </p:spTree>
    <p:extLst>
      <p:ext uri="{BB962C8B-B14F-4D97-AF65-F5344CB8AC3E}">
        <p14:creationId xmlns:p14="http://schemas.microsoft.com/office/powerpoint/2010/main" val="270496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741</Words>
  <Application>Microsoft Office PowerPoint</Application>
  <PresentationFormat>On-screen Show (4:3)</PresentationFormat>
  <Paragraphs>144</Paragraphs>
  <Slides>32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Objectives</vt:lpstr>
      <vt:lpstr>Nutrients function to provide energy, promote growth &amp; development and regulate body processes</vt:lpstr>
      <vt:lpstr>Macronutrients: fuel values</vt:lpstr>
      <vt:lpstr>Carbohydrates</vt:lpstr>
      <vt:lpstr>Monosaccharides</vt:lpstr>
      <vt:lpstr>Glucose</vt:lpstr>
      <vt:lpstr>Fructose and galactose</vt:lpstr>
      <vt:lpstr>Disaccharides</vt:lpstr>
      <vt:lpstr>Plant polysaccharides </vt:lpstr>
      <vt:lpstr>Polysaccharides</vt:lpstr>
      <vt:lpstr>Glycogen</vt:lpstr>
      <vt:lpstr>PowerPoint Presentation</vt:lpstr>
      <vt:lpstr>Benefits of fiber</vt:lpstr>
      <vt:lpstr>Regulation of blood glucose levels</vt:lpstr>
      <vt:lpstr>Hypoglycemia</vt:lpstr>
      <vt:lpstr>Lipids </vt:lpstr>
      <vt:lpstr>Lipids include triglycerides, phospholipids, and sterols </vt:lpstr>
      <vt:lpstr>Triglycerides</vt:lpstr>
      <vt:lpstr>Fatty acids</vt:lpstr>
      <vt:lpstr>PowerPoint Presentation</vt:lpstr>
      <vt:lpstr>Essential fatty acids </vt:lpstr>
      <vt:lpstr>Protein</vt:lpstr>
      <vt:lpstr>Amino acids</vt:lpstr>
      <vt:lpstr>PowerPoint Presentation</vt:lpstr>
      <vt:lpstr>Complete vs. incomplete proteins</vt:lpstr>
      <vt:lpstr>Understanding the nutrition  facts Label</vt:lpstr>
      <vt:lpstr>PowerPoint Presentation</vt:lpstr>
      <vt:lpstr>Changes to the nutrition label (by 2018) </vt:lpstr>
      <vt:lpstr>Current nutrition label vs.  proposed nutrition label</vt:lpstr>
      <vt:lpstr>Practice problem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rjk01002</dc:creator>
  <cp:lastModifiedBy>Renata Korczak</cp:lastModifiedBy>
  <cp:revision>16</cp:revision>
  <dcterms:created xsi:type="dcterms:W3CDTF">2016-07-20T20:31:48Z</dcterms:created>
  <dcterms:modified xsi:type="dcterms:W3CDTF">2017-09-18T17:48:13Z</dcterms:modified>
</cp:coreProperties>
</file>