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91" r:id="rId16"/>
    <p:sldId id="292" r:id="rId17"/>
    <p:sldId id="293" r:id="rId18"/>
    <p:sldId id="274" r:id="rId19"/>
    <p:sldId id="275" r:id="rId20"/>
    <p:sldId id="276" r:id="rId21"/>
    <p:sldId id="277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9AD35-CD56-41D3-AA19-8334AB58D44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ECC5-6F7C-4C51-9077-F8D09B38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CCDBB4-D738-4F67-97F1-0C6712238483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Allow energy to be obtained from carbohydrates, fats, and proteins</a:t>
            </a:r>
          </a:p>
        </p:txBody>
      </p:sp>
    </p:spTree>
    <p:extLst>
      <p:ext uri="{BB962C8B-B14F-4D97-AF65-F5344CB8AC3E}">
        <p14:creationId xmlns:p14="http://schemas.microsoft.com/office/powerpoint/2010/main" val="127763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1CF96E-F559-47A8-9A59-D1C05ED4DC3F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730BCA-B923-4119-A56E-13AC1F486E55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Type of food: absorbs better from animal products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Mineral</a:t>
            </a:r>
            <a:r>
              <a:rPr lang="en-US" altLang="en-US">
                <a:latin typeface="Arial" panose="020B0604020202020204" pitchFamily="34" charset="0"/>
              </a:rPr>
              <a:t>–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mineral: complete for absorption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Vitamin</a:t>
            </a:r>
            <a:r>
              <a:rPr lang="en-US" altLang="en-US">
                <a:latin typeface="Arial" panose="020B0604020202020204" pitchFamily="34" charset="0"/>
              </a:rPr>
              <a:t>–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mineral: interact with minerals and can affect bioavailability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Fiber</a:t>
            </a:r>
            <a:r>
              <a:rPr lang="en-US" altLang="en-US">
                <a:latin typeface="Arial" panose="020B0604020202020204" pitchFamily="34" charset="0"/>
              </a:rPr>
              <a:t>–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mineral: high-fiber intake blunts the absorption of some minerals</a:t>
            </a:r>
          </a:p>
        </p:txBody>
      </p:sp>
    </p:spTree>
    <p:extLst>
      <p:ext uri="{BB962C8B-B14F-4D97-AF65-F5344CB8AC3E}">
        <p14:creationId xmlns:p14="http://schemas.microsoft.com/office/powerpoint/2010/main" val="77318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81BD65-A695-4141-9ED4-C701DDA7AF03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7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F90253-C685-479D-9A38-C7CD58E2F0D0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23DD83-72DC-419A-8DB7-16BC37E215AF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34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C05554-C965-4ED3-9B55-6141BDBF223D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6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2FBE67-4929-44D4-971F-BCB399525ADB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61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A8B570-B1AB-49D5-B9CB-1C153DF8F66F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85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764E1E-16A6-435E-867D-BB42C12DD654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21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8F2866-A064-45DE-AEDA-D0C89EEEE389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Gives rigidity to bones and teeth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cAMP: cyclic adenosine monophosphate, an intracellular mediator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PCr: phosphocreatine, intramuscular high-energy compound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ATP: adenosine triphosphate, supplies energy for all forms of biologic work</a:t>
            </a:r>
          </a:p>
        </p:txBody>
      </p:sp>
    </p:spTree>
    <p:extLst>
      <p:ext uri="{BB962C8B-B14F-4D97-AF65-F5344CB8AC3E}">
        <p14:creationId xmlns:p14="http://schemas.microsoft.com/office/powerpoint/2010/main" val="190136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AD03EC-FC41-4F7A-9D9D-7A7491A058E7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Provitamins are converted to active forms in the body.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Examples: Carotenes are precursors to vitamin A.</a:t>
            </a:r>
          </a:p>
        </p:txBody>
      </p:sp>
    </p:spTree>
    <p:extLst>
      <p:ext uri="{BB962C8B-B14F-4D97-AF65-F5344CB8AC3E}">
        <p14:creationId xmlns:p14="http://schemas.microsoft.com/office/powerpoint/2010/main" val="6958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4AFD31-5660-430C-9C31-790980DA8B97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About 400 enzymes contain magnesium.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Helps form muscle and liver glycogen.</a:t>
            </a:r>
          </a:p>
        </p:txBody>
      </p:sp>
    </p:spTree>
    <p:extLst>
      <p:ext uri="{BB962C8B-B14F-4D97-AF65-F5344CB8AC3E}">
        <p14:creationId xmlns:p14="http://schemas.microsoft.com/office/powerpoint/2010/main" val="3091154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E83C3E-1218-49D8-9809-6141612DDECE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Hemoglobin carries oxygen in the blood.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Myoglobin stores and transports oxygen in muscle cells.</a:t>
            </a:r>
          </a:p>
        </p:txBody>
      </p:sp>
    </p:spTree>
    <p:extLst>
      <p:ext uri="{BB962C8B-B14F-4D97-AF65-F5344CB8AC3E}">
        <p14:creationId xmlns:p14="http://schemas.microsoft.com/office/powerpoint/2010/main" val="2668617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0CF19A-2784-40B9-98B8-4B092C9C86EF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Iron deficiency: decreased ability to carry oxygen in the blood. Aerobic activity requires oxygen. </a:t>
            </a:r>
          </a:p>
        </p:txBody>
      </p:sp>
    </p:spTree>
    <p:extLst>
      <p:ext uri="{BB962C8B-B14F-4D97-AF65-F5344CB8AC3E}">
        <p14:creationId xmlns:p14="http://schemas.microsoft.com/office/powerpoint/2010/main" val="4035349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F05B3-C239-48E1-A0A4-563B0C90AFFB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Heme (blood): only found in foods with blood, animal foods.</a:t>
            </a:r>
          </a:p>
        </p:txBody>
      </p:sp>
    </p:spTree>
    <p:extLst>
      <p:ext uri="{BB962C8B-B14F-4D97-AF65-F5344CB8AC3E}">
        <p14:creationId xmlns:p14="http://schemas.microsoft.com/office/powerpoint/2010/main" val="3869806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124E37-6C72-4954-A843-5293AB6C7EE1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acidity of vitamin C allows a better absorption of iron.</a:t>
            </a:r>
          </a:p>
        </p:txBody>
      </p:sp>
    </p:spTree>
    <p:extLst>
      <p:ext uri="{BB962C8B-B14F-4D97-AF65-F5344CB8AC3E}">
        <p14:creationId xmlns:p14="http://schemas.microsoft.com/office/powerpoint/2010/main" val="2336125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7D7DC9-139E-42C7-99BA-3EC10B9F94E1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8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D17102-D483-4DA9-842C-39CD7DF442D7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9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24C3E9-C107-4E4B-AEEA-8EFFC6D2C98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7AE42F-0913-4995-BE28-4456A1A63F83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Do not need to be consumed on a daily basis.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Toxic reactions can occur from excessive intake.</a:t>
            </a:r>
          </a:p>
        </p:txBody>
      </p:sp>
    </p:spTree>
    <p:extLst>
      <p:ext uri="{BB962C8B-B14F-4D97-AF65-F5344CB8AC3E}">
        <p14:creationId xmlns:p14="http://schemas.microsoft.com/office/powerpoint/2010/main" val="218773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EBAD96-D3FF-4781-9582-EF1A95100446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Coenzymes: small molecules combined with a protein to form an active enzyme, participate in chemical reactions.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to be consumed regularly.</a:t>
            </a:r>
          </a:p>
        </p:txBody>
      </p:sp>
    </p:spTree>
    <p:extLst>
      <p:ext uri="{BB962C8B-B14F-4D97-AF65-F5344CB8AC3E}">
        <p14:creationId xmlns:p14="http://schemas.microsoft.com/office/powerpoint/2010/main" val="345204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AC1CF5-6230-4849-9FDA-DE1FD6FC6392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Vitamins participate repeatedly in metabolic reactions; thus the vitamin needs of physically active people probably do not exceed those of sedentary counterparts.</a:t>
            </a:r>
          </a:p>
        </p:txBody>
      </p:sp>
    </p:spTree>
    <p:extLst>
      <p:ext uri="{BB962C8B-B14F-4D97-AF65-F5344CB8AC3E}">
        <p14:creationId xmlns:p14="http://schemas.microsoft.com/office/powerpoint/2010/main" val="423452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3E9266-CA22-4959-9A7A-4B47C4780239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Paired electrons are stable.</a:t>
            </a:r>
          </a:p>
        </p:txBody>
      </p:sp>
    </p:spTree>
    <p:extLst>
      <p:ext uri="{BB962C8B-B14F-4D97-AF65-F5344CB8AC3E}">
        <p14:creationId xmlns:p14="http://schemas.microsoft.com/office/powerpoint/2010/main" val="55422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D86F05-1B61-4AF9-854F-521441475A76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Protect the plasma membrane by reacting with and removing free radicals</a:t>
            </a:r>
          </a:p>
        </p:txBody>
      </p:sp>
    </p:spTree>
    <p:extLst>
      <p:ext uri="{BB962C8B-B14F-4D97-AF65-F5344CB8AC3E}">
        <p14:creationId xmlns:p14="http://schemas.microsoft.com/office/powerpoint/2010/main" val="265134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DAE63D-DCF2-406F-8DC4-1618AECF0460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Occur freely in nature: water, foot systems of plants, and body structure of animals</a:t>
            </a:r>
          </a:p>
        </p:txBody>
      </p:sp>
    </p:spTree>
    <p:extLst>
      <p:ext uri="{BB962C8B-B14F-4D97-AF65-F5344CB8AC3E}">
        <p14:creationId xmlns:p14="http://schemas.microsoft.com/office/powerpoint/2010/main" val="124503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3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3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6BFB2-6252-40F0-A1E4-EAAF766803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B2AC-33F6-43DF-8CA0-4665F3E0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hKS-BENT5o&amp;feature=youtu.b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Micronutrients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2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6962" y="749785"/>
            <a:ext cx="8524875" cy="3841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Function of Vitamins</a:t>
            </a:r>
            <a:r>
              <a:rPr lang="en-US" altLang="en-US" dirty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962" y="1596887"/>
            <a:ext cx="8574088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Protects against free radicals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A highly chemically reactive atom or molecule that contains at least 1 unpaired electron in its outer valence shell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An accumulation of free radicals increases the potential for cellular damage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This increases the likelihood of cellular deterioration associated with aging, cancer, diabetes, CAD, exercises-related damage</a:t>
            </a:r>
          </a:p>
        </p:txBody>
      </p:sp>
    </p:spTree>
    <p:extLst>
      <p:ext uri="{BB962C8B-B14F-4D97-AF65-F5344CB8AC3E}">
        <p14:creationId xmlns:p14="http://schemas.microsoft.com/office/powerpoint/2010/main" val="323345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0945" y="736532"/>
            <a:ext cx="8524875" cy="3841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Function of Vitamins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504" y="1795669"/>
            <a:ext cx="8574088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Vitamins A, C, E, and </a:t>
            </a:r>
            <a:r>
              <a:rPr lang="el-GR" altLang="en-US" dirty="0">
                <a:cs typeface="Times New Roman" panose="02020603050405020304" pitchFamily="18" charset="0"/>
              </a:rPr>
              <a:t>β</a:t>
            </a:r>
            <a:r>
              <a:rPr lang="en-US" altLang="en-US" dirty="0">
                <a:cs typeface="Times New Roman" panose="02020603050405020304" pitchFamily="18" charset="0"/>
              </a:rPr>
              <a:t>-carotene serve as ______antioxidants______.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Appropriate levels of these vitamins can reduce the potential for ____free radical damage oxidative stress________________.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Protect against heart disease, diabetes, osteoporosis, cataracts, premature aging, and cancer.</a:t>
            </a:r>
          </a:p>
        </p:txBody>
      </p:sp>
    </p:spTree>
    <p:extLst>
      <p:ext uri="{BB962C8B-B14F-4D97-AF65-F5344CB8AC3E}">
        <p14:creationId xmlns:p14="http://schemas.microsoft.com/office/powerpoint/2010/main" val="106879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206" y="776426"/>
            <a:ext cx="8524875" cy="45602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900" dirty="0">
                <a:cs typeface="Times New Roman" panose="02020603050405020304" pitchFamily="18" charset="0"/>
              </a:rPr>
              <a:t>Minerals</a:t>
            </a:r>
            <a:r>
              <a:rPr lang="en-US" altLang="en-US" dirty="0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026" y="1673087"/>
            <a:ext cx="8574088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Minerals essential to life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Major 7 100mg or more / 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Trace 14  &lt; 100 mg / day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Consist of 22 mostly metallic elements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A balance diet generally provides adequate mineral intake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Iron </a:t>
            </a:r>
            <a:r>
              <a:rPr lang="en-US" altLang="en-US" dirty="0" err="1">
                <a:cs typeface="Times New Roman" panose="02020603050405020304" pitchFamily="18" charset="0"/>
              </a:rPr>
              <a:t>calcum</a:t>
            </a:r>
            <a:r>
              <a:rPr lang="en-US" altLang="en-US" dirty="0">
                <a:cs typeface="Times New Roman" panose="02020603050405020304" pitchFamily="18" charset="0"/>
              </a:rPr>
              <a:t> magnesium</a:t>
            </a:r>
          </a:p>
        </p:txBody>
      </p:sp>
    </p:spTree>
    <p:extLst>
      <p:ext uri="{BB962C8B-B14F-4D97-AF65-F5344CB8AC3E}">
        <p14:creationId xmlns:p14="http://schemas.microsoft.com/office/powerpoint/2010/main" val="321367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0944" y="789679"/>
            <a:ext cx="8524875" cy="158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Function of Minerals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731" y="1633330"/>
            <a:ext cx="8574088" cy="4648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Provide structure in the formation of bones and teeth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Help to maintain norm heart rhythm,  muscle contractility, neural conductivity, and acid-base balance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Regulate metabolism by becoming constituents of enzymes and hormones that modulate cellular activity </a:t>
            </a:r>
          </a:p>
        </p:txBody>
      </p:sp>
    </p:spTree>
    <p:extLst>
      <p:ext uri="{BB962C8B-B14F-4D97-AF65-F5344CB8AC3E}">
        <p14:creationId xmlns:p14="http://schemas.microsoft.com/office/powerpoint/2010/main" val="43799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796" y="590896"/>
            <a:ext cx="8524875" cy="61505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Mineral Bioavailability</a:t>
            </a:r>
            <a:r>
              <a:rPr lang="en-US" altLang="en-US" dirty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796" y="15870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Factors that affect the bioavailability of minerals in food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type of food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mineral – mineral interaction 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Vitamin – mineral interaction 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Fiber – mineral interaction</a:t>
            </a:r>
          </a:p>
        </p:txBody>
      </p:sp>
    </p:spTree>
    <p:extLst>
      <p:ext uri="{BB962C8B-B14F-4D97-AF65-F5344CB8AC3E}">
        <p14:creationId xmlns:p14="http://schemas.microsoft.com/office/powerpoint/2010/main" val="181511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Fat-Soluble Vitamin Food Sources</a:t>
            </a:r>
          </a:p>
        </p:txBody>
      </p:sp>
      <p:pic>
        <p:nvPicPr>
          <p:cNvPr id="1026" name="Picture 2" descr="http://cdn-media-1.lifehack.org/wp-content/files/2014/06/vitamins_cloc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591" y="4630199"/>
            <a:ext cx="2491409" cy="20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41091"/>
              </p:ext>
            </p:extLst>
          </p:nvPr>
        </p:nvGraphicFramePr>
        <p:xfrm>
          <a:off x="838198" y="1690688"/>
          <a:ext cx="8862392" cy="38089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5598">
                  <a:extLst>
                    <a:ext uri="{9D8B030D-6E8A-4147-A177-3AD203B41FA5}">
                      <a16:colId xmlns:a16="http://schemas.microsoft.com/office/drawing/2014/main" val="677024535"/>
                    </a:ext>
                  </a:extLst>
                </a:gridCol>
                <a:gridCol w="2215598">
                  <a:extLst>
                    <a:ext uri="{9D8B030D-6E8A-4147-A177-3AD203B41FA5}">
                      <a16:colId xmlns:a16="http://schemas.microsoft.com/office/drawing/2014/main" val="3929117363"/>
                    </a:ext>
                  </a:extLst>
                </a:gridCol>
                <a:gridCol w="2215598">
                  <a:extLst>
                    <a:ext uri="{9D8B030D-6E8A-4147-A177-3AD203B41FA5}">
                      <a16:colId xmlns:a16="http://schemas.microsoft.com/office/drawing/2014/main" val="3184325223"/>
                    </a:ext>
                  </a:extLst>
                </a:gridCol>
                <a:gridCol w="2215598">
                  <a:extLst>
                    <a:ext uri="{9D8B030D-6E8A-4147-A177-3AD203B41FA5}">
                      <a16:colId xmlns:a16="http://schemas.microsoft.com/office/drawing/2014/main" val="1256579279"/>
                    </a:ext>
                  </a:extLst>
                </a:gridCol>
              </a:tblGrid>
              <a:tr h="952241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Vitamin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Vitamin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Vitamin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Vitamin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79918"/>
                  </a:ext>
                </a:extLst>
              </a:tr>
              <a:tr h="952241">
                <a:tc>
                  <a:txBody>
                    <a:bodyPr/>
                    <a:lstStyle/>
                    <a:p>
                      <a:r>
                        <a:rPr lang="en-US" sz="2000" dirty="0"/>
                        <a:t>Milk,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Cod</a:t>
                      </a:r>
                      <a:r>
                        <a:rPr lang="en-US" sz="2000" baseline="0" dirty="0"/>
                        <a:t> liver oil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Green</a:t>
                      </a:r>
                      <a:r>
                        <a:rPr lang="en-US" sz="2000" baseline="0" dirty="0"/>
                        <a:t> leafy vegetables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77667"/>
                  </a:ext>
                </a:extLst>
              </a:tr>
              <a:tr h="952241">
                <a:tc>
                  <a:txBody>
                    <a:bodyPr/>
                    <a:lstStyle/>
                    <a:p>
                      <a:r>
                        <a:rPr lang="en-US" sz="2000" dirty="0"/>
                        <a:t>Cheese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Eggs and dairy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Green leafy vegetables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Cereal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20737"/>
                  </a:ext>
                </a:extLst>
              </a:tr>
              <a:tr h="952241">
                <a:tc>
                  <a:txBody>
                    <a:bodyPr/>
                    <a:lstStyle/>
                    <a:p>
                      <a:r>
                        <a:rPr lang="en-US" sz="2000" dirty="0"/>
                        <a:t>Green vegetables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Fortified 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Fruits</a:t>
                      </a:r>
                      <a:r>
                        <a:rPr lang="en-US" sz="2000" i="1" baseline="0" dirty="0"/>
                        <a:t> and meat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159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1828" y="5898806"/>
            <a:ext cx="841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See Table 2.2 for an overview of food sources in fat-soluble and water-soluble vitamins</a:t>
            </a:r>
          </a:p>
        </p:txBody>
      </p:sp>
    </p:spTree>
    <p:extLst>
      <p:ext uri="{BB962C8B-B14F-4D97-AF65-F5344CB8AC3E}">
        <p14:creationId xmlns:p14="http://schemas.microsoft.com/office/powerpoint/2010/main" val="262381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Water-Soluble Vitamin Food Sources</a:t>
            </a:r>
          </a:p>
        </p:txBody>
      </p:sp>
      <p:pic>
        <p:nvPicPr>
          <p:cNvPr id="4" name="Picture 2" descr="http://cdn-media-1.lifehack.org/wp-content/files/2014/06/vitamins_cloc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52" y="5049201"/>
            <a:ext cx="2027583" cy="165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35536"/>
              </p:ext>
            </p:extLst>
          </p:nvPr>
        </p:nvGraphicFramePr>
        <p:xfrm>
          <a:off x="838200" y="1690688"/>
          <a:ext cx="8902148" cy="41354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5537">
                  <a:extLst>
                    <a:ext uri="{9D8B030D-6E8A-4147-A177-3AD203B41FA5}">
                      <a16:colId xmlns:a16="http://schemas.microsoft.com/office/drawing/2014/main" val="677024535"/>
                    </a:ext>
                  </a:extLst>
                </a:gridCol>
                <a:gridCol w="2225537">
                  <a:extLst>
                    <a:ext uri="{9D8B030D-6E8A-4147-A177-3AD203B41FA5}">
                      <a16:colId xmlns:a16="http://schemas.microsoft.com/office/drawing/2014/main" val="3929117363"/>
                    </a:ext>
                  </a:extLst>
                </a:gridCol>
                <a:gridCol w="2225537">
                  <a:extLst>
                    <a:ext uri="{9D8B030D-6E8A-4147-A177-3AD203B41FA5}">
                      <a16:colId xmlns:a16="http://schemas.microsoft.com/office/drawing/2014/main" val="3184325223"/>
                    </a:ext>
                  </a:extLst>
                </a:gridCol>
                <a:gridCol w="2225537">
                  <a:extLst>
                    <a:ext uri="{9D8B030D-6E8A-4147-A177-3AD203B41FA5}">
                      <a16:colId xmlns:a16="http://schemas.microsoft.com/office/drawing/2014/main" val="1256579279"/>
                    </a:ext>
                  </a:extLst>
                </a:gridCol>
              </a:tblGrid>
              <a:tr h="941616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Thiamin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Riboflavin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Niacin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Vitamin B6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79918"/>
                  </a:ext>
                </a:extLst>
              </a:tr>
              <a:tr h="941616">
                <a:tc>
                  <a:txBody>
                    <a:bodyPr/>
                    <a:lstStyle/>
                    <a:p>
                      <a:r>
                        <a:rPr lang="en-US" sz="2000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Meats, eggs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Liver, lean meats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Meats, fish,</a:t>
                      </a:r>
                      <a:r>
                        <a:rPr lang="en-US" sz="2000" baseline="0" dirty="0"/>
                        <a:t> poultry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77667"/>
                  </a:ext>
                </a:extLst>
              </a:tr>
              <a:tr h="941616">
                <a:tc>
                  <a:txBody>
                    <a:bodyPr/>
                    <a:lstStyle/>
                    <a:p>
                      <a:r>
                        <a:rPr lang="en-US" sz="2000" dirty="0"/>
                        <a:t>Organ</a:t>
                      </a:r>
                      <a:r>
                        <a:rPr lang="en-US" sz="2000" baseline="0" dirty="0"/>
                        <a:t> meats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Milk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Poultry, 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Vegetables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20737"/>
                  </a:ext>
                </a:extLst>
              </a:tr>
              <a:tr h="1050377">
                <a:tc>
                  <a:txBody>
                    <a:bodyPr/>
                    <a:lstStyle/>
                    <a:p>
                      <a:r>
                        <a:rPr lang="en-US" sz="2000" dirty="0"/>
                        <a:t>Whole grains, nuts, legumes, milk, fruits and vegetables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Whole-grain</a:t>
                      </a:r>
                      <a:r>
                        <a:rPr lang="en-US" sz="2000" baseline="0" dirty="0"/>
                        <a:t> enriched cereal products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Legumes, peanuts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Whole grain cereals, seeds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1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2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Water-Soluble Vitamin Food Sources</a:t>
            </a:r>
          </a:p>
        </p:txBody>
      </p:sp>
      <p:pic>
        <p:nvPicPr>
          <p:cNvPr id="4" name="Picture 2" descr="http://cdn-media-1.lifehack.org/wp-content/files/2014/06/vitamins_cloc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114" y="4854160"/>
            <a:ext cx="2266122" cy="18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59905"/>
              </p:ext>
            </p:extLst>
          </p:nvPr>
        </p:nvGraphicFramePr>
        <p:xfrm>
          <a:off x="838198" y="1690688"/>
          <a:ext cx="9114184" cy="40069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3891">
                  <a:extLst>
                    <a:ext uri="{9D8B030D-6E8A-4147-A177-3AD203B41FA5}">
                      <a16:colId xmlns:a16="http://schemas.microsoft.com/office/drawing/2014/main" val="677024535"/>
                    </a:ext>
                  </a:extLst>
                </a:gridCol>
                <a:gridCol w="1491782">
                  <a:extLst>
                    <a:ext uri="{9D8B030D-6E8A-4147-A177-3AD203B41FA5}">
                      <a16:colId xmlns:a16="http://schemas.microsoft.com/office/drawing/2014/main" val="3929117363"/>
                    </a:ext>
                  </a:extLst>
                </a:gridCol>
                <a:gridCol w="1822837">
                  <a:extLst>
                    <a:ext uri="{9D8B030D-6E8A-4147-A177-3AD203B41FA5}">
                      <a16:colId xmlns:a16="http://schemas.microsoft.com/office/drawing/2014/main" val="3184325223"/>
                    </a:ext>
                  </a:extLst>
                </a:gridCol>
                <a:gridCol w="1822837">
                  <a:extLst>
                    <a:ext uri="{9D8B030D-6E8A-4147-A177-3AD203B41FA5}">
                      <a16:colId xmlns:a16="http://schemas.microsoft.com/office/drawing/2014/main" val="1256579279"/>
                    </a:ext>
                  </a:extLst>
                </a:gridCol>
                <a:gridCol w="1822837">
                  <a:extLst>
                    <a:ext uri="{9D8B030D-6E8A-4147-A177-3AD203B41FA5}">
                      <a16:colId xmlns:a16="http://schemas.microsoft.com/office/drawing/2014/main" val="3224979787"/>
                    </a:ext>
                  </a:extLst>
                </a:gridCol>
              </a:tblGrid>
              <a:tr h="941616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Pantothenic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Folate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Vitamin 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Biotin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Vitamin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79918"/>
                  </a:ext>
                </a:extLst>
              </a:tr>
              <a:tr h="941616">
                <a:tc>
                  <a:txBody>
                    <a:bodyPr/>
                    <a:lstStyle/>
                    <a:p>
                      <a:r>
                        <a:rPr lang="en-US" sz="2000" dirty="0"/>
                        <a:t>Meat, fish, poultry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Legumes, green veggies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Fish,</a:t>
                      </a:r>
                      <a:r>
                        <a:rPr lang="en-US" sz="2000" baseline="0" dirty="0"/>
                        <a:t> eggs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Citrus</a:t>
                      </a:r>
                      <a:r>
                        <a:rPr lang="en-US" sz="2000" baseline="0" dirty="0"/>
                        <a:t> fruits, orange juice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77667"/>
                  </a:ext>
                </a:extLst>
              </a:tr>
              <a:tr h="941616">
                <a:tc>
                  <a:txBody>
                    <a:bodyPr/>
                    <a:lstStyle/>
                    <a:p>
                      <a:r>
                        <a:rPr lang="en-US" sz="2000" dirty="0"/>
                        <a:t>Milk products, legumes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Whole-wheat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Dairy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Vegetables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Tomatoes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20737"/>
                  </a:ext>
                </a:extLst>
              </a:tr>
              <a:tr h="1050377">
                <a:tc>
                  <a:txBody>
                    <a:bodyPr/>
                    <a:lstStyle/>
                    <a:p>
                      <a:r>
                        <a:rPr lang="en-US" sz="2000" dirty="0"/>
                        <a:t>Whole 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Meats,</a:t>
                      </a:r>
                      <a:r>
                        <a:rPr lang="en-US" sz="2000" baseline="0" dirty="0"/>
                        <a:t> eggs, milk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Meats, liver, egg yolk, nuts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Salad</a:t>
                      </a:r>
                      <a:r>
                        <a:rPr lang="en-US" sz="2000" i="0" baseline="0" dirty="0"/>
                        <a:t> greens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1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3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4" y="1041469"/>
            <a:ext cx="8524875" cy="4295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Calcium and Osteoporosis</a:t>
            </a:r>
            <a:r>
              <a:rPr lang="en-US" altLang="en-US" dirty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4" y="1600200"/>
            <a:ext cx="8574088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Times New Roman" panose="02020603050405020304" pitchFamily="18" charset="0"/>
              </a:rPr>
              <a:t>Osteoporosis is the loss of bone , with a bone density more than 2.5 standard deviation below normal for age and sex.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Times New Roman" panose="02020603050405020304" pitchFamily="18" charset="0"/>
              </a:rPr>
              <a:t>Osteopenia is a midway condition where bones weaken with increased risk of fracture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Times New Roman" panose="02020603050405020304" pitchFamily="18" charset="0"/>
              </a:rPr>
              <a:t>Adequate calcium intake and regular weight-bearing exercise or resistance training help prevent bone loss at any age </a:t>
            </a:r>
          </a:p>
        </p:txBody>
      </p:sp>
    </p:spTree>
    <p:extLst>
      <p:ext uri="{BB962C8B-B14F-4D97-AF65-F5344CB8AC3E}">
        <p14:creationId xmlns:p14="http://schemas.microsoft.com/office/powerpoint/2010/main" val="39152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69192"/>
            <a:ext cx="8524875" cy="62830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Osteoporosis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A significant association between muscular strength and bone density exists</a:t>
            </a:r>
          </a:p>
          <a:p>
            <a:pPr eaLnBrk="1" hangingPunct="1"/>
            <a:r>
              <a:rPr lang="en-US" altLang="en-US" dirty="0"/>
              <a:t>Strength testing of postmenopausal women may be used as a tool to screen for osteoporosis. </a:t>
            </a:r>
          </a:p>
        </p:txBody>
      </p:sp>
    </p:spTree>
    <p:extLst>
      <p:ext uri="{BB962C8B-B14F-4D97-AF65-F5344CB8AC3E}">
        <p14:creationId xmlns:p14="http://schemas.microsoft.com/office/powerpoint/2010/main" val="26591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5342" y="341243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785191" y="1573833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List the water-soluble and fat-soluble vitamins</a:t>
            </a:r>
          </a:p>
          <a:p>
            <a:pPr eaLnBrk="1" hangingPunct="1"/>
            <a:r>
              <a:rPr lang="en-US" dirty="0"/>
              <a:t>Describe foods that are sources of water-soluble and fat-soluble vitamins</a:t>
            </a:r>
          </a:p>
          <a:p>
            <a:pPr eaLnBrk="1" hangingPunct="1"/>
            <a:r>
              <a:rPr lang="en-US" dirty="0"/>
              <a:t>Describe the main functions of water-soluble and fat-soluble vitamins</a:t>
            </a:r>
          </a:p>
          <a:p>
            <a:pPr eaLnBrk="1" hangingPunct="1"/>
            <a:r>
              <a:rPr lang="en-US" dirty="0"/>
              <a:t>Recognize the signs and symptoms of conditions that are common in athletics such as osteoporosis and the female athlete triad</a:t>
            </a:r>
          </a:p>
          <a:p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D:\D\Katch\Project_SRC\IB\image_bank\images\jpg\figure_2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447800"/>
            <a:ext cx="4398963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58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4609" y="875749"/>
            <a:ext cx="8102600" cy="130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Risk Factors for Osteoporosis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CFE0F-8CEA-4973-905D-E0D9FA35F182}"/>
              </a:ext>
            </a:extLst>
          </p:cNvPr>
          <p:cNvSpPr txBox="1"/>
          <p:nvPr/>
        </p:nvSpPr>
        <p:spPr>
          <a:xfrm>
            <a:off x="662730" y="1669409"/>
            <a:ext cx="714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min in </a:t>
            </a:r>
            <a:r>
              <a:rPr lang="en-US" dirty="0" err="1"/>
              <a:t>fscn</a:t>
            </a:r>
            <a:r>
              <a:rPr lang="en-US" dirty="0"/>
              <a:t> 1012 – </a:t>
            </a:r>
            <a:r>
              <a:rPr lang="en-US" dirty="0">
                <a:hlinkClick r:id="rId3"/>
              </a:rPr>
              <a:t>3 micronutrients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0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6962" y="776426"/>
            <a:ext cx="8524875" cy="1587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The Female Triad</a:t>
            </a:r>
            <a:r>
              <a:rPr lang="en-US" altLang="en-US" dirty="0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61" y="1752600"/>
            <a:ext cx="8574088" cy="48006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sz="7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E849B-B9E5-43E7-A84A-9BEC2F95C7A2}"/>
              </a:ext>
            </a:extLst>
          </p:cNvPr>
          <p:cNvSpPr txBox="1"/>
          <p:nvPr/>
        </p:nvSpPr>
        <p:spPr>
          <a:xfrm>
            <a:off x="752061" y="1359017"/>
            <a:ext cx="10422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triad usually begins with disordered eating and leads to amenorrhea and then osteoporosis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Women who train intensely and cut calories below energy requirements </a:t>
            </a:r>
            <a:r>
              <a:rPr lang="en-US" dirty="0" err="1"/>
              <a:t>amay</a:t>
            </a:r>
            <a:r>
              <a:rPr lang="en-US" dirty="0"/>
              <a:t> adversely affect menstruation </a:t>
            </a:r>
          </a:p>
          <a:p>
            <a:endParaRPr lang="en-US" dirty="0"/>
          </a:p>
          <a:p>
            <a:r>
              <a:rPr lang="en-US" dirty="0"/>
              <a:t>	oligomenorrhea : irregular cycles </a:t>
            </a:r>
          </a:p>
          <a:p>
            <a:r>
              <a:rPr lang="en-US" dirty="0"/>
              <a:t>Amenorrhea : cessation of menstruation</a:t>
            </a:r>
          </a:p>
        </p:txBody>
      </p:sp>
    </p:spTree>
    <p:extLst>
      <p:ext uri="{BB962C8B-B14F-4D97-AF65-F5344CB8AC3E}">
        <p14:creationId xmlns:p14="http://schemas.microsoft.com/office/powerpoint/2010/main" val="269819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457" y="945391"/>
            <a:ext cx="8524875" cy="387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The Female Triad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57" y="1600338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These women often show advanced bone loss at an early age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Restoration of normal menstruation does not totally restore bone mass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8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 descr="D:\D\Katch\Project_SRC\IB\image_bank\images\jpg\figure_2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6" y="888930"/>
            <a:ext cx="6469063" cy="581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507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4313" y="652809"/>
            <a:ext cx="8534400" cy="384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sz="4900" dirty="0">
                <a:cs typeface="Times New Roman" panose="02020603050405020304" pitchFamily="18" charset="0"/>
              </a:rPr>
              <a:t>Treatment of Athletic Amenorrhea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027" y="1798982"/>
            <a:ext cx="8574088" cy="3810000"/>
          </a:xfrm>
        </p:spPr>
        <p:txBody>
          <a:bodyPr>
            <a:normAutofit/>
          </a:bodyPr>
          <a:lstStyle/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en-US" sz="2800" dirty="0"/>
              <a:t>Nonpharmacologic approaches </a:t>
            </a:r>
          </a:p>
          <a:p>
            <a:pPr marL="1066800" lvl="1" indent="-609600">
              <a:buFont typeface="Wingdings" panose="05000000000000000000" pitchFamily="2" charset="2"/>
              <a:buChar char="§"/>
            </a:pPr>
            <a:r>
              <a:rPr lang="en-US" altLang="en-US" dirty="0"/>
              <a:t>Reduce training level by 10-20 percent</a:t>
            </a:r>
          </a:p>
          <a:p>
            <a:pPr marL="1066800" lvl="1" indent="-609600">
              <a:buFont typeface="Wingdings" panose="05000000000000000000" pitchFamily="2" charset="2"/>
              <a:buChar char="§"/>
            </a:pPr>
            <a:r>
              <a:rPr lang="en-US" altLang="en-US" dirty="0"/>
              <a:t>Gradually increase total energy intake</a:t>
            </a:r>
          </a:p>
          <a:p>
            <a:pPr marL="1066800" lvl="1" indent="-609600">
              <a:buFont typeface="Wingdings" panose="05000000000000000000" pitchFamily="2" charset="2"/>
              <a:buChar char="§"/>
            </a:pPr>
            <a:r>
              <a:rPr lang="en-US" altLang="en-US" dirty="0"/>
              <a:t>Increase body weight by 2-3%</a:t>
            </a:r>
          </a:p>
          <a:p>
            <a:pPr marL="1066800" lvl="1" indent="-609600">
              <a:buFont typeface="Wingdings" panose="05000000000000000000" pitchFamily="2" charset="2"/>
              <a:buChar char="§"/>
            </a:pPr>
            <a:r>
              <a:rPr lang="en-US" altLang="en-US" dirty="0"/>
              <a:t>Maintain daily calcium intake at 1500mg</a:t>
            </a:r>
          </a:p>
        </p:txBody>
      </p:sp>
    </p:spTree>
    <p:extLst>
      <p:ext uri="{BB962C8B-B14F-4D97-AF65-F5344CB8AC3E}">
        <p14:creationId xmlns:p14="http://schemas.microsoft.com/office/powerpoint/2010/main" val="117637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3223" y="869191"/>
            <a:ext cx="8524875" cy="158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Phosphorus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23" y="1587086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Combines with calcium to form hydroxyapatite and calcium phosphate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An essential component of ATP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Combines with lipids to form phospholipids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Phosphate enzymes cellular metabolism</a:t>
            </a:r>
          </a:p>
        </p:txBody>
      </p:sp>
    </p:spTree>
    <p:extLst>
      <p:ext uri="{BB962C8B-B14F-4D97-AF65-F5344CB8AC3E}">
        <p14:creationId xmlns:p14="http://schemas.microsoft.com/office/powerpoint/2010/main" val="218680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35452"/>
            <a:ext cx="8524875" cy="58854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Magnesium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Helps to regulate metabolism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Vital role in glucose metabolism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Participates as a cofactor in the breakdown of glucose , fatty acids, and amino acids during energy metabolism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Affect the syntheses of lipids and proteins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1945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0635" y="807762"/>
            <a:ext cx="8458200" cy="387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  Iron and Exercise-Related Functions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939" y="1514061"/>
            <a:ext cx="83058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Most of the iron in the body is combined with hemoglobin in the red blood cells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Iron is a structural component of myoglobin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Some iron does not combine in fictionally active compounds and exits as hemosiderin and ferritin stored in the liver , spleen and bone marrow</a:t>
            </a:r>
          </a:p>
        </p:txBody>
      </p:sp>
    </p:spTree>
    <p:extLst>
      <p:ext uri="{BB962C8B-B14F-4D97-AF65-F5344CB8AC3E}">
        <p14:creationId xmlns:p14="http://schemas.microsoft.com/office/powerpoint/2010/main" val="2349164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35452"/>
            <a:ext cx="8524875" cy="1587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Iron-Deficiency Anemia</a:t>
            </a:r>
            <a:r>
              <a:rPr lang="en-US" altLang="en-US" dirty="0"/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About 40% of Americans women of childbearing age suffer from dietary iron insufficiency that could lead to iron- deficiency amimia</a:t>
            </a:r>
          </a:p>
          <a:p>
            <a:pPr eaLnBrk="1" hangingPunct="1"/>
            <a:r>
              <a:rPr lang="en-US" altLang="en-US" dirty="0"/>
              <a:t>Causes sluggishness, loss of appetite, and  a decreased ability to sustain even mild activity</a:t>
            </a:r>
          </a:p>
          <a:p>
            <a:pPr eaLnBrk="1" hangingPunct="1"/>
            <a:r>
              <a:rPr lang="en-US" altLang="en-US" dirty="0"/>
              <a:t>This condition negatively affects aerobic exercise performance and the ability to perform heavy training. </a:t>
            </a:r>
          </a:p>
        </p:txBody>
      </p:sp>
    </p:spTree>
    <p:extLst>
      <p:ext uri="{BB962C8B-B14F-4D97-AF65-F5344CB8AC3E}">
        <p14:creationId xmlns:p14="http://schemas.microsoft.com/office/powerpoint/2010/main" val="426791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8753" y="763036"/>
            <a:ext cx="8524875" cy="3841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Micronutrients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9011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22199"/>
            <a:ext cx="8524875" cy="3765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Iron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Non-</a:t>
            </a:r>
            <a:r>
              <a:rPr lang="en-US" altLang="en-US" dirty="0" err="1"/>
              <a:t>heme</a:t>
            </a:r>
            <a:r>
              <a:rPr lang="en-US" altLang="en-US" dirty="0"/>
              <a:t> iron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Primarily found in plant products spinach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2-10% absorption by the intestines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 err="1"/>
              <a:t>Heme</a:t>
            </a:r>
            <a:r>
              <a:rPr lang="en-US" altLang="en-US" dirty="0"/>
              <a:t> iron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Primarily found in animal  products red meet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10-35% absorption by the intestines</a:t>
            </a:r>
          </a:p>
        </p:txBody>
      </p:sp>
    </p:spTree>
    <p:extLst>
      <p:ext uri="{BB962C8B-B14F-4D97-AF65-F5344CB8AC3E}">
        <p14:creationId xmlns:p14="http://schemas.microsoft.com/office/powerpoint/2010/main" val="965327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4" y="895695"/>
            <a:ext cx="8524875" cy="1587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Vegetarian Diets and Anemia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Non-</a:t>
            </a:r>
            <a:r>
              <a:rPr lang="en-US" altLang="en-US" dirty="0" err="1"/>
              <a:t>heme</a:t>
            </a:r>
            <a:r>
              <a:rPr lang="en-US" altLang="en-US" dirty="0"/>
              <a:t> iron has a low bioavailability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Women following vegetarian-type diets increased their risk for developing iron insufficiency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Both vitamin C and moderate physical activity increase intestinal absorption of hon-</a:t>
            </a:r>
            <a:r>
              <a:rPr lang="en-US" altLang="en-US" dirty="0" err="1"/>
              <a:t>heme</a:t>
            </a:r>
            <a:r>
              <a:rPr lang="en-US" altLang="en-US" dirty="0"/>
              <a:t> iron</a:t>
            </a:r>
          </a:p>
        </p:txBody>
      </p:sp>
    </p:spTree>
    <p:extLst>
      <p:ext uri="{BB962C8B-B14F-4D97-AF65-F5344CB8AC3E}">
        <p14:creationId xmlns:p14="http://schemas.microsoft.com/office/powerpoint/2010/main" val="3021501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9240" y="869191"/>
            <a:ext cx="8524875" cy="38976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Sports Anemia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426" y="1825625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Reduced hemoglobin levels approaching clinical anemia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Caused by intense training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Hemoglobin becomes diluted because of an </a:t>
            </a:r>
            <a:r>
              <a:rPr lang="en-US" altLang="en-US" dirty="0" err="1"/>
              <a:t>increaaed</a:t>
            </a:r>
            <a:r>
              <a:rPr lang="en-US" altLang="en-US" dirty="0"/>
              <a:t> in plasma volume</a:t>
            </a:r>
          </a:p>
        </p:txBody>
      </p:sp>
    </p:spTree>
    <p:extLst>
      <p:ext uri="{BB962C8B-B14F-4D97-AF65-F5344CB8AC3E}">
        <p14:creationId xmlns:p14="http://schemas.microsoft.com/office/powerpoint/2010/main" val="1493808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2493" y="802930"/>
            <a:ext cx="8524875" cy="7078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Electrolytes</a:t>
            </a:r>
            <a:r>
              <a:rPr lang="en-US" altLang="en-US" dirty="0"/>
              <a:t>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80" y="1782417"/>
            <a:ext cx="8574088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Electrically charged particles dissolved in body fluid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Sodium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Potassium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Chloride</a:t>
            </a:r>
          </a:p>
          <a:p>
            <a:pPr marL="457200" lvl="1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Establish the proper electrical gradient across cell membranes </a:t>
            </a:r>
          </a:p>
          <a:p>
            <a:pPr marL="457200" lvl="1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Modulate fluid exchange within the body’s fluid compartments</a:t>
            </a:r>
          </a:p>
          <a:p>
            <a:pPr marL="457200" lvl="1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Regulate the acid and base qualities of body fluids </a:t>
            </a:r>
          </a:p>
        </p:txBody>
      </p:sp>
    </p:spTree>
    <p:extLst>
      <p:ext uri="{BB962C8B-B14F-4D97-AF65-F5344CB8AC3E}">
        <p14:creationId xmlns:p14="http://schemas.microsoft.com/office/powerpoint/2010/main" val="176762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6475" y="748059"/>
            <a:ext cx="8524875" cy="7361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Vitamins</a:t>
            </a:r>
            <a:r>
              <a:rPr lang="en-US" altLang="en-US" dirty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Vitamins are organic substances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Plants manufacture vitamins during photosynthesis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Vitamins have no particular chemical structure in common</a:t>
            </a:r>
          </a:p>
        </p:txBody>
      </p:sp>
    </p:spTree>
    <p:extLst>
      <p:ext uri="{BB962C8B-B14F-4D97-AF65-F5344CB8AC3E}">
        <p14:creationId xmlns:p14="http://schemas.microsoft.com/office/powerpoint/2010/main" val="306394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6475" y="802793"/>
            <a:ext cx="8524875" cy="3841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Classifications of Vitamins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104" y="1688271"/>
            <a:ext cx="7835900" cy="4006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Fat-soluble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Vitamins A, D, E, and K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Water-soluble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Vitamin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B-complex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Thiamine(b1), riboflavin(b2), pyridoxine(b6), niacin, pantothenic acid, biotin, folic acid, and cobalamin(b12)</a:t>
            </a:r>
            <a:endParaRPr lang="en-US" altLang="en-US" dirty="0"/>
          </a:p>
          <a:p>
            <a:pPr lvl="2" eaLnBrk="1" hangingPunct="1"/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9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440" y="776289"/>
            <a:ext cx="8524875" cy="3841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Fat-Soluble Vitamins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26" y="1755913"/>
            <a:ext cx="8726488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Dissolve and stored in the body’s fatty tissues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Dietary lipids are a source of fat-soluble vitamins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Should not be consumed in excess without medical supervision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Are not excreted easily from the body</a:t>
            </a:r>
          </a:p>
        </p:txBody>
      </p:sp>
    </p:spTree>
    <p:extLst>
      <p:ext uri="{BB962C8B-B14F-4D97-AF65-F5344CB8AC3E}">
        <p14:creationId xmlns:p14="http://schemas.microsoft.com/office/powerpoint/2010/main" val="419806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709" y="696776"/>
            <a:ext cx="8524875" cy="3841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Water-Soluble Vitamins</a:t>
            </a:r>
            <a:r>
              <a:rPr lang="en-US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348" y="1739418"/>
            <a:ext cx="8650288" cy="4611687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Coenzymes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Disperse readily in the body fluids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Excess intake is voided in the urine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 broad array of vitamins are readily available in the foods consumed in a well balanced diet, so little chance occurs for a long term vitamin deficiency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5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718" y="736533"/>
            <a:ext cx="8524875" cy="3841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Function of Vitamins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167" y="1633331"/>
            <a:ext cx="8726487" cy="3581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Serve as essential links and regulators in numerous metabolic reactions that release energy from food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Regulate metabolism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Control process of tissue synthesis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Protect the cells’ plasma membrane</a:t>
            </a:r>
          </a:p>
        </p:txBody>
      </p:sp>
    </p:spTree>
    <p:extLst>
      <p:ext uri="{BB962C8B-B14F-4D97-AF65-F5344CB8AC3E}">
        <p14:creationId xmlns:p14="http://schemas.microsoft.com/office/powerpoint/2010/main" val="378346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D:\D\Katch\Project_SRC\IB\image_bank\images\jpg\figure_2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96" y="409179"/>
            <a:ext cx="5472734" cy="620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01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1354</Words>
  <Application>Microsoft Office PowerPoint</Application>
  <PresentationFormat>Widescreen</PresentationFormat>
  <Paragraphs>241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Office Theme</vt:lpstr>
      <vt:lpstr>Micronutrients</vt:lpstr>
      <vt:lpstr>Objectives</vt:lpstr>
      <vt:lpstr>Micronutrients</vt:lpstr>
      <vt:lpstr>Vitamins </vt:lpstr>
      <vt:lpstr>Classifications of Vitamins</vt:lpstr>
      <vt:lpstr>Fat-Soluble Vitamins </vt:lpstr>
      <vt:lpstr>Water-Soluble Vitamins </vt:lpstr>
      <vt:lpstr>Function of Vitamins</vt:lpstr>
      <vt:lpstr>PowerPoint Presentation</vt:lpstr>
      <vt:lpstr>Function of Vitamins </vt:lpstr>
      <vt:lpstr>Function of Vitamins</vt:lpstr>
      <vt:lpstr>Minerals </vt:lpstr>
      <vt:lpstr>Function of Minerals</vt:lpstr>
      <vt:lpstr>Mineral Bioavailability </vt:lpstr>
      <vt:lpstr>Fat-Soluble Vitamin Food Sources</vt:lpstr>
      <vt:lpstr>Water-Soluble Vitamin Food Sources</vt:lpstr>
      <vt:lpstr>Water-Soluble Vitamin Food Sources</vt:lpstr>
      <vt:lpstr>Calcium and Osteoporosis </vt:lpstr>
      <vt:lpstr>Osteoporosis</vt:lpstr>
      <vt:lpstr>PowerPoint Presentation</vt:lpstr>
      <vt:lpstr>Risk Factors for Osteoporosis </vt:lpstr>
      <vt:lpstr>The Female Triad </vt:lpstr>
      <vt:lpstr>The Female Triad </vt:lpstr>
      <vt:lpstr>PowerPoint Presentation</vt:lpstr>
      <vt:lpstr> Treatment of Athletic Amenorrhea</vt:lpstr>
      <vt:lpstr>Phosphorus</vt:lpstr>
      <vt:lpstr>Magnesium</vt:lpstr>
      <vt:lpstr>  Iron and Exercise-Related Functions </vt:lpstr>
      <vt:lpstr>Iron-Deficiency Anemia </vt:lpstr>
      <vt:lpstr>Iron</vt:lpstr>
      <vt:lpstr>Vegetarian Diets and Anemia</vt:lpstr>
      <vt:lpstr>Sports Anemia</vt:lpstr>
      <vt:lpstr>Electrolytes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Micronutrients</dc:title>
  <dc:creator>rjk01002</dc:creator>
  <cp:lastModifiedBy>MCG</cp:lastModifiedBy>
  <cp:revision>18</cp:revision>
  <dcterms:created xsi:type="dcterms:W3CDTF">2016-07-04T20:09:33Z</dcterms:created>
  <dcterms:modified xsi:type="dcterms:W3CDTF">2018-02-07T04:21:39Z</dcterms:modified>
</cp:coreProperties>
</file>