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62F22-FB89-4B2E-897D-14707B6B0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E3D4CA-B3E5-4CAE-B2F6-865D36C4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106E1-4EBD-4EDD-BC2F-E182DE1D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1746C-F918-4AF8-A238-BF997B96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D2F2F-449C-4470-A9AA-D1AA67C7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2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AD5BF-4693-4737-BCAF-F97935AA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85B7A-6666-4FBB-9A17-A290C42A2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215EA-7BEE-4EA9-BB67-E8BF8E12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3B018-29A6-4DB3-8F3A-180C6F96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C94B8-357D-4343-BDF6-82E70F49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5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8CB738-01E8-49A1-B2F8-407F351AF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89F977-8081-43A9-BE7E-339B9B0F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F12C-51B6-4012-9BA5-05A190DA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C3D15-33A3-45AF-B5D5-722786D7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24A6E-50B7-4829-BD98-AB02D82F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9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C9AB-9534-48A9-96A7-8EE8A7A6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2D97A-03A7-41B2-904E-35DAC073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4940B-E5CA-458A-9218-772DB1E3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22688-5232-43F5-B772-D48046FB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6CCB3-238F-4638-8165-2D5BFA33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8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83BA7-7F65-4E9A-B8BC-4DF03051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24027-4839-46DD-88A0-626C11DD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3C77B-2C5E-4FB3-86D0-650E855A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F9417-D75B-473E-8F73-C6EF1C3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A37A8-5CC0-47C1-8CBF-2E6DE9E4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90C1B-FCAC-4D1A-A69C-C3852A1F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1D403-2FC7-4729-BFA7-6751A1EC0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265DF-F4B9-4E2B-81EC-CF65E54EF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66F3B6-4325-4544-9544-D94C24E5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007FE-FAFF-46A2-B6EC-CD609F05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24BBC-43AD-42D6-B7F1-BC0BEDEE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D9620-E7C1-45E5-A3C5-4ABEF7B4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9EEEE-7A7C-4A89-AE0C-583251A6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A923FA-EA03-4C03-BF4D-4AA8E99EA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7737DF-BE34-47FD-8832-9DF0BD79A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F9DE6-45C9-4418-A9A1-106D1E8A5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0B973E-36CA-42D1-97C4-B3CFF0FC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4EFA03-777E-42D3-927E-963EF91D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5659D7-0CCA-442E-833D-B08DA3ED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4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33098-BD98-45B5-87C9-66BA36AD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911BFD-3FDF-49EE-951E-5751B208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505D76-7F5D-476A-9F43-B33383E6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965E1-C184-4B93-894D-B00BA01C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4B964B-41F1-4F7D-9C54-9F98D0C0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CCE4B-852C-4E5F-B8C0-BB427CE5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DF5E6-8E48-457E-AAC2-01124FB8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3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792C-6C68-4DCD-BFC1-7DB15F83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BCE46-19E9-4FF4-9DC9-9FC98F19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A0288-6F69-4B5F-A533-DEC6F5EB2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308E3-8DEC-407D-830B-50EEF4D4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6B18DD-1AC9-4E0E-9E51-C3C783EE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F00F9-A38C-4021-A5D0-53A57629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1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0A8CE-D40B-400E-B660-6E282986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BE2403-AF92-4EFC-8BFE-75A829DF7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5F338-F0B0-474F-BCE0-0516B2F75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296C7-4328-4C66-ADE1-BE56F15D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E3606-5F14-473E-8733-CF51FE1D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9D690-2911-4345-8E70-CE972606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9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C6DF2A-1A74-497D-BB05-16B17365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A5E9A-137F-459D-B572-B7B4EBDD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B5BF9-61AF-48AF-878C-9FC250430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1C20-9515-45C4-94E0-1C54B83585EF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4BD5F-B33E-4E9F-A56B-F5DD67386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3850F-1278-4C0F-A70C-6D4D8E08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F3A3-F194-4B8B-9385-5AB182F8A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2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768EE979-A716-405A-8F1C-8E7B6F1F1B40}"/>
              </a:ext>
            </a:extLst>
          </p:cNvPr>
          <p:cNvSpPr txBox="1"/>
          <p:nvPr/>
        </p:nvSpPr>
        <p:spPr>
          <a:xfrm>
            <a:off x="2812751" y="2894753"/>
            <a:ext cx="3163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800" b="1" dirty="0">
                <a:latin typeface="+mj-lt"/>
              </a:rPr>
              <a:t>C</a:t>
            </a:r>
            <a:r>
              <a:rPr lang="ko-KR" altLang="en-US" sz="8800" b="1" dirty="0">
                <a:latin typeface="+mj-lt"/>
              </a:rPr>
              <a:t>언어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F62DE1-7C16-444A-92B6-FC33BD5ED363}"/>
              </a:ext>
            </a:extLst>
          </p:cNvPr>
          <p:cNvSpPr/>
          <p:nvPr/>
        </p:nvSpPr>
        <p:spPr>
          <a:xfrm>
            <a:off x="-1" y="4360024"/>
            <a:ext cx="5975797" cy="62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0B235-BC4B-4FA3-AECD-2DF4C04AA5A3}"/>
              </a:ext>
            </a:extLst>
          </p:cNvPr>
          <p:cNvSpPr txBox="1"/>
          <p:nvPr/>
        </p:nvSpPr>
        <p:spPr>
          <a:xfrm>
            <a:off x="1400174" y="1700510"/>
            <a:ext cx="96678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kr"/>
              </a:rPr>
              <a:t>연산자 함수</a:t>
            </a:r>
            <a:r>
              <a:rPr lang="en-US" altLang="ko-KR" b="1" i="0" dirty="0">
                <a:effectLst/>
                <a:latin typeface="notokr"/>
              </a:rPr>
              <a:t>(operator function)</a:t>
            </a:r>
          </a:p>
          <a:p>
            <a:pPr algn="l"/>
            <a:endParaRPr lang="en-US" altLang="ko-KR" b="1" i="0" dirty="0"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에서는 연산자를 오버로딩하기 위해서 연산자 함수</a:t>
            </a:r>
            <a:r>
              <a:rPr lang="en-US" altLang="ko-KR" b="0" i="0" dirty="0">
                <a:effectLst/>
                <a:latin typeface="notokr"/>
              </a:rPr>
              <a:t>(operator function)</a:t>
            </a:r>
            <a:r>
              <a:rPr lang="ko-KR" altLang="en-US" b="0" i="0" dirty="0">
                <a:effectLst/>
                <a:latin typeface="notokr"/>
              </a:rPr>
              <a:t>라는 것을 사용합니다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dirty="0">
              <a:latin typeface="notokr"/>
            </a:endParaRP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연산자 함수는 </a:t>
            </a:r>
            <a:r>
              <a:rPr lang="en-US" altLang="ko-KR" b="0" i="0" dirty="0">
                <a:effectLst/>
                <a:latin typeface="notokr"/>
              </a:rPr>
              <a:t>operator </a:t>
            </a:r>
            <a:r>
              <a:rPr lang="ko-KR" altLang="en-US" b="0" i="0" dirty="0">
                <a:effectLst/>
                <a:latin typeface="notokr"/>
              </a:rPr>
              <a:t>키워드를 사용하여 연산자를 </a:t>
            </a:r>
            <a:r>
              <a:rPr lang="ko-KR" altLang="en-US" b="0" i="0" dirty="0" err="1">
                <a:effectLst/>
                <a:latin typeface="notokr"/>
              </a:rPr>
              <a:t>오버로딩합니다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 err="1">
                <a:effectLst/>
                <a:latin typeface="notokr"/>
              </a:rPr>
              <a:t>오버로딩할</a:t>
            </a:r>
            <a:r>
              <a:rPr lang="ko-KR" altLang="en-US" b="0" i="0" dirty="0">
                <a:effectLst/>
                <a:latin typeface="notokr"/>
              </a:rPr>
              <a:t> 연산자는 적법한 </a:t>
            </a:r>
            <a:r>
              <a:rPr lang="en-US" altLang="ko-KR" b="0" i="0" dirty="0">
                <a:effectLst/>
                <a:latin typeface="notokr"/>
              </a:rPr>
              <a:t>C++ </a:t>
            </a:r>
            <a:r>
              <a:rPr lang="ko-KR" altLang="en-US" b="0" i="0" dirty="0">
                <a:effectLst/>
                <a:latin typeface="notokr"/>
              </a:rPr>
              <a:t>연산자여야 하며</a:t>
            </a:r>
            <a:r>
              <a:rPr lang="en-US" altLang="ko-KR" b="0" i="0" dirty="0">
                <a:effectLst/>
                <a:latin typeface="notokr"/>
              </a:rPr>
              <a:t>, operator </a:t>
            </a:r>
            <a:r>
              <a:rPr lang="ko-KR" altLang="en-US" b="0" i="0" dirty="0">
                <a:effectLst/>
                <a:latin typeface="notokr"/>
              </a:rPr>
              <a:t>키워드와 공백 없이 연결되어 표시해야 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이러한 연산자 함수의 장점은 복잡한 함수 이름 대신에 간편하게 연산자를 사용할 수 있다는 점입니다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427448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2E5EB2-85F7-4169-8C61-53D8D165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728662"/>
            <a:ext cx="6661375" cy="5400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14F1BF-1813-47E7-9924-E02124FF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4176712"/>
            <a:ext cx="5257800" cy="238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62490-6A14-4888-AE33-B53EEE4FFA17}"/>
              </a:ext>
            </a:extLst>
          </p:cNvPr>
          <p:cNvSpPr txBox="1"/>
          <p:nvPr/>
        </p:nvSpPr>
        <p:spPr>
          <a:xfrm>
            <a:off x="5200650" y="209502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뺄셈 연산자</a:t>
            </a:r>
            <a:r>
              <a:rPr lang="en-US" altLang="ko-KR" sz="1400" b="0" i="0" dirty="0">
                <a:effectLst/>
                <a:latin typeface="notokr"/>
              </a:rPr>
              <a:t>(-)</a:t>
            </a:r>
            <a:r>
              <a:rPr lang="ko-KR" altLang="en-US" sz="1400" b="0" i="0" dirty="0">
                <a:effectLst/>
                <a:latin typeface="notokr"/>
              </a:rPr>
              <a:t>를 두 </a:t>
            </a:r>
            <a:r>
              <a:rPr lang="en-US" altLang="ko-KR" sz="1400" b="0" i="0" dirty="0">
                <a:effectLst/>
                <a:latin typeface="notokr"/>
              </a:rPr>
              <a:t>Position </a:t>
            </a:r>
            <a:r>
              <a:rPr lang="ko-KR" altLang="en-US" sz="1400" b="0" i="0" dirty="0">
                <a:effectLst/>
                <a:latin typeface="notokr"/>
              </a:rPr>
              <a:t>객체 사이의 중간 좌표를 구하는 연산으로 </a:t>
            </a:r>
            <a:r>
              <a:rPr lang="ko-KR" altLang="en-US" sz="1400" b="0" i="0" dirty="0" err="1">
                <a:effectLst/>
                <a:latin typeface="notokr"/>
              </a:rPr>
              <a:t>오버로딩하여</a:t>
            </a:r>
            <a:r>
              <a:rPr lang="ko-KR" altLang="en-US" sz="1400" b="0" i="0" dirty="0">
                <a:effectLst/>
                <a:latin typeface="notokr"/>
              </a:rPr>
              <a:t> 사용하고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만약 이러한 연산자 오버로딩을 하지 않으면 </a:t>
            </a:r>
            <a:r>
              <a:rPr lang="en-US" altLang="ko-KR" sz="1400" b="0" i="0" dirty="0">
                <a:effectLst/>
                <a:latin typeface="notokr"/>
              </a:rPr>
              <a:t>C++ </a:t>
            </a:r>
            <a:r>
              <a:rPr lang="ko-KR" altLang="en-US" sz="1400" b="0" i="0" dirty="0">
                <a:effectLst/>
                <a:latin typeface="notokr"/>
              </a:rPr>
              <a:t>컴파일러는 두 </a:t>
            </a:r>
            <a:r>
              <a:rPr lang="en-US" altLang="ko-KR" sz="1400" b="0" i="0" dirty="0">
                <a:effectLst/>
                <a:latin typeface="notokr"/>
              </a:rPr>
              <a:t>Position </a:t>
            </a:r>
            <a:r>
              <a:rPr lang="ko-KR" altLang="en-US" sz="1400" b="0" i="0" dirty="0">
                <a:effectLst/>
                <a:latin typeface="notokr"/>
              </a:rPr>
              <a:t>객체의 뺄셈 연산은 지원하지 않는다며 오류를 발생시킬 것입니다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39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7BB116-ADD5-4E54-A445-C56A863AF599}"/>
              </a:ext>
            </a:extLst>
          </p:cNvPr>
          <p:cNvSpPr txBox="1"/>
          <p:nvPr/>
        </p:nvSpPr>
        <p:spPr>
          <a:xfrm>
            <a:off x="885824" y="1425565"/>
            <a:ext cx="103346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kr"/>
              </a:rPr>
              <a:t>연산자 함수의 정의 방법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에서 연산자 함수를 정의하는 방법은 다음과 같이 두 가지 방법이 있습니다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1. </a:t>
            </a:r>
            <a:r>
              <a:rPr lang="ko-KR" altLang="en-US" b="0" i="0" dirty="0">
                <a:effectLst/>
                <a:latin typeface="notokr"/>
              </a:rPr>
              <a:t>클래스의 멤버 함수로 정의하는 방법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2. </a:t>
            </a:r>
            <a:r>
              <a:rPr lang="ko-KR" altLang="en-US" b="0" i="0" dirty="0">
                <a:effectLst/>
                <a:latin typeface="notokr"/>
              </a:rPr>
              <a:t>전역 함수로 정의하는 방법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이 두 방법의 차이는 인수의 </a:t>
            </a:r>
            <a:r>
              <a:rPr lang="ko-KR" altLang="en-US" b="0" i="0" dirty="0" err="1">
                <a:effectLst/>
                <a:latin typeface="notokr"/>
              </a:rPr>
              <a:t>개수뿐만</a:t>
            </a:r>
            <a:r>
              <a:rPr lang="ko-KR" altLang="en-US" b="0" i="0" dirty="0">
                <a:effectLst/>
                <a:latin typeface="notokr"/>
              </a:rPr>
              <a:t> 아니라 </a:t>
            </a:r>
            <a:r>
              <a:rPr lang="en-US" altLang="ko-KR" b="0" i="0" dirty="0">
                <a:effectLst/>
                <a:latin typeface="notokr"/>
              </a:rPr>
              <a:t>private </a:t>
            </a:r>
            <a:r>
              <a:rPr lang="ko-KR" altLang="en-US" b="0" i="0" dirty="0">
                <a:effectLst/>
                <a:latin typeface="notokr"/>
              </a:rPr>
              <a:t>멤버에 대한 접근 여부도 있습니다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연산자 함수를 전역 함수로 정의해야 할 경우</a:t>
            </a:r>
            <a:r>
              <a:rPr lang="en-US" altLang="ko-KR" b="0" i="0" dirty="0">
                <a:effectLst/>
                <a:latin typeface="notokr"/>
              </a:rPr>
              <a:t>, private </a:t>
            </a:r>
            <a:r>
              <a:rPr lang="ko-KR" altLang="en-US" b="0" i="0" dirty="0">
                <a:effectLst/>
                <a:latin typeface="notokr"/>
              </a:rPr>
              <a:t>멤버에 대한 접근을 위해 </a:t>
            </a:r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에서 제공하는 </a:t>
            </a:r>
            <a:r>
              <a:rPr lang="ko-KR" altLang="en-US" b="0" i="0" dirty="0" err="1">
                <a:effectLst/>
                <a:latin typeface="notokr"/>
              </a:rPr>
              <a:t>프렌드</a:t>
            </a:r>
            <a:r>
              <a:rPr lang="ko-KR" altLang="en-US" b="0" i="0" dirty="0">
                <a:effectLst/>
                <a:latin typeface="notokr"/>
              </a:rPr>
              <a:t> 함수를 사용할 수 있습니다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6C63A-A8D5-43EC-83FA-1DDC9107394A}"/>
              </a:ext>
            </a:extLst>
          </p:cNvPr>
          <p:cNvSpPr txBox="1"/>
          <p:nvPr/>
        </p:nvSpPr>
        <p:spPr>
          <a:xfrm>
            <a:off x="885824" y="4348966"/>
            <a:ext cx="86010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i="0" dirty="0" err="1">
                <a:effectLst/>
                <a:latin typeface="notokr"/>
              </a:rPr>
              <a:t>프렌드</a:t>
            </a:r>
            <a:r>
              <a:rPr lang="en-US" altLang="ko-KR" sz="1100" b="1" i="0" dirty="0">
                <a:effectLst/>
                <a:latin typeface="notokr"/>
              </a:rPr>
              <a:t>(friend)</a:t>
            </a:r>
          </a:p>
          <a:p>
            <a:pPr algn="l" latinLnBrk="1"/>
            <a:r>
              <a:rPr lang="en-US" altLang="ko-KR" sz="1100" b="0" i="0" dirty="0">
                <a:effectLst/>
                <a:latin typeface="notokr"/>
              </a:rPr>
              <a:t>C++</a:t>
            </a:r>
            <a:r>
              <a:rPr lang="ko-KR" altLang="en-US" sz="1100" b="0" i="0" dirty="0">
                <a:effectLst/>
                <a:latin typeface="notokr"/>
              </a:rPr>
              <a:t>에서 객체의 </a:t>
            </a:r>
            <a:r>
              <a:rPr lang="en-US" altLang="ko-KR" sz="1100" b="0" i="0" dirty="0">
                <a:effectLst/>
                <a:latin typeface="notokr"/>
              </a:rPr>
              <a:t>private </a:t>
            </a:r>
            <a:r>
              <a:rPr lang="ko-KR" altLang="en-US" sz="1100" b="0" i="0" dirty="0">
                <a:effectLst/>
                <a:latin typeface="notokr"/>
              </a:rPr>
              <a:t>멤버에는 해당 객체의 </a:t>
            </a:r>
            <a:r>
              <a:rPr lang="en-US" altLang="ko-KR" sz="1100" b="0" i="0" dirty="0">
                <a:effectLst/>
                <a:latin typeface="notokr"/>
              </a:rPr>
              <a:t>public </a:t>
            </a:r>
            <a:r>
              <a:rPr lang="ko-KR" altLang="en-US" sz="1100" b="0" i="0" dirty="0">
                <a:effectLst/>
                <a:latin typeface="notokr"/>
              </a:rPr>
              <a:t>멤버 함수를 통해서만 접근할 수 있다고 했습니다</a:t>
            </a:r>
            <a:r>
              <a:rPr lang="en-US" altLang="ko-KR" sz="11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100" b="0" i="0" dirty="0">
                <a:effectLst/>
                <a:latin typeface="notokr"/>
              </a:rPr>
              <a:t>하지만 경우에 따라서는 해당 객체의 멤버 함수가 아닌 함수도 </a:t>
            </a:r>
            <a:r>
              <a:rPr lang="en-US" altLang="ko-KR" sz="1100" b="0" i="0" dirty="0">
                <a:effectLst/>
                <a:latin typeface="notokr"/>
              </a:rPr>
              <a:t>private </a:t>
            </a:r>
            <a:r>
              <a:rPr lang="ko-KR" altLang="en-US" sz="1100" b="0" i="0" dirty="0">
                <a:effectLst/>
                <a:latin typeface="notokr"/>
              </a:rPr>
              <a:t>멤버에 접근해야만 할 경우가 발생합니다</a:t>
            </a:r>
            <a:r>
              <a:rPr lang="en-US" altLang="ko-KR" sz="11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100" b="0" i="0" dirty="0">
                <a:effectLst/>
                <a:latin typeface="notokr"/>
              </a:rPr>
              <a:t>이럴 때마다 매번 </a:t>
            </a:r>
            <a:r>
              <a:rPr lang="en-US" altLang="ko-KR" sz="1100" b="0" i="0" dirty="0">
                <a:effectLst/>
                <a:latin typeface="notokr"/>
              </a:rPr>
              <a:t>private </a:t>
            </a:r>
            <a:r>
              <a:rPr lang="ko-KR" altLang="en-US" sz="1100" b="0" i="0" dirty="0">
                <a:effectLst/>
                <a:latin typeface="notokr"/>
              </a:rPr>
              <a:t>멤버에 접근하기 위한 새로운 </a:t>
            </a:r>
            <a:r>
              <a:rPr lang="en-US" altLang="ko-KR" sz="1100" b="0" i="0" dirty="0">
                <a:effectLst/>
                <a:latin typeface="notokr"/>
              </a:rPr>
              <a:t>public </a:t>
            </a:r>
            <a:r>
              <a:rPr lang="ko-KR" altLang="en-US" sz="1100" b="0" i="0" dirty="0">
                <a:effectLst/>
                <a:latin typeface="notokr"/>
              </a:rPr>
              <a:t>멤버 함수를 작성하는 것은 매우 비효율적입니다</a:t>
            </a:r>
            <a:r>
              <a:rPr lang="en-US" altLang="ko-KR" sz="11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1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100" b="0" i="0" dirty="0">
                <a:effectLst/>
                <a:latin typeface="notokr"/>
              </a:rPr>
              <a:t>따라서 </a:t>
            </a:r>
            <a:r>
              <a:rPr lang="en-US" altLang="ko-KR" sz="1100" b="0" i="0" dirty="0">
                <a:effectLst/>
                <a:latin typeface="notokr"/>
              </a:rPr>
              <a:t>C++</a:t>
            </a:r>
            <a:r>
              <a:rPr lang="ko-KR" altLang="en-US" sz="1100" b="0" i="0" dirty="0">
                <a:effectLst/>
                <a:latin typeface="notokr"/>
              </a:rPr>
              <a:t>에서는 이러한 경우를 위해 </a:t>
            </a:r>
            <a:r>
              <a:rPr lang="ko-KR" altLang="en-US" sz="1100" b="0" i="0" dirty="0" err="1">
                <a:effectLst/>
                <a:latin typeface="notokr"/>
              </a:rPr>
              <a:t>프렌드</a:t>
            </a:r>
            <a:r>
              <a:rPr lang="en-US" altLang="ko-KR" sz="1100" b="0" i="0" dirty="0">
                <a:effectLst/>
                <a:latin typeface="notokr"/>
              </a:rPr>
              <a:t>(friend)</a:t>
            </a:r>
            <a:r>
              <a:rPr lang="ko-KR" altLang="en-US" sz="1100" b="0" i="0" dirty="0">
                <a:effectLst/>
                <a:latin typeface="notokr"/>
              </a:rPr>
              <a:t>라는 새로운 접근 제어 키워드를 제공합니다</a:t>
            </a:r>
            <a:r>
              <a:rPr lang="en-US" altLang="ko-KR" sz="11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100" b="0" i="0" dirty="0" err="1">
                <a:effectLst/>
                <a:latin typeface="notokr"/>
              </a:rPr>
              <a:t>프렌드는</a:t>
            </a:r>
            <a:r>
              <a:rPr lang="ko-KR" altLang="en-US" sz="1100" b="0" i="0" dirty="0">
                <a:effectLst/>
                <a:latin typeface="notokr"/>
              </a:rPr>
              <a:t> 지정한 대상에 한해 해당 객체의 모든 멤버에 접근할 수 있는 권한을 부여해 줍니다</a:t>
            </a:r>
            <a:r>
              <a:rPr lang="en-US" altLang="ko-KR" sz="11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100" b="0" i="0" dirty="0">
                <a:effectLst/>
                <a:latin typeface="notokr"/>
              </a:rPr>
              <a:t>이러한 </a:t>
            </a:r>
            <a:r>
              <a:rPr lang="en-US" altLang="ko-KR" sz="1100" b="0" i="0" dirty="0">
                <a:effectLst/>
                <a:latin typeface="notokr"/>
              </a:rPr>
              <a:t>friend </a:t>
            </a:r>
            <a:r>
              <a:rPr lang="ko-KR" altLang="en-US" sz="1100" b="0" i="0" dirty="0">
                <a:effectLst/>
                <a:latin typeface="notokr"/>
              </a:rPr>
              <a:t>키워드는 전역 함수</a:t>
            </a:r>
            <a:r>
              <a:rPr lang="en-US" altLang="ko-KR" sz="1100" b="0" i="0" dirty="0">
                <a:effectLst/>
                <a:latin typeface="notokr"/>
              </a:rPr>
              <a:t>, </a:t>
            </a:r>
            <a:r>
              <a:rPr lang="ko-KR" altLang="en-US" sz="1100" b="0" i="0" dirty="0">
                <a:effectLst/>
                <a:latin typeface="notokr"/>
              </a:rPr>
              <a:t>클래스</a:t>
            </a:r>
            <a:r>
              <a:rPr lang="en-US" altLang="ko-KR" sz="1100" b="0" i="0" dirty="0">
                <a:effectLst/>
                <a:latin typeface="notokr"/>
              </a:rPr>
              <a:t>, </a:t>
            </a:r>
            <a:r>
              <a:rPr lang="ko-KR" altLang="en-US" sz="1100" b="0" i="0" dirty="0">
                <a:effectLst/>
                <a:latin typeface="notokr"/>
              </a:rPr>
              <a:t>멤버 함수의 세 가지 형태로 사용할 수 있습니다</a:t>
            </a:r>
            <a:r>
              <a:rPr lang="en-US" altLang="ko-KR" sz="1100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12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C6B406-0262-4976-A4C7-C98F1FD0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852487"/>
            <a:ext cx="6456802" cy="515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63DB27-A537-4CB6-9215-BE1F2B1EE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4" y="4076699"/>
            <a:ext cx="64293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1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B5FC88-F5C5-4AF8-98E1-3009CB21A6ED}"/>
              </a:ext>
            </a:extLst>
          </p:cNvPr>
          <p:cNvSpPr txBox="1"/>
          <p:nvPr/>
        </p:nvSpPr>
        <p:spPr>
          <a:xfrm>
            <a:off x="933450" y="771436"/>
            <a:ext cx="10125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effectLst/>
                <a:latin typeface="notokr"/>
              </a:rPr>
              <a:t>가상 함수</a:t>
            </a:r>
          </a:p>
          <a:p>
            <a:pPr algn="l" latinLnBrk="1"/>
            <a:r>
              <a:rPr lang="en-US" altLang="ko-KR" sz="1400" b="0" i="0" dirty="0">
                <a:effectLst/>
              </a:rPr>
              <a:t>C++</a:t>
            </a:r>
            <a:r>
              <a:rPr lang="ko-KR" altLang="en-US" sz="1400" b="0" i="0" dirty="0">
                <a:effectLst/>
              </a:rPr>
              <a:t>에서 가상 함수</a:t>
            </a:r>
            <a:r>
              <a:rPr lang="en-US" altLang="ko-KR" sz="1400" b="0" i="0" dirty="0">
                <a:effectLst/>
              </a:rPr>
              <a:t>(virtual function)</a:t>
            </a:r>
            <a:r>
              <a:rPr lang="ko-KR" altLang="en-US" sz="1400" b="0" i="0" dirty="0">
                <a:effectLst/>
              </a:rPr>
              <a:t>는 파생 클래스에서 재정의할 것으로 기대하는 멤버 함수를 의미합니다</a:t>
            </a:r>
            <a:r>
              <a:rPr lang="en-US" altLang="ko-KR" sz="1400" b="0" i="0" dirty="0">
                <a:effectLst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</a:rPr>
              <a:t>이러한 가상 함수는 자신을 호출하는 객체의 동적 타입에 따라 실제 호출할 함수가 결정됩니다</a:t>
            </a:r>
            <a:r>
              <a:rPr lang="en-US" altLang="ko-KR" sz="1400" b="0" i="0" dirty="0">
                <a:effectLst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70ABA-B598-4E6A-951E-0961F990BAFD}"/>
              </a:ext>
            </a:extLst>
          </p:cNvPr>
          <p:cNvSpPr txBox="1"/>
          <p:nvPr/>
        </p:nvSpPr>
        <p:spPr>
          <a:xfrm>
            <a:off x="923925" y="2054691"/>
            <a:ext cx="10134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effectLst/>
                <a:latin typeface="notokr"/>
              </a:rPr>
              <a:t>동적 바인딩</a:t>
            </a:r>
            <a:r>
              <a:rPr lang="en-US" altLang="ko-KR" sz="1600" b="1" i="0" dirty="0">
                <a:effectLst/>
                <a:latin typeface="notokr"/>
              </a:rPr>
              <a:t>(dynamic binding)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C++ </a:t>
            </a:r>
            <a:r>
              <a:rPr lang="ko-KR" altLang="en-US" sz="1400" b="0" i="0" dirty="0">
                <a:effectLst/>
                <a:latin typeface="notokr"/>
              </a:rPr>
              <a:t>컴파일러는 함수를 호출할 때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어느 블록에 있는 함수를 호출해야 하고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해당 함수가 저장된 정확한 메모리 위치까지도 알아야 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이처럼 함수를 호출하는 코드에서 어느 블록에 있는 함수를 실행하라는 의미로 해석하는 것을 바인딩</a:t>
            </a:r>
            <a:r>
              <a:rPr lang="en-US" altLang="ko-KR" sz="1400" b="0" i="0" dirty="0">
                <a:effectLst/>
                <a:latin typeface="notokr"/>
              </a:rPr>
              <a:t>(binding)</a:t>
            </a:r>
            <a:r>
              <a:rPr lang="ko-KR" altLang="en-US" sz="1400" b="0" i="0" dirty="0">
                <a:effectLst/>
                <a:latin typeface="notokr"/>
              </a:rPr>
              <a:t>이라고 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하지만 </a:t>
            </a:r>
            <a:r>
              <a:rPr lang="en-US" altLang="ko-KR" sz="1400" b="0" i="0" dirty="0">
                <a:effectLst/>
                <a:latin typeface="notokr"/>
              </a:rPr>
              <a:t>C++</a:t>
            </a:r>
            <a:r>
              <a:rPr lang="ko-KR" altLang="en-US" sz="1400" b="0" i="0" dirty="0">
                <a:effectLst/>
                <a:latin typeface="notokr"/>
              </a:rPr>
              <a:t>에서는 함수가 오버로딩 될 수 있으므로 이 작업이 조금 </a:t>
            </a:r>
            <a:r>
              <a:rPr lang="ko-KR" altLang="en-US" sz="1400" b="0" i="0" dirty="0" err="1">
                <a:effectLst/>
                <a:latin typeface="notokr"/>
              </a:rPr>
              <a:t>복잡해집니다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대부분 함수를 호출하는 코드는 컴파일 타임에 고정된 메모리 주소로 변환됩니다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이것을 정적 바인딩</a:t>
            </a:r>
            <a:r>
              <a:rPr lang="en-US" altLang="ko-KR" sz="1400" b="0" i="0" dirty="0">
                <a:effectLst/>
                <a:latin typeface="notokr"/>
              </a:rPr>
              <a:t>(static binding) </a:t>
            </a:r>
            <a:r>
              <a:rPr lang="ko-KR" altLang="en-US" sz="1400" b="0" i="0" dirty="0">
                <a:effectLst/>
                <a:latin typeface="notokr"/>
              </a:rPr>
              <a:t>또는 초기 바인딩</a:t>
            </a:r>
            <a:r>
              <a:rPr lang="en-US" altLang="ko-KR" sz="1400" b="0" i="0" dirty="0">
                <a:effectLst/>
                <a:latin typeface="notokr"/>
              </a:rPr>
              <a:t>(early binding)</a:t>
            </a:r>
            <a:r>
              <a:rPr lang="ko-KR" altLang="en-US" sz="1400" b="0" i="0" dirty="0">
                <a:effectLst/>
                <a:latin typeface="notokr"/>
              </a:rPr>
              <a:t>이라고 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C++</a:t>
            </a:r>
            <a:r>
              <a:rPr lang="ko-KR" altLang="en-US" sz="1400" b="0" i="0" dirty="0">
                <a:effectLst/>
                <a:latin typeface="notokr"/>
              </a:rPr>
              <a:t>에서는 가상 함수가 아닌 멤버 함수는 모두 이러한 정적 바인딩을 하게 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하지만 가상 함수의 호출은 컴파일러가 어떤 함수를 호출해야 하는지 미리 알 수 없습니다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왜냐하면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가상 함수는 프로그램이 실행될 때 객체를 결정하므로</a:t>
            </a:r>
            <a:r>
              <a:rPr lang="en-US" altLang="ko-KR" sz="1400" b="0" i="0" dirty="0">
                <a:effectLst/>
                <a:latin typeface="notokr"/>
              </a:rPr>
              <a:t>, </a:t>
            </a:r>
            <a:r>
              <a:rPr lang="ko-KR" altLang="en-US" sz="1400" b="0" i="0" dirty="0">
                <a:effectLst/>
                <a:latin typeface="notokr"/>
              </a:rPr>
              <a:t>컴파일 타임에 해당 객체를 특정할 수 없기 때문입니다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따라서 가상 함수의 경우에는 런 타임에 올바른 함수가 실행될 수 있도록 해야 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이것을 동적 바인딩</a:t>
            </a:r>
            <a:r>
              <a:rPr lang="en-US" altLang="ko-KR" sz="1400" b="0" i="0" dirty="0">
                <a:effectLst/>
                <a:latin typeface="notokr"/>
              </a:rPr>
              <a:t>(dynamic binding) </a:t>
            </a:r>
            <a:r>
              <a:rPr lang="ko-KR" altLang="en-US" sz="1400" b="0" i="0" dirty="0">
                <a:effectLst/>
                <a:latin typeface="notokr"/>
              </a:rPr>
              <a:t>또는 지연 바인딩</a:t>
            </a:r>
            <a:r>
              <a:rPr lang="en-US" altLang="ko-KR" sz="1400" b="0" i="0" dirty="0">
                <a:effectLst/>
                <a:latin typeface="notokr"/>
              </a:rPr>
              <a:t>(late binding)</a:t>
            </a:r>
            <a:r>
              <a:rPr lang="ko-KR" altLang="en-US" sz="1400" b="0" i="0" dirty="0">
                <a:effectLst/>
                <a:latin typeface="notokr"/>
              </a:rPr>
              <a:t>이라고 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하지만 가상 함수도 결합하는 타입이 분명할 때에는 일반 함수와 같이 정적 바인딩을 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이러한 가상 함수는 기초 클래스 타입의 포인터나 참조를 통하여 호출될 때만 동적 바인딩을 하게 됩니다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5319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F32CB3-AFA7-4EFB-BDD7-CA8420E3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57300"/>
            <a:ext cx="4991100" cy="4191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BFCFD2-C3C1-4A85-83DC-6EB97D2D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2" y="4924425"/>
            <a:ext cx="2419804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4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6AD2D-8AB2-4F60-AC40-9C75CE75199E}"/>
              </a:ext>
            </a:extLst>
          </p:cNvPr>
          <p:cNvSpPr txBox="1"/>
          <p:nvPr/>
        </p:nvSpPr>
        <p:spPr>
          <a:xfrm>
            <a:off x="895350" y="1026021"/>
            <a:ext cx="1057274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kr"/>
              </a:rPr>
              <a:t>가상 함수 테이블</a:t>
            </a:r>
            <a:endParaRPr lang="en-US" altLang="ko-KR" b="1" dirty="0">
              <a:latin typeface="notokr"/>
            </a:endParaRPr>
          </a:p>
          <a:p>
            <a:pPr algn="l"/>
            <a:endParaRPr lang="en-US" altLang="ko-KR" b="1" i="0" dirty="0">
              <a:effectLst/>
              <a:latin typeface="notokr"/>
            </a:endParaRPr>
          </a:p>
          <a:p>
            <a:pPr algn="l" latinLnBrk="1"/>
            <a:r>
              <a:rPr lang="en-US" altLang="ko-KR" sz="1600" b="0" i="0" dirty="0">
                <a:effectLst/>
                <a:latin typeface="notokr"/>
              </a:rPr>
              <a:t>C++</a:t>
            </a:r>
            <a:r>
              <a:rPr lang="ko-KR" altLang="en-US" sz="1600" b="0" i="0" dirty="0">
                <a:effectLst/>
                <a:latin typeface="notokr"/>
              </a:rPr>
              <a:t>에서는 가상 함수의 정의와 동작 방식만을 규정하고 있으며</a:t>
            </a:r>
            <a:r>
              <a:rPr lang="en-US" altLang="ko-KR" sz="1600" b="0" i="0" dirty="0">
                <a:effectLst/>
                <a:latin typeface="notokr"/>
              </a:rPr>
              <a:t>, </a:t>
            </a:r>
            <a:r>
              <a:rPr lang="ko-KR" altLang="en-US" sz="1600" b="0" i="0" dirty="0">
                <a:effectLst/>
                <a:latin typeface="notokr"/>
              </a:rPr>
              <a:t>그에 따른 구현은 컴파일러마다 다릅니다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600" b="0" i="0" dirty="0">
                <a:effectLst/>
                <a:latin typeface="notokr"/>
              </a:rPr>
              <a:t>하지만 컴파일러가 가상 함수를 다루는 가장 일반적인 방식은 가상 함수 테이블</a:t>
            </a:r>
            <a:r>
              <a:rPr lang="en-US" altLang="ko-KR" sz="1600" b="0" i="0" dirty="0">
                <a:effectLst/>
                <a:latin typeface="notokr"/>
              </a:rPr>
              <a:t>(virtual function table)</a:t>
            </a:r>
            <a:r>
              <a:rPr lang="ko-KR" altLang="en-US" sz="1600" b="0" i="0" dirty="0">
                <a:effectLst/>
                <a:latin typeface="notokr"/>
              </a:rPr>
              <a:t>을 이용하는 것입니다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6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600" b="0" i="0" dirty="0">
                <a:effectLst/>
                <a:latin typeface="notokr"/>
              </a:rPr>
              <a:t>C++ </a:t>
            </a:r>
            <a:r>
              <a:rPr lang="ko-KR" altLang="en-US" sz="1600" b="0" i="0" dirty="0">
                <a:effectLst/>
                <a:latin typeface="notokr"/>
              </a:rPr>
              <a:t>컴파일러는 각각의 객체마다 가상 함수 테이블을 가리키는 포인터를 저장하기 위한 숨겨진 멤버를 하나씩 추가합니다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600" b="0" i="0" dirty="0">
                <a:effectLst/>
                <a:latin typeface="notokr"/>
              </a:rPr>
              <a:t>이와 함께 가상 함수를 단 하나라도 가지는 클래스에 대해서 가상 함수 테이블을 작성합니다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600" b="0" i="0" dirty="0">
                <a:effectLst/>
                <a:latin typeface="notokr"/>
              </a:rPr>
              <a:t>이렇게 작성된 가상 함수 테이블에는 해당 클래스의 객체들을 위해 선언된 가상 함수들의 주소가 저장되게 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600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600" b="0" i="0" dirty="0">
                <a:effectLst/>
                <a:latin typeface="notokr"/>
              </a:rPr>
              <a:t>가상 함수를 호출하면</a:t>
            </a:r>
            <a:r>
              <a:rPr lang="en-US" altLang="ko-KR" sz="1600" b="0" i="0" dirty="0">
                <a:effectLst/>
                <a:latin typeface="notokr"/>
              </a:rPr>
              <a:t>, C++ </a:t>
            </a:r>
            <a:r>
              <a:rPr lang="ko-KR" altLang="en-US" sz="1600" b="0" i="0" dirty="0">
                <a:effectLst/>
                <a:latin typeface="notokr"/>
              </a:rPr>
              <a:t>프로그램은 가상 함수 테이블에 접근하여 자신이 필요한 함수의 주소를 찾아 호출하게 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600" b="0" i="0" dirty="0">
                <a:effectLst/>
                <a:latin typeface="notokr"/>
              </a:rPr>
              <a:t>가상 함수를 사용하면 이처럼 함수의 호출 과정이 </a:t>
            </a:r>
            <a:r>
              <a:rPr lang="ko-KR" altLang="en-US" sz="1600" b="0" i="0" dirty="0" err="1">
                <a:effectLst/>
                <a:latin typeface="notokr"/>
              </a:rPr>
              <a:t>복잡해지므로</a:t>
            </a:r>
            <a:r>
              <a:rPr lang="en-US" altLang="ko-KR" sz="1600" b="0" i="0" dirty="0">
                <a:effectLst/>
                <a:latin typeface="notokr"/>
              </a:rPr>
              <a:t>, </a:t>
            </a:r>
            <a:r>
              <a:rPr lang="ko-KR" altLang="en-US" sz="1600" b="0" i="0" dirty="0">
                <a:effectLst/>
                <a:latin typeface="notokr"/>
              </a:rPr>
              <a:t>메모리와 실행 속도 측면에서 약간의 부담을 가지게 됩니다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600" b="0" i="0" dirty="0">
                <a:effectLst/>
                <a:latin typeface="notokr"/>
              </a:rPr>
              <a:t>따라서 </a:t>
            </a:r>
            <a:r>
              <a:rPr lang="en-US" altLang="ko-KR" sz="1600" b="0" i="0" dirty="0">
                <a:effectLst/>
                <a:latin typeface="notokr"/>
              </a:rPr>
              <a:t>C++</a:t>
            </a:r>
            <a:r>
              <a:rPr lang="ko-KR" altLang="en-US" sz="1600" b="0" i="0" dirty="0">
                <a:effectLst/>
                <a:latin typeface="notokr"/>
              </a:rPr>
              <a:t>에서 기본 바인딩은 정적 바인딩이며</a:t>
            </a:r>
            <a:r>
              <a:rPr lang="en-US" altLang="ko-KR" sz="1600" b="0" i="0" dirty="0">
                <a:effectLst/>
                <a:latin typeface="notokr"/>
              </a:rPr>
              <a:t>, </a:t>
            </a:r>
            <a:r>
              <a:rPr lang="ko-KR" altLang="en-US" sz="1600" b="0" i="0" dirty="0">
                <a:effectLst/>
                <a:latin typeface="notokr"/>
              </a:rPr>
              <a:t>필요한 경우에만 가상 함수로 선언하도록 하고 있습니다</a:t>
            </a:r>
            <a:r>
              <a:rPr lang="en-US" altLang="ko-KR" sz="1600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14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2DAB63-8705-42FE-AAAB-AE43F40EABA1}"/>
              </a:ext>
            </a:extLst>
          </p:cNvPr>
          <p:cNvSpPr txBox="1"/>
          <p:nvPr/>
        </p:nvSpPr>
        <p:spPr>
          <a:xfrm>
            <a:off x="1257300" y="1467267"/>
            <a:ext cx="9925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kr"/>
              </a:rPr>
              <a:t>순수 가상 함수</a:t>
            </a:r>
            <a:r>
              <a:rPr lang="en-US" altLang="ko-KR" b="1" i="0" dirty="0">
                <a:effectLst/>
                <a:latin typeface="notokr"/>
              </a:rPr>
              <a:t>(pure virtual function)</a:t>
            </a:r>
          </a:p>
          <a:p>
            <a:pPr algn="l"/>
            <a:endParaRPr lang="en-US" altLang="ko-KR" b="1" i="0" dirty="0"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에서 가상 함수</a:t>
            </a:r>
            <a:r>
              <a:rPr lang="en-US" altLang="ko-KR" b="0" i="0" dirty="0">
                <a:effectLst/>
                <a:latin typeface="notokr"/>
              </a:rPr>
              <a:t>(virtual function)</a:t>
            </a:r>
            <a:r>
              <a:rPr lang="ko-KR" altLang="en-US" b="0" i="0" dirty="0">
                <a:effectLst/>
                <a:latin typeface="notokr"/>
              </a:rPr>
              <a:t>는 파생 클래스에서 재정의할 것으로 기대하는 멤버 함수를 의미합니다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따라서 가상 함수는 반드시 재정의해야만 하는 함수가 아닌</a:t>
            </a:r>
            <a:r>
              <a:rPr lang="en-US" altLang="ko-KR" b="0" i="0" dirty="0">
                <a:effectLst/>
                <a:latin typeface="notokr"/>
              </a:rPr>
              <a:t>, </a:t>
            </a:r>
            <a:r>
              <a:rPr lang="ko-KR" altLang="en-US" b="0" i="0" dirty="0">
                <a:effectLst/>
                <a:latin typeface="notokr"/>
              </a:rPr>
              <a:t>재정의가 가능한 함수를 가리킵니다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이와는 달리 순수 가상 함수</a:t>
            </a:r>
            <a:r>
              <a:rPr lang="en-US" altLang="ko-KR" b="0" i="0" dirty="0">
                <a:effectLst/>
                <a:latin typeface="notokr"/>
              </a:rPr>
              <a:t>(pure virtual function)</a:t>
            </a:r>
            <a:r>
              <a:rPr lang="ko-KR" altLang="en-US" b="0" i="0" dirty="0">
                <a:effectLst/>
                <a:latin typeface="notokr"/>
              </a:rPr>
              <a:t>란 파생 클래스에서 반드시 재정의해야 하는 멤버 함수를 의미합니다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이러한 순수 가상 함수는 일반적으로 함수의 동작을 정의하는 본체를 가지고 있지 않습니다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따라서 파생 클래스에서 재정의하지 않으면 사용할 수 없습니다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에서 순수 가상 함수는 다음과 같은 문법으로 선언합니다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21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02F0BF-D99B-4512-B328-59AA2AFA695C}"/>
              </a:ext>
            </a:extLst>
          </p:cNvPr>
          <p:cNvSpPr txBox="1"/>
          <p:nvPr/>
        </p:nvSpPr>
        <p:spPr>
          <a:xfrm>
            <a:off x="1609725" y="1066443"/>
            <a:ext cx="914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kr"/>
              </a:rPr>
              <a:t>추상 클래스</a:t>
            </a:r>
            <a:r>
              <a:rPr lang="en-US" altLang="ko-KR" b="1" i="0" dirty="0">
                <a:effectLst/>
                <a:latin typeface="notokr"/>
              </a:rPr>
              <a:t>(abstract class)</a:t>
            </a:r>
          </a:p>
          <a:p>
            <a:pPr algn="l"/>
            <a:endParaRPr lang="en-US" altLang="ko-KR" b="1" i="0" dirty="0"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에서는 하나 이상의 순수 가상 함수를 포함하는 클래스를 추상 클래스</a:t>
            </a:r>
            <a:r>
              <a:rPr lang="en-US" altLang="ko-KR" b="0" i="0" dirty="0">
                <a:effectLst/>
                <a:latin typeface="notokr"/>
              </a:rPr>
              <a:t>(abstract class)</a:t>
            </a:r>
            <a:r>
              <a:rPr lang="ko-KR" altLang="en-US" b="0" i="0" dirty="0">
                <a:effectLst/>
                <a:latin typeface="notokr"/>
              </a:rPr>
              <a:t>라고 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이러한 추상 클래스는 객체 지향 프로그래밍에서 중요한 특징인 다형성을 가진 함수의 집합을 정의할 수 있게 해줍니다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즉</a:t>
            </a:r>
            <a:r>
              <a:rPr lang="en-US" altLang="ko-KR" b="0" i="0" dirty="0">
                <a:effectLst/>
                <a:latin typeface="notokr"/>
              </a:rPr>
              <a:t>, </a:t>
            </a:r>
            <a:r>
              <a:rPr lang="ko-KR" altLang="en-US" b="0" i="0" dirty="0">
                <a:effectLst/>
                <a:latin typeface="notokr"/>
              </a:rPr>
              <a:t>반드시 사용되어야 하는 멤버 함수를 추상 클래스에 순수 가상 함수로 선언해 놓으면</a:t>
            </a:r>
            <a:r>
              <a:rPr lang="en-US" altLang="ko-KR" b="0" i="0" dirty="0">
                <a:effectLst/>
                <a:latin typeface="notokr"/>
              </a:rPr>
              <a:t>, </a:t>
            </a:r>
            <a:r>
              <a:rPr lang="ko-KR" altLang="en-US" b="0" i="0" dirty="0">
                <a:effectLst/>
                <a:latin typeface="notokr"/>
              </a:rPr>
              <a:t>이 클래스로부터 파생된 모든 클래스에서는 이 가상 함수를 반드시 재정의해야 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추상 클래스는 동작이 정의되지 않은 순수 가상 함수를 포함하고 있으므로</a:t>
            </a:r>
            <a:r>
              <a:rPr lang="en-US" altLang="ko-KR" b="0" i="0" dirty="0">
                <a:effectLst/>
                <a:latin typeface="notokr"/>
              </a:rPr>
              <a:t>, </a:t>
            </a:r>
            <a:r>
              <a:rPr lang="ko-KR" altLang="en-US" b="0" i="0" dirty="0">
                <a:effectLst/>
                <a:latin typeface="notokr"/>
              </a:rPr>
              <a:t>인스턴스를 생성할 수 없습니다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따라서 추상 클래스는 먼저 상속을 통해 파생 클래스를 만들고</a:t>
            </a:r>
            <a:r>
              <a:rPr lang="en-US" altLang="ko-KR" b="0" i="0" dirty="0">
                <a:effectLst/>
                <a:latin typeface="notokr"/>
              </a:rPr>
              <a:t>, </a:t>
            </a:r>
            <a:r>
              <a:rPr lang="ko-KR" altLang="en-US" b="0" i="0" dirty="0">
                <a:effectLst/>
                <a:latin typeface="notokr"/>
              </a:rPr>
              <a:t>만든 파생 클래스에서 순수 가상 함수를 모두 </a:t>
            </a:r>
            <a:r>
              <a:rPr lang="ko-KR" altLang="en-US" b="0" i="0" dirty="0" err="1">
                <a:effectLst/>
                <a:latin typeface="notokr"/>
              </a:rPr>
              <a:t>오버라이딩하고</a:t>
            </a:r>
            <a:r>
              <a:rPr lang="ko-KR" altLang="en-US" b="0" i="0" dirty="0">
                <a:effectLst/>
                <a:latin typeface="notokr"/>
              </a:rPr>
              <a:t> 나서야 비로소 파생 클래스의 인스턴스를 생성할 수 있게 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하지만 추상 클래스 타입의 포인터와 참조는 바로 사용할 수 있습니다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38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944E01-788A-4164-B074-DEBFDD8A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004887"/>
            <a:ext cx="3867150" cy="4848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077C57-5EBC-406C-A9FD-B13F99E0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4" y="5414962"/>
            <a:ext cx="899361" cy="43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B80BF4-7CFF-4C48-97EE-518A404151C9}"/>
              </a:ext>
            </a:extLst>
          </p:cNvPr>
          <p:cNvSpPr txBox="1"/>
          <p:nvPr/>
        </p:nvSpPr>
        <p:spPr>
          <a:xfrm>
            <a:off x="5648325" y="2642711"/>
            <a:ext cx="60102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400" b="0" i="0" dirty="0">
                <a:effectLst/>
                <a:latin typeface="notokr"/>
              </a:rPr>
              <a:t>추상 클래스인 </a:t>
            </a:r>
            <a:r>
              <a:rPr lang="en-US" altLang="ko-KR" sz="1400" b="0" i="0" dirty="0">
                <a:effectLst/>
                <a:latin typeface="notokr"/>
              </a:rPr>
              <a:t>Animal </a:t>
            </a:r>
            <a:r>
              <a:rPr lang="ko-KR" altLang="en-US" sz="1400" b="0" i="0" dirty="0">
                <a:effectLst/>
                <a:latin typeface="notokr"/>
              </a:rPr>
              <a:t>클래스는 순수 가상 함수인 </a:t>
            </a:r>
            <a:r>
              <a:rPr lang="en-US" altLang="ko-KR" sz="1400" b="0" i="0" dirty="0">
                <a:effectLst/>
                <a:latin typeface="notokr"/>
              </a:rPr>
              <a:t>Cry() </a:t>
            </a:r>
            <a:r>
              <a:rPr lang="ko-KR" altLang="en-US" sz="1400" b="0" i="0" dirty="0">
                <a:effectLst/>
                <a:latin typeface="notokr"/>
              </a:rPr>
              <a:t>멤버 함수를 가지고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notokr"/>
              </a:rPr>
              <a:t>Animal </a:t>
            </a:r>
            <a:r>
              <a:rPr lang="ko-KR" altLang="en-US" sz="1400" b="0" i="0" dirty="0">
                <a:effectLst/>
                <a:latin typeface="notokr"/>
              </a:rPr>
              <a:t>클래스를 상속받는 파생 클래스인 </a:t>
            </a:r>
            <a:r>
              <a:rPr lang="en-US" altLang="ko-KR" sz="1400" b="0" i="0" dirty="0">
                <a:effectLst/>
                <a:latin typeface="notokr"/>
              </a:rPr>
              <a:t>Dog </a:t>
            </a:r>
            <a:r>
              <a:rPr lang="ko-KR" altLang="en-US" sz="1400" b="0" i="0" dirty="0">
                <a:effectLst/>
                <a:latin typeface="notokr"/>
              </a:rPr>
              <a:t>클래스와 </a:t>
            </a:r>
            <a:r>
              <a:rPr lang="en-US" altLang="ko-KR" sz="1400" b="0" i="0" dirty="0">
                <a:effectLst/>
                <a:latin typeface="notokr"/>
              </a:rPr>
              <a:t>Cat </a:t>
            </a:r>
            <a:r>
              <a:rPr lang="ko-KR" altLang="en-US" sz="1400" b="0" i="0" dirty="0">
                <a:effectLst/>
                <a:latin typeface="notokr"/>
              </a:rPr>
              <a:t>클래스는 </a:t>
            </a:r>
            <a:r>
              <a:rPr lang="en-US" altLang="ko-KR" sz="1400" b="0" i="0" dirty="0">
                <a:effectLst/>
                <a:latin typeface="notokr"/>
              </a:rPr>
              <a:t>Cry() </a:t>
            </a:r>
            <a:r>
              <a:rPr lang="ko-KR" altLang="en-US" sz="1400" b="0" i="0" dirty="0">
                <a:effectLst/>
                <a:latin typeface="notokr"/>
              </a:rPr>
              <a:t>함수를 </a:t>
            </a:r>
            <a:r>
              <a:rPr lang="ko-KR" altLang="en-US" sz="1400" b="0" i="0" dirty="0" err="1">
                <a:effectLst/>
                <a:latin typeface="notokr"/>
              </a:rPr>
              <a:t>오버라이딩해야만</a:t>
            </a:r>
            <a:r>
              <a:rPr lang="ko-KR" altLang="en-US" sz="1400" b="0" i="0" dirty="0">
                <a:effectLst/>
                <a:latin typeface="notokr"/>
              </a:rPr>
              <a:t> 인스턴스를 생성할 수 있습니다</a:t>
            </a:r>
            <a:r>
              <a:rPr lang="en-US" altLang="ko-KR" sz="1400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74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4005C4-1D96-4C4C-9F91-E69A214DFCC1}"/>
              </a:ext>
            </a:extLst>
          </p:cNvPr>
          <p:cNvSpPr txBox="1"/>
          <p:nvPr/>
        </p:nvSpPr>
        <p:spPr>
          <a:xfrm>
            <a:off x="2443162" y="1931938"/>
            <a:ext cx="73056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kr"/>
              </a:rPr>
              <a:t>추상 클래스의 용도 제한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에서 추상 클래스는 다음과 같은 용도로는 사용할 수 없습니다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1. </a:t>
            </a:r>
            <a:r>
              <a:rPr lang="ko-KR" altLang="en-US" b="0" i="0" dirty="0">
                <a:effectLst/>
                <a:latin typeface="notokr"/>
              </a:rPr>
              <a:t>변수 또는 멤버 변수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2. </a:t>
            </a:r>
            <a:r>
              <a:rPr lang="ko-KR" altLang="en-US" b="0" i="0" dirty="0">
                <a:effectLst/>
                <a:latin typeface="notokr"/>
              </a:rPr>
              <a:t>함수의 전달되는 인수 타입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3. </a:t>
            </a:r>
            <a:r>
              <a:rPr lang="ko-KR" altLang="en-US" b="0" i="0" dirty="0">
                <a:effectLst/>
                <a:latin typeface="notokr"/>
              </a:rPr>
              <a:t>함수의 반환 타입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4. </a:t>
            </a:r>
            <a:r>
              <a:rPr lang="ko-KR" altLang="en-US" b="0" i="0" dirty="0">
                <a:effectLst/>
                <a:latin typeface="notokr"/>
              </a:rPr>
              <a:t>명시적 타입 변환의 타입</a:t>
            </a:r>
          </a:p>
        </p:txBody>
      </p:sp>
    </p:spTree>
    <p:extLst>
      <p:ext uri="{BB962C8B-B14F-4D97-AF65-F5344CB8AC3E}">
        <p14:creationId xmlns:p14="http://schemas.microsoft.com/office/powerpoint/2010/main" val="258120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E4BF77-E374-4541-A2F9-F0B53A78BE6F}"/>
              </a:ext>
            </a:extLst>
          </p:cNvPr>
          <p:cNvSpPr txBox="1"/>
          <p:nvPr/>
        </p:nvSpPr>
        <p:spPr>
          <a:xfrm>
            <a:off x="1466850" y="1807339"/>
            <a:ext cx="9258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kr"/>
              </a:rPr>
              <a:t>연산자 오버로딩</a:t>
            </a:r>
            <a:r>
              <a:rPr lang="en-US" altLang="ko-KR" b="1" i="0" dirty="0">
                <a:effectLst/>
                <a:latin typeface="notokr"/>
              </a:rPr>
              <a:t>(operator overloading)</a:t>
            </a:r>
          </a:p>
          <a:p>
            <a:pPr algn="l"/>
            <a:endParaRPr lang="en-US" altLang="ko-KR" b="1" i="0" dirty="0"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에서는 이전에 배운 함수 오버로딩과 마찬가지 개념으로 연산자에 대해서도 오버로딩을 제공합니다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notokr"/>
              </a:rPr>
              <a:t>함수 </a:t>
            </a:r>
            <a:r>
              <a:rPr lang="ko-KR" altLang="en-US" b="0" i="0" dirty="0" err="1">
                <a:effectLst/>
                <a:latin typeface="notokr"/>
              </a:rPr>
              <a:t>오버로딩이란</a:t>
            </a:r>
            <a:r>
              <a:rPr lang="ko-KR" altLang="en-US" b="0" i="0" dirty="0">
                <a:effectLst/>
                <a:latin typeface="notokr"/>
              </a:rPr>
              <a:t> 같은 일을 처리하는 함수를 매개변수의 형식을 조금씩 달리하여</a:t>
            </a:r>
            <a:r>
              <a:rPr lang="en-US" altLang="ko-KR" b="0" i="0" dirty="0">
                <a:effectLst/>
                <a:latin typeface="notokr"/>
              </a:rPr>
              <a:t>, </a:t>
            </a:r>
            <a:r>
              <a:rPr lang="ko-KR" altLang="en-US" b="0" i="0" dirty="0">
                <a:effectLst/>
                <a:latin typeface="notokr"/>
              </a:rPr>
              <a:t>하나의 이름으로 작성할 수 있게 해주는 것입니다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은 이러한 오버로딩의 개념을 연산자까지 확대하여</a:t>
            </a:r>
            <a:r>
              <a:rPr lang="en-US" altLang="ko-KR" b="0" i="0" dirty="0">
                <a:effectLst/>
                <a:latin typeface="notokr"/>
              </a:rPr>
              <a:t>, </a:t>
            </a:r>
            <a:r>
              <a:rPr lang="ko-KR" altLang="en-US" b="0" i="0" dirty="0">
                <a:effectLst/>
                <a:latin typeface="notokr"/>
              </a:rPr>
              <a:t>하나의 연산자를 여러 의미로 사용할 수 있게 해줍니다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effectLst/>
                <a:latin typeface="notokr"/>
              </a:rPr>
              <a:t>C++</a:t>
            </a:r>
            <a:r>
              <a:rPr lang="ko-KR" altLang="en-US" b="0" i="0" dirty="0">
                <a:effectLst/>
                <a:latin typeface="notokr"/>
              </a:rPr>
              <a:t>에서는 연산자 오버로딩을 사용자 정의 타입까지 확장할 수 있으며</a:t>
            </a:r>
            <a:r>
              <a:rPr lang="en-US" altLang="ko-KR" b="0" i="0" dirty="0">
                <a:effectLst/>
                <a:latin typeface="notokr"/>
              </a:rPr>
              <a:t>, </a:t>
            </a:r>
            <a:r>
              <a:rPr lang="ko-KR" altLang="en-US" b="0" i="0" dirty="0">
                <a:effectLst/>
                <a:latin typeface="notokr"/>
              </a:rPr>
              <a:t>클래스도 하나의 타입임을 확실히 보여줍니다</a:t>
            </a:r>
            <a:r>
              <a:rPr lang="en-US" altLang="ko-KR" b="0" i="0" dirty="0"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50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1023</Words>
  <Application>Microsoft Office PowerPoint</Application>
  <PresentationFormat>와이드스크린</PresentationFormat>
  <Paragraphs>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689</dc:creator>
  <cp:lastModifiedBy>689</cp:lastModifiedBy>
  <cp:revision>9</cp:revision>
  <dcterms:created xsi:type="dcterms:W3CDTF">2021-07-25T06:49:30Z</dcterms:created>
  <dcterms:modified xsi:type="dcterms:W3CDTF">2021-07-25T16:25:15Z</dcterms:modified>
</cp:coreProperties>
</file>