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2" r:id="rId10"/>
    <p:sldId id="263" r:id="rId11"/>
    <p:sldId id="264" r:id="rId12"/>
    <p:sldId id="261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CDC7F-0188-483D-B802-8C982FBA5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D301E-BD90-49AA-B641-923005419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8C2CF-D531-4357-90D3-258254DB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0AB72-B069-46AB-B218-03BE34D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E96C6-FA73-42F3-9EE7-8CB6ACC2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4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F442-FA60-4C85-A3FB-00662807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E3A4D-7709-4D61-BFF1-404CFDC7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3EB8C-7D72-459B-9460-667C878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DBA8B-9280-4179-B488-E4E79367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56AA7-1D5B-477E-AD5B-620C2F88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0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FE6CB-994A-4AEF-B137-746338A3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85138-DB9D-4B44-B316-F4FA18BFE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8BEA4-1075-4445-B365-783CA17E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DBC80-132F-4165-A625-30D2D141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07C3-3D9F-4A8F-83FD-9AAB1D6F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7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0104-1A4E-406A-B8CD-851568C0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D76A3-907F-44FD-B3C3-1BC5CB32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6574B-CAC6-4BD5-B2C6-EE317437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8A9A3-A67F-4C88-861A-842C90FD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6223-84AA-46E7-B8F2-90BD9821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7F186-6445-43FA-B794-4BCC6649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B49D1-20DB-4559-94CA-3B192EFF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AA910-6957-40E1-A630-98C93954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62FF-EA65-41BD-A77E-C4EFF702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0927B-750D-4693-A01A-1FB2CEA0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9A20B-BDD7-4B96-8402-7FD52610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4F569-3377-4A18-8933-674BA664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35A9C-135A-4F7A-8820-944DB653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AE307-11EC-4349-8751-3F78BB75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22595-C34A-46CA-80C8-A7BCE6D7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229F6-30DB-4034-8D6E-FC750A46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7794-B7F4-4303-8106-B3CF2A7B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99EE-0F59-4807-94A9-1C0DAD8B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D4051-FD1B-43F7-A9BA-553B48BF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140ED-5CAA-4F7D-86B6-F7CAACE7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63AFF-6CEE-4CFB-94A9-A3439714D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8EB821-168F-43B0-AE0C-C0B817DD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F70DD-E0AE-415D-9B36-22C0EC09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06C6C-DA4C-4DC6-B803-500E382E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8EADF-A9B0-43FD-A492-CE372790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1DF79-B385-4692-B529-92BBA4CF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45AF0-2BF6-4EA5-ACAE-FD5CAEE7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BFBC3-798C-48E3-8CF8-3DC395E9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3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6398E-4C0C-4651-A5E5-4EBCAC38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6F5305-A81C-4F87-A1B0-1B95BEC3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070D-3F44-4102-A305-9A279D87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A5F0A-0F12-4034-910F-0288684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25D79-AA6E-4DA1-901B-E0F593E3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CD851-6C25-4FC4-BA3D-FF6674B1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11571-BAA2-475B-8479-5191646E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5877F-772A-43C1-86D7-2853EFE2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EB424-C5FC-4CDA-9ED9-0B45450B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7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728A5-118C-41DE-9624-130A15E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B4B132-BE48-4970-8715-8ABEEFC00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1432C-1766-4857-9D60-B07E2B5A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E3900-A01B-4BE2-B48D-93BDDD1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B3586-73E6-4DB3-A38A-D37193DD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78A07-5D5C-4DBC-813E-983B76E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2AAF6-F145-4A74-B411-8C9B8C34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5AC60-E1D2-49CA-A915-88041D70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A559F-3219-4FDE-8A01-19E09025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F15F-84A1-46DF-9DD4-43047FB33CA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8F67-C725-4CF0-9515-D64BB16BA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C6F2B-801B-4F1B-A964-907EA21FA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E312-8D47-43B2-A050-B5974FF49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2F0728-D4CE-42AB-A604-19F55CDD9074}"/>
              </a:ext>
            </a:extLst>
          </p:cNvPr>
          <p:cNvSpPr txBox="1"/>
          <p:nvPr/>
        </p:nvSpPr>
        <p:spPr>
          <a:xfrm>
            <a:off x="1996580" y="2508233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+mj-lt"/>
              </a:rPr>
              <a:t>C</a:t>
            </a:r>
            <a:r>
              <a:rPr lang="ko-KR" altLang="en-US" sz="8000" b="1" dirty="0">
                <a:latin typeface="+mj-lt"/>
              </a:rPr>
              <a:t>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9F32D9-4484-4803-B8D8-7916CA9398FD}"/>
              </a:ext>
            </a:extLst>
          </p:cNvPr>
          <p:cNvSpPr/>
          <p:nvPr/>
        </p:nvSpPr>
        <p:spPr>
          <a:xfrm>
            <a:off x="0" y="3882006"/>
            <a:ext cx="4888718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EE0D02-35D0-4C75-910F-9FA378889E62}"/>
              </a:ext>
            </a:extLst>
          </p:cNvPr>
          <p:cNvSpPr/>
          <p:nvPr/>
        </p:nvSpPr>
        <p:spPr>
          <a:xfrm>
            <a:off x="1084975" y="3429000"/>
            <a:ext cx="10164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</a:rPr>
              <a:t>Display("C++", 3);            	  // 1</a:t>
            </a:r>
            <a:r>
              <a:rPr lang="ko-KR" altLang="en-US" b="0" i="0" dirty="0">
                <a:effectLst/>
              </a:rPr>
              <a:t>번 </a:t>
            </a:r>
            <a:r>
              <a:rPr lang="en-US" altLang="ko-KR" b="0" i="0" dirty="0">
                <a:effectLst/>
              </a:rPr>
              <a:t>Display() </a:t>
            </a:r>
            <a:r>
              <a:rPr lang="ko-KR" altLang="en-US" b="0" i="0" dirty="0">
                <a:effectLst/>
              </a:rPr>
              <a:t>함수 호출 </a:t>
            </a:r>
            <a:r>
              <a:rPr lang="en-US" altLang="ko-KR" b="0" i="0" dirty="0">
                <a:effectLst/>
              </a:rPr>
              <a:t>-&gt; "C++C++C++"</a:t>
            </a:r>
          </a:p>
          <a:p>
            <a:r>
              <a:rPr lang="en-US" altLang="ko-KR" b="0" i="0" dirty="0">
                <a:effectLst/>
              </a:rPr>
              <a:t>Display("C++", " Programming");      // 2</a:t>
            </a:r>
            <a:r>
              <a:rPr lang="ko-KR" altLang="en-US" b="0" i="0" dirty="0">
                <a:effectLst/>
              </a:rPr>
              <a:t>번 </a:t>
            </a:r>
            <a:r>
              <a:rPr lang="en-US" altLang="ko-KR" b="0" i="0" dirty="0">
                <a:effectLst/>
              </a:rPr>
              <a:t>Display() </a:t>
            </a:r>
            <a:r>
              <a:rPr lang="ko-KR" altLang="en-US" b="0" i="0" dirty="0">
                <a:effectLst/>
              </a:rPr>
              <a:t>함수 호출 </a:t>
            </a:r>
            <a:r>
              <a:rPr lang="en-US" altLang="ko-KR" b="0" i="0" dirty="0">
                <a:effectLst/>
              </a:rPr>
              <a:t>-&gt; "C++ Programming"</a:t>
            </a:r>
          </a:p>
          <a:p>
            <a:r>
              <a:rPr lang="en-US" altLang="ko-KR" b="0" i="0" dirty="0">
                <a:effectLst/>
              </a:rPr>
              <a:t>Display(3, 4);                		   // 3</a:t>
            </a:r>
            <a:r>
              <a:rPr lang="ko-KR" altLang="en-US" b="0" i="0" dirty="0">
                <a:effectLst/>
              </a:rPr>
              <a:t>번 </a:t>
            </a:r>
            <a:r>
              <a:rPr lang="en-US" altLang="ko-KR" b="0" i="0" dirty="0">
                <a:effectLst/>
              </a:rPr>
              <a:t>Display() </a:t>
            </a:r>
            <a:r>
              <a:rPr lang="ko-KR" altLang="en-US" b="0" i="0" dirty="0">
                <a:effectLst/>
              </a:rPr>
              <a:t>함수 호출 </a:t>
            </a:r>
            <a:r>
              <a:rPr lang="en-US" altLang="ko-KR" b="0" i="0" dirty="0">
                <a:effectLst/>
              </a:rPr>
              <a:t>-&gt; 12</a:t>
            </a:r>
            <a:endParaRPr lang="ko-KR" altLang="en-US" b="0" i="0" dirty="0">
              <a:effectLst/>
            </a:endParaRPr>
          </a:p>
          <a:p>
            <a:r>
              <a:rPr lang="en-US" altLang="ko-KR" b="0" i="0" dirty="0">
                <a:effectLst/>
              </a:rPr>
              <a:t>Display(4.2, 2.1);             		   // 4</a:t>
            </a:r>
            <a:r>
              <a:rPr lang="ko-KR" altLang="en-US" b="0" i="0" dirty="0">
                <a:effectLst/>
              </a:rPr>
              <a:t>번 </a:t>
            </a:r>
            <a:r>
              <a:rPr lang="en-US" altLang="ko-KR" b="0" i="0" dirty="0">
                <a:effectLst/>
              </a:rPr>
              <a:t>Display() </a:t>
            </a:r>
            <a:r>
              <a:rPr lang="ko-KR" altLang="en-US" b="0" i="0" dirty="0">
                <a:effectLst/>
              </a:rPr>
              <a:t>함수 호출 </a:t>
            </a:r>
            <a:r>
              <a:rPr lang="en-US" altLang="ko-KR" b="0" i="0" dirty="0">
                <a:effectLst/>
              </a:rPr>
              <a:t>-&gt; 2</a:t>
            </a:r>
            <a:endParaRPr lang="ko-KR" altLang="en-US" b="0" i="0" dirty="0">
              <a:effectLst/>
            </a:endParaRPr>
          </a:p>
          <a:p>
            <a:r>
              <a:rPr lang="en-US" altLang="ko-KR" b="0" i="0" dirty="0">
                <a:effectLst/>
              </a:rPr>
              <a:t>Display(4.2, 3);             		   // 3</a:t>
            </a:r>
            <a:r>
              <a:rPr lang="ko-KR" altLang="en-US" b="0" i="0" dirty="0">
                <a:effectLst/>
              </a:rPr>
              <a:t>번과 </a:t>
            </a:r>
            <a:r>
              <a:rPr lang="en-US" altLang="ko-KR" b="0" i="0" dirty="0">
                <a:effectLst/>
              </a:rPr>
              <a:t>4</a:t>
            </a:r>
            <a:r>
              <a:rPr lang="ko-KR" altLang="en-US" b="0" i="0" dirty="0">
                <a:effectLst/>
              </a:rPr>
              <a:t>번 모두 호출 가능 </a:t>
            </a:r>
            <a:r>
              <a:rPr lang="en-US" altLang="ko-KR" b="0" i="0" dirty="0">
                <a:effectLst/>
              </a:rPr>
              <a:t>-&gt; </a:t>
            </a:r>
            <a:r>
              <a:rPr lang="ko-KR" altLang="en-US" b="0" i="0" dirty="0">
                <a:effectLst/>
              </a:rPr>
              <a:t>컴파일 오류가 발생함</a:t>
            </a:r>
            <a:r>
              <a:rPr lang="en-US" altLang="ko-KR" b="0" i="0" dirty="0">
                <a:effectLst/>
              </a:rPr>
              <a:t>.</a:t>
            </a:r>
            <a:endParaRPr lang="ko-KR" altLang="en-US" b="0" i="0" dirty="0"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C3744F-FB49-42E9-9617-3CD8210D4199}"/>
              </a:ext>
            </a:extLst>
          </p:cNvPr>
          <p:cNvSpPr/>
          <p:nvPr/>
        </p:nvSpPr>
        <p:spPr>
          <a:xfrm>
            <a:off x="1143699" y="1410935"/>
            <a:ext cx="8948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anum Gothic Coding"/>
              </a:rPr>
              <a:t>void Display(const char* str, int n);           	  // </a:t>
            </a:r>
            <a:r>
              <a:rPr lang="ko-KR" altLang="en-US" b="0" i="0" dirty="0">
                <a:effectLst/>
                <a:latin typeface="Nanum Gothic Coding"/>
              </a:rPr>
              <a:t>문자열 </a:t>
            </a:r>
            <a:r>
              <a:rPr lang="en-US" altLang="ko-KR" b="0" i="0" dirty="0">
                <a:effectLst/>
                <a:latin typeface="Nanum Gothic Coding"/>
              </a:rPr>
              <a:t>str</a:t>
            </a:r>
            <a:r>
              <a:rPr lang="ko-KR" altLang="en-US" b="0" i="0" dirty="0">
                <a:effectLst/>
                <a:latin typeface="Nanum Gothic Coding"/>
              </a:rPr>
              <a:t>을 </a:t>
            </a:r>
            <a:r>
              <a:rPr lang="en-US" altLang="ko-KR" b="0" i="0" dirty="0">
                <a:effectLst/>
                <a:latin typeface="Nanum Gothic Coding"/>
              </a:rPr>
              <a:t>n</a:t>
            </a:r>
            <a:r>
              <a:rPr lang="ko-KR" altLang="en-US" b="0" i="0" dirty="0">
                <a:effectLst/>
                <a:latin typeface="Nanum Gothic Coding"/>
              </a:rPr>
              <a:t>번 출력함</a:t>
            </a:r>
            <a:r>
              <a:rPr lang="en-US" altLang="ko-KR" b="0" i="0" dirty="0">
                <a:effectLst/>
                <a:latin typeface="Nanum Gothic Coding"/>
              </a:rPr>
              <a:t>.</a:t>
            </a:r>
            <a:endParaRPr lang="ko-KR" altLang="en-US" b="0" i="0" dirty="0">
              <a:effectLst/>
              <a:latin typeface="Nanum Gothic Coding"/>
            </a:endParaRPr>
          </a:p>
          <a:p>
            <a:r>
              <a:rPr lang="en-US" altLang="ko-KR" b="0" i="0" dirty="0">
                <a:effectLst/>
                <a:latin typeface="Nanum Gothic Coding"/>
              </a:rPr>
              <a:t>void Display(const char* str1, const char* str2);      // </a:t>
            </a:r>
            <a:r>
              <a:rPr lang="ko-KR" altLang="en-US" b="0" i="0" dirty="0">
                <a:effectLst/>
                <a:latin typeface="Nanum Gothic Coding"/>
              </a:rPr>
              <a:t>문자열 </a:t>
            </a:r>
            <a:r>
              <a:rPr lang="en-US" altLang="ko-KR" b="0" i="0" dirty="0">
                <a:effectLst/>
                <a:latin typeface="Nanum Gothic Coding"/>
              </a:rPr>
              <a:t>str1</a:t>
            </a:r>
            <a:r>
              <a:rPr lang="ko-KR" altLang="en-US" b="0" i="0" dirty="0">
                <a:effectLst/>
                <a:latin typeface="Nanum Gothic Coding"/>
              </a:rPr>
              <a:t>과 </a:t>
            </a:r>
            <a:r>
              <a:rPr lang="en-US" altLang="ko-KR" b="0" i="0" dirty="0">
                <a:effectLst/>
                <a:latin typeface="Nanum Gothic Coding"/>
              </a:rPr>
              <a:t>str2</a:t>
            </a:r>
            <a:r>
              <a:rPr lang="ko-KR" altLang="en-US" b="0" i="0" dirty="0">
                <a:effectLst/>
                <a:latin typeface="Nanum Gothic Coding"/>
              </a:rPr>
              <a:t>를 연달아 출력함</a:t>
            </a:r>
            <a:r>
              <a:rPr lang="en-US" altLang="ko-KR" b="0" i="0" dirty="0">
                <a:effectLst/>
                <a:latin typeface="Nanum Gothic Coding"/>
              </a:rPr>
              <a:t>.</a:t>
            </a:r>
            <a:endParaRPr lang="ko-KR" altLang="en-US" b="0" i="0" dirty="0">
              <a:effectLst/>
              <a:latin typeface="Nanum Gothic Coding"/>
            </a:endParaRPr>
          </a:p>
          <a:p>
            <a:r>
              <a:rPr lang="en-US" altLang="ko-KR" b="0" i="0" dirty="0">
                <a:effectLst/>
                <a:latin typeface="Nanum Gothic Coding"/>
              </a:rPr>
              <a:t>void Display(int x, int y);                     		  // x * y</a:t>
            </a:r>
            <a:r>
              <a:rPr lang="ko-KR" altLang="en-US" b="0" i="0" dirty="0">
                <a:effectLst/>
                <a:latin typeface="Nanum Gothic Coding"/>
              </a:rPr>
              <a:t>를 출력함</a:t>
            </a:r>
            <a:r>
              <a:rPr lang="en-US" altLang="ko-KR" b="0" i="0" dirty="0">
                <a:effectLst/>
                <a:latin typeface="Nanum Gothic Coding"/>
              </a:rPr>
              <a:t>.</a:t>
            </a:r>
            <a:endParaRPr lang="ko-KR" altLang="en-US" b="0" i="0" dirty="0">
              <a:effectLst/>
              <a:latin typeface="Nanum Gothic Coding"/>
            </a:endParaRPr>
          </a:p>
          <a:p>
            <a:r>
              <a:rPr lang="en-US" altLang="ko-KR" b="0" i="0" dirty="0">
                <a:effectLst/>
                <a:latin typeface="Nanum Gothic Coding"/>
              </a:rPr>
              <a:t>void Display(double x, double y);            	                    // x / y</a:t>
            </a:r>
            <a:r>
              <a:rPr lang="ko-KR" altLang="en-US" b="0" i="0" dirty="0">
                <a:effectLst/>
                <a:latin typeface="Nanum Gothic Coding"/>
              </a:rPr>
              <a:t>를 출력함</a:t>
            </a:r>
            <a:r>
              <a:rPr lang="en-US" altLang="ko-KR" b="0" i="0" dirty="0">
                <a:effectLst/>
                <a:latin typeface="Nanum Gothic Coding"/>
              </a:rPr>
              <a:t>.</a:t>
            </a:r>
            <a:endParaRPr lang="ko-KR" altLang="en-US" b="0" i="0" dirty="0"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269491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768B6F-3CF5-43B7-BE44-0DD95945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26" y="592123"/>
            <a:ext cx="2286000" cy="2266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27FD98-4FD3-4683-B0DF-CEE8EB1C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51" y="592123"/>
            <a:ext cx="4181475" cy="5791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28E103-31E7-4993-A733-2EFCD8952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63" y="5468924"/>
            <a:ext cx="1172059" cy="7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3A8D2C-FD84-415A-AF4C-CC9F8EEEB1D3}"/>
              </a:ext>
            </a:extLst>
          </p:cNvPr>
          <p:cNvSpPr/>
          <p:nvPr/>
        </p:nvSpPr>
        <p:spPr>
          <a:xfrm>
            <a:off x="987920" y="1445316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1) </a:t>
            </a:r>
            <a:r>
              <a:rPr lang="ko-KR" altLang="en-US" dirty="0"/>
              <a:t>인자로 전달받은 정수들 중 가장 큰 값을 반환하는 메소드를 작성하세요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인자의 개수는 두 개</a:t>
            </a:r>
            <a:r>
              <a:rPr lang="en-US" altLang="ko-KR" dirty="0"/>
              <a:t>, </a:t>
            </a:r>
            <a:r>
              <a:rPr lang="ko-KR" altLang="en-US" dirty="0"/>
              <a:t>혹은 세 개일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연습문제 </a:t>
            </a:r>
            <a:r>
              <a:rPr lang="en-US" altLang="ko-KR" dirty="0"/>
              <a:t>2) </a:t>
            </a:r>
            <a:r>
              <a:rPr lang="ko-KR" altLang="en-US" dirty="0"/>
              <a:t>인자로 전달받은 정수들을 더하는 함수를 작성하세요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인자값은</a:t>
            </a:r>
            <a:r>
              <a:rPr lang="ko-KR" altLang="en-US" dirty="0"/>
              <a:t> 정수형 두개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세개</a:t>
            </a:r>
            <a:r>
              <a:rPr lang="en-US" altLang="ko-KR" dirty="0"/>
              <a:t>, </a:t>
            </a:r>
            <a:r>
              <a:rPr lang="ko-KR" altLang="en-US" dirty="0"/>
              <a:t>실수형 두개를 전달할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51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2158BF-A673-46D0-9A98-AB2EDE2C11F9}"/>
              </a:ext>
            </a:extLst>
          </p:cNvPr>
          <p:cNvSpPr/>
          <p:nvPr/>
        </p:nvSpPr>
        <p:spPr>
          <a:xfrm>
            <a:off x="637563" y="554446"/>
            <a:ext cx="112831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연습문제</a:t>
            </a:r>
            <a:r>
              <a:rPr lang="en-US" altLang="ko-KR" sz="1400" dirty="0"/>
              <a:t>3) 500</a:t>
            </a:r>
            <a:r>
              <a:rPr lang="ko-KR" altLang="en-US" sz="1400" dirty="0"/>
              <a:t>원</a:t>
            </a:r>
            <a:r>
              <a:rPr lang="en-US" altLang="ko-KR" sz="1400" dirty="0"/>
              <a:t>, 100</a:t>
            </a:r>
            <a:r>
              <a:rPr lang="ko-KR" altLang="en-US" sz="1400" dirty="0"/>
              <a:t>원</a:t>
            </a:r>
            <a:r>
              <a:rPr lang="en-US" altLang="ko-KR" sz="1400" dirty="0"/>
              <a:t>, 50</a:t>
            </a:r>
            <a:r>
              <a:rPr lang="ko-KR" altLang="en-US" sz="1400" dirty="0"/>
              <a:t>원</a:t>
            </a:r>
            <a:r>
              <a:rPr lang="en-US" altLang="ko-KR" sz="1400" dirty="0"/>
              <a:t>, 10</a:t>
            </a:r>
            <a:r>
              <a:rPr lang="ko-KR" altLang="en-US" sz="1400" dirty="0"/>
              <a:t>원이 각각 몇개 필요한지를 계산하기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/* </a:t>
            </a:r>
            <a:r>
              <a:rPr lang="ko-KR" altLang="en-US" sz="1400" dirty="0"/>
              <a:t>금액 </a:t>
            </a:r>
            <a:r>
              <a:rPr lang="en-US" altLang="ko-KR" sz="1400" dirty="0"/>
              <a:t>: 2680 </a:t>
            </a:r>
          </a:p>
          <a:p>
            <a:r>
              <a:rPr lang="en-US" altLang="ko-KR" sz="1400" dirty="0"/>
              <a:t>500</a:t>
            </a:r>
            <a:r>
              <a:rPr lang="ko-KR" altLang="en-US" sz="1400" dirty="0"/>
              <a:t>원 </a:t>
            </a:r>
            <a:r>
              <a:rPr lang="en-US" altLang="ko-KR" sz="1400" dirty="0"/>
              <a:t>: 5 </a:t>
            </a:r>
          </a:p>
          <a:p>
            <a:r>
              <a:rPr lang="en-US" altLang="ko-KR" sz="1400" dirty="0"/>
              <a:t>100</a:t>
            </a:r>
            <a:r>
              <a:rPr lang="ko-KR" altLang="en-US" sz="1400" dirty="0"/>
              <a:t>원 </a:t>
            </a:r>
            <a:r>
              <a:rPr lang="en-US" altLang="ko-KR" sz="1400" dirty="0"/>
              <a:t>: 1 </a:t>
            </a:r>
          </a:p>
          <a:p>
            <a:r>
              <a:rPr lang="en-US" altLang="ko-KR" sz="1400" dirty="0"/>
              <a:t>50</a:t>
            </a:r>
            <a:r>
              <a:rPr lang="ko-KR" altLang="en-US" sz="1400" dirty="0"/>
              <a:t>원 </a:t>
            </a:r>
            <a:r>
              <a:rPr lang="en-US" altLang="ko-KR" sz="1400" dirty="0"/>
              <a:t>: 1 </a:t>
            </a:r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원 </a:t>
            </a:r>
            <a:r>
              <a:rPr lang="en-US" altLang="ko-KR" sz="1400" dirty="0"/>
              <a:t>: 3 */ 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B179C-D199-483E-B856-7985FFA6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2" y="1380382"/>
            <a:ext cx="5105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8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26AD4C-243E-47A7-B00F-2AD68943DB8B}"/>
              </a:ext>
            </a:extLst>
          </p:cNvPr>
          <p:cNvSpPr/>
          <p:nvPr/>
        </p:nvSpPr>
        <p:spPr>
          <a:xfrm>
            <a:off x="1269534" y="978497"/>
            <a:ext cx="98962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</a:rPr>
              <a:t>C++ </a:t>
            </a:r>
            <a:r>
              <a:rPr lang="ko-KR" altLang="en-US" sz="1400" b="1" i="0" dirty="0">
                <a:effectLst/>
              </a:rPr>
              <a:t>이란</a:t>
            </a:r>
            <a:r>
              <a:rPr lang="en-US" altLang="ko-KR" sz="1400" b="1" i="0" dirty="0">
                <a:effectLst/>
              </a:rPr>
              <a:t>?</a:t>
            </a:r>
            <a:endParaRPr lang="ko-KR" altLang="en-US" sz="1400" b="0" i="0" dirty="0">
              <a:effectLst/>
            </a:endParaRPr>
          </a:p>
          <a:p>
            <a:r>
              <a:rPr lang="en-US" altLang="ko-KR" sz="1400" b="0" i="0" dirty="0">
                <a:effectLst/>
              </a:rPr>
              <a:t>C++</a:t>
            </a:r>
            <a:r>
              <a:rPr lang="ko-KR" altLang="en-US" sz="1400" b="0" i="0" dirty="0">
                <a:effectLst/>
              </a:rPr>
              <a:t>은 기존의 </a:t>
            </a:r>
            <a:r>
              <a:rPr lang="en-US" altLang="ko-KR" sz="1400" b="0" i="0" dirty="0">
                <a:solidFill>
                  <a:schemeClr val="accent1"/>
                </a:solidFill>
                <a:effectLst/>
              </a:rPr>
              <a:t>C</a:t>
            </a:r>
            <a:r>
              <a:rPr lang="ko-KR" altLang="en-US" sz="1400" b="0" i="0" dirty="0">
                <a:solidFill>
                  <a:schemeClr val="accent1"/>
                </a:solidFill>
                <a:effectLst/>
              </a:rPr>
              <a:t>언어에서 여러가지 기능을 추가해서 만들어진 프로그래밍 언어</a:t>
            </a:r>
            <a:r>
              <a:rPr lang="ko-KR" altLang="en-US" sz="1400" b="0" i="0" dirty="0">
                <a:effectLst/>
              </a:rPr>
              <a:t>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en-US" altLang="ko-KR" sz="1400" b="0" i="0" dirty="0">
                <a:effectLst/>
              </a:rPr>
              <a:t>C</a:t>
            </a:r>
            <a:r>
              <a:rPr lang="ko-KR" altLang="en-US" sz="1400" b="0" i="0" dirty="0">
                <a:effectLst/>
              </a:rPr>
              <a:t>언어의 절차지향적 특징을 가져왔으며</a:t>
            </a:r>
            <a:r>
              <a:rPr lang="en-US" altLang="ko-KR" sz="1400" b="0" i="0" dirty="0">
                <a:effectLst/>
              </a:rPr>
              <a:t>, </a:t>
            </a:r>
            <a:r>
              <a:rPr lang="en-US" altLang="ko-KR" sz="1400" b="0" i="0" dirty="0" err="1">
                <a:effectLst/>
              </a:rPr>
              <a:t>Simula</a:t>
            </a:r>
            <a:r>
              <a:rPr lang="ko-KR" altLang="en-US" sz="1400" b="0" i="0" dirty="0">
                <a:effectLst/>
              </a:rPr>
              <a:t>에서 클래스를 사용하는 객체 지향적 언어의 특징을 가져왔다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템플릿으로 대변되는 일반화 프로그래밍 방식의 언어이기도 하다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en-US" altLang="ko-KR" sz="1400" b="0" i="0" dirty="0">
                <a:effectLst/>
              </a:rPr>
              <a:t>C++</a:t>
            </a:r>
            <a:r>
              <a:rPr lang="ko-KR" altLang="en-US" sz="1400" b="0" i="0" dirty="0">
                <a:effectLst/>
              </a:rPr>
              <a:t>은 </a:t>
            </a:r>
            <a:r>
              <a:rPr lang="en-US" altLang="ko-KR" sz="1400" b="0" i="0" dirty="0">
                <a:effectLst/>
              </a:rPr>
              <a:t>C</a:t>
            </a:r>
            <a:r>
              <a:rPr lang="ko-KR" altLang="en-US" sz="1400" b="0" i="0" dirty="0">
                <a:effectLst/>
              </a:rPr>
              <a:t>언어를 토대로 만들어진 언어이기때문에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solidFill>
                  <a:schemeClr val="accent1"/>
                </a:solidFill>
                <a:effectLst/>
              </a:rPr>
              <a:t>기존 </a:t>
            </a:r>
            <a:r>
              <a:rPr lang="en-US" altLang="ko-KR" sz="1400" b="0" i="0" dirty="0">
                <a:solidFill>
                  <a:schemeClr val="accent1"/>
                </a:solidFill>
                <a:effectLst/>
              </a:rPr>
              <a:t>C </a:t>
            </a:r>
            <a:r>
              <a:rPr lang="ko-KR" altLang="en-US" sz="1400" b="0" i="0" dirty="0">
                <a:solidFill>
                  <a:schemeClr val="accent1"/>
                </a:solidFill>
                <a:effectLst/>
              </a:rPr>
              <a:t>표준 라이브러리를 사용할 수 있다</a:t>
            </a:r>
            <a:r>
              <a:rPr lang="en-US" altLang="ko-KR" sz="1400" b="0" i="0" dirty="0">
                <a:solidFill>
                  <a:schemeClr val="accent1"/>
                </a:solidFill>
                <a:effectLst/>
              </a:rPr>
              <a:t>.</a:t>
            </a:r>
          </a:p>
          <a:p>
            <a:br>
              <a:rPr lang="ko-KR" altLang="en-US" sz="1400" dirty="0"/>
            </a:br>
            <a:r>
              <a:rPr lang="en-US" altLang="ko-KR" sz="1400" b="1" dirty="0"/>
              <a:t>C++</a:t>
            </a:r>
            <a:r>
              <a:rPr lang="ko-KR" altLang="en-US" sz="1400" b="1" dirty="0"/>
              <a:t>의 탄생 배경</a:t>
            </a:r>
            <a:endParaRPr lang="ko-KR" altLang="en-US" sz="1400" dirty="0"/>
          </a:p>
          <a:p>
            <a:r>
              <a:rPr lang="en-US" altLang="ko-KR" sz="1400" dirty="0"/>
              <a:t>1970</a:t>
            </a:r>
            <a:r>
              <a:rPr lang="ko-KR" altLang="en-US" sz="1400" dirty="0"/>
              <a:t>년대 개발된 </a:t>
            </a:r>
            <a:r>
              <a:rPr lang="en-US" altLang="ko-KR" sz="1400" dirty="0"/>
              <a:t>C</a:t>
            </a:r>
            <a:r>
              <a:rPr lang="ko-KR" altLang="en-US" sz="1400" dirty="0"/>
              <a:t>언어와 파스칼 등</a:t>
            </a:r>
            <a:r>
              <a:rPr lang="en-US" altLang="ko-KR" sz="1400" dirty="0"/>
              <a:t>, </a:t>
            </a:r>
            <a:r>
              <a:rPr lang="ko-KR" altLang="en-US" sz="1400" dirty="0"/>
              <a:t>모두 </a:t>
            </a:r>
            <a:r>
              <a:rPr lang="en-US" altLang="ko-KR" sz="1400" dirty="0"/>
              <a:t>1980</a:t>
            </a:r>
            <a:r>
              <a:rPr lang="ko-KR" altLang="en-US" sz="1400" dirty="0"/>
              <a:t>년대에는 절차지향적</a:t>
            </a:r>
            <a:r>
              <a:rPr lang="en-US" altLang="ko-KR" sz="1400" dirty="0"/>
              <a:t>, </a:t>
            </a:r>
            <a:r>
              <a:rPr lang="ko-KR" altLang="en-US" sz="1400" dirty="0"/>
              <a:t>구조적 프로그래밍 언어로써 </a:t>
            </a:r>
            <a:r>
              <a:rPr lang="ko-KR" altLang="en-US" sz="1400" dirty="0" err="1"/>
              <a:t>여러방면에서</a:t>
            </a:r>
            <a:r>
              <a:rPr lang="ko-KR" altLang="en-US" sz="1400" dirty="0"/>
              <a:t> 사용되었다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이러던 와중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프로그래밍 방식인 객체 지향 프로그래밍</a:t>
            </a:r>
            <a:r>
              <a:rPr lang="en-US" altLang="ko-KR" sz="1400" dirty="0"/>
              <a:t>(OOP, Object-Oriented Programming)</a:t>
            </a:r>
            <a:r>
              <a:rPr lang="ko-KR" altLang="en-US" sz="1400" dirty="0"/>
              <a:t>의 개념이 </a:t>
            </a:r>
            <a:r>
              <a:rPr lang="ko-KR" altLang="en-US" sz="1400" dirty="0" err="1"/>
              <a:t>스몰토크</a:t>
            </a:r>
            <a:r>
              <a:rPr lang="en-US" altLang="ko-KR" sz="1400" dirty="0"/>
              <a:t>(Smalltalk)</a:t>
            </a:r>
            <a:r>
              <a:rPr lang="ko-KR" altLang="en-US" sz="1400" dirty="0"/>
              <a:t>나 에이다</a:t>
            </a:r>
            <a:r>
              <a:rPr lang="en-US" altLang="ko-KR" sz="1400" dirty="0"/>
              <a:t>(Ada) </a:t>
            </a:r>
            <a:r>
              <a:rPr lang="ko-KR" altLang="en-US" sz="1400" dirty="0"/>
              <a:t>등의 언어를 통해 대중에게 알려지게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벨 연구소의 </a:t>
            </a:r>
            <a:r>
              <a:rPr lang="ko-KR" altLang="en-US" sz="1400" dirty="0" err="1"/>
              <a:t>비야네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스트롭스트룹은</a:t>
            </a:r>
            <a:r>
              <a:rPr lang="ko-KR" altLang="en-US" sz="1400" dirty="0"/>
              <a:t> 프로그래머이 더 쉽게 유용한 프로그램을 만들 수 있는 언어를 개발하고자 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그래서 기존 </a:t>
            </a:r>
            <a:r>
              <a:rPr lang="en-US" altLang="ko-KR" sz="1400" dirty="0">
                <a:solidFill>
                  <a:schemeClr val="accent1"/>
                </a:solidFill>
              </a:rPr>
              <a:t>C</a:t>
            </a:r>
            <a:r>
              <a:rPr lang="ko-KR" altLang="en-US" sz="1400" dirty="0">
                <a:solidFill>
                  <a:schemeClr val="accent1"/>
                </a:solidFill>
              </a:rPr>
              <a:t>언어에 객체 지향 프로그램의 클래스 개념만을 추가하여 만들어 진 언어가 초기의 </a:t>
            </a:r>
            <a:r>
              <a:rPr lang="en-US" altLang="ko-KR" sz="1400" dirty="0">
                <a:solidFill>
                  <a:schemeClr val="accent1"/>
                </a:solidFill>
              </a:rPr>
              <a:t>C++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C++</a:t>
            </a:r>
            <a:r>
              <a:rPr lang="ko-KR" altLang="en-US" sz="1400" b="1" dirty="0"/>
              <a:t>의 특징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절차 지향적이며 구조적인 프로그래밍 언어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객체 지향 프로그래밍 언어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일반화 프로그래밍 언어</a:t>
            </a:r>
          </a:p>
          <a:p>
            <a:r>
              <a:rPr lang="ko-KR" altLang="en-US" sz="1400" dirty="0"/>
              <a:t>이렇듯 </a:t>
            </a:r>
            <a:r>
              <a:rPr lang="en-US" altLang="ko-KR" sz="1400" dirty="0"/>
              <a:t>C++</a:t>
            </a:r>
            <a:r>
              <a:rPr lang="ko-KR" altLang="en-US" sz="1400" dirty="0"/>
              <a:t>은 세 가지의 프로그래밍 방식을 모두 지원하기때문에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방식으로 프로그램을 작성할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시스템에서의 프로그램을 지원하는 유용하고 강력한 클래스 라이브러리들이 아주 많이 제공된다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</a:t>
            </a:r>
            <a:r>
              <a:rPr lang="en-US" altLang="ko-KR" sz="1400" dirty="0"/>
              <a:t>C++</a:t>
            </a:r>
            <a:r>
              <a:rPr lang="ko-KR" altLang="en-US" sz="1400" dirty="0"/>
              <a:t>은 다양한 방식을 지원하는 점이 프로그래머 측면에서는 그 기능을 모두 배워야하는 부담으로 작용하기도 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574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E53D08-72D9-4A1D-8C9A-C1E609944533}"/>
              </a:ext>
            </a:extLst>
          </p:cNvPr>
          <p:cNvSpPr/>
          <p:nvPr/>
        </p:nvSpPr>
        <p:spPr>
          <a:xfrm>
            <a:off x="841797" y="663059"/>
            <a:ext cx="254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C++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표준 입출력 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68A655-A28B-451A-AE84-6E8DC5F41003}"/>
              </a:ext>
            </a:extLst>
          </p:cNvPr>
          <p:cNvSpPr/>
          <p:nvPr/>
        </p:nvSpPr>
        <p:spPr>
          <a:xfrm>
            <a:off x="841797" y="1668427"/>
            <a:ext cx="85025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effectLst/>
              </a:rPr>
              <a:t>std::</a:t>
            </a:r>
            <a:r>
              <a:rPr lang="en-US" altLang="ko-KR" sz="1600" b="1" i="0" dirty="0" err="1">
                <a:solidFill>
                  <a:schemeClr val="accent1"/>
                </a:solidFill>
                <a:effectLst/>
              </a:rPr>
              <a:t>cout</a:t>
            </a:r>
            <a:r>
              <a:rPr lang="en-US" altLang="ko-KR" sz="1600" b="1" i="0" dirty="0">
                <a:effectLst/>
              </a:rPr>
              <a:t>&lt;&lt;</a:t>
            </a:r>
            <a:r>
              <a:rPr lang="ko-KR" altLang="en-US" sz="1600" b="1" i="0" dirty="0">
                <a:effectLst/>
              </a:rPr>
              <a:t> </a:t>
            </a:r>
            <a:r>
              <a:rPr lang="ko-KR" altLang="en-US" sz="1600" b="1" i="0" dirty="0" err="1">
                <a:effectLst/>
              </a:rPr>
              <a:t>출력할데이터</a:t>
            </a:r>
            <a:r>
              <a:rPr lang="en-US" altLang="ko-KR" sz="1600" b="1" i="0" dirty="0">
                <a:effectLst/>
                <a:latin typeface="Nanum Gothic Coding"/>
              </a:rPr>
              <a:t>;</a:t>
            </a:r>
          </a:p>
          <a:p>
            <a:r>
              <a:rPr lang="ko-KR" altLang="en-US" sz="1600" dirty="0"/>
              <a:t>삽입 연산자</a:t>
            </a:r>
            <a:r>
              <a:rPr lang="en-US" altLang="ko-KR" sz="1600" dirty="0"/>
              <a:t>(&lt;&lt;)</a:t>
            </a:r>
            <a:r>
              <a:rPr lang="ko-KR" altLang="en-US" sz="1600" dirty="0"/>
              <a:t>는 오른쪽에 위치한 출력할 데이터를 출력 스트림에 삽입합니다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이렇게 출력 스트림에 삽입된 데이터는 스트림을 통해 출력 장치로 전달되어 출력됩니다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dirty="0" err="1"/>
              <a:t>cout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-US" altLang="ko-KR" dirty="0"/>
              <a:t>“Hello World!";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398A6-C84E-4080-8081-651E1613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7" y="3429000"/>
            <a:ext cx="4486282" cy="2386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E8E5D0-2AFD-4EDA-84A9-F38EFE2C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25" y="5189573"/>
            <a:ext cx="1224323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B0AD7A-D53F-47A3-82B3-5C2F0056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4" y="1865870"/>
            <a:ext cx="4343400" cy="2286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563B4D9-DFA7-4B3A-B5C2-C5A49F3FC789}"/>
              </a:ext>
            </a:extLst>
          </p:cNvPr>
          <p:cNvSpPr/>
          <p:nvPr/>
        </p:nvSpPr>
        <p:spPr>
          <a:xfrm>
            <a:off x="703693" y="788652"/>
            <a:ext cx="107846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effectLst/>
              </a:rPr>
              <a:t>std::</a:t>
            </a:r>
            <a:r>
              <a:rPr lang="en-US" altLang="ko-KR" sz="1600" b="1" i="0" dirty="0" err="1">
                <a:solidFill>
                  <a:schemeClr val="accent1"/>
                </a:solidFill>
                <a:effectLst/>
              </a:rPr>
              <a:t>cin</a:t>
            </a:r>
            <a:r>
              <a:rPr lang="en-US" altLang="ko-KR" sz="1600" b="1" i="0" dirty="0">
                <a:effectLst/>
              </a:rPr>
              <a:t>&gt;&gt; </a:t>
            </a:r>
            <a:r>
              <a:rPr lang="ko-KR" altLang="en-US" sz="1600" b="1" i="0" dirty="0" err="1">
                <a:effectLst/>
              </a:rPr>
              <a:t>저장할변수</a:t>
            </a:r>
            <a:r>
              <a:rPr lang="en-US" altLang="ko-KR" sz="1600" b="1" i="0" dirty="0">
                <a:effectLst/>
              </a:rPr>
              <a:t>;</a:t>
            </a:r>
          </a:p>
          <a:p>
            <a:r>
              <a:rPr lang="ko-KR" altLang="en-US" sz="1600" dirty="0"/>
              <a:t>추출 연산자</a:t>
            </a:r>
            <a:r>
              <a:rPr lang="en-US" altLang="ko-KR" sz="1600" dirty="0"/>
              <a:t>(&gt;&gt;)</a:t>
            </a:r>
            <a:r>
              <a:rPr lang="ko-KR" altLang="en-US" sz="1600" dirty="0"/>
              <a:t>를 통해 사용자가 입력한 데이터를 입력 스트림에서 추출하여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오른쪽에 위치한 변수에 저장합니다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 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자동으로 사용자가 입력한 데이터를 오른쪽에 위치한 변수의 타입과 동일하게 변환시켜 줍니다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242EE-59A3-4026-8F49-09272DDA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04" y="2914874"/>
            <a:ext cx="2477453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C80399-BCA8-4625-9B8F-550EA4E9C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604" y="3590522"/>
            <a:ext cx="2939562" cy="485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CDFB17-495B-45AF-B83E-279B2529B1A8}"/>
              </a:ext>
            </a:extLst>
          </p:cNvPr>
          <p:cNvSpPr/>
          <p:nvPr/>
        </p:nvSpPr>
        <p:spPr>
          <a:xfrm>
            <a:off x="2029943" y="2237766"/>
            <a:ext cx="4010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i="0" dirty="0">
                <a:effectLst/>
                <a:latin typeface="Nanum Gothic Coding"/>
              </a:rPr>
              <a:t>*using namespace std</a:t>
            </a:r>
            <a:r>
              <a:rPr lang="ko-KR" altLang="en-US" sz="1200" b="0" i="0" dirty="0">
                <a:effectLst/>
                <a:latin typeface="Nanum Gothic Coding"/>
              </a:rPr>
              <a:t>를 선언해두면 </a:t>
            </a:r>
            <a:r>
              <a:rPr lang="en-US" altLang="ko-KR" sz="1200" b="0" i="0" dirty="0">
                <a:effectLst/>
                <a:latin typeface="Nanum Gothic Coding"/>
              </a:rPr>
              <a:t>std::</a:t>
            </a:r>
            <a:r>
              <a:rPr lang="ko-KR" altLang="en-US" sz="1200" b="0" i="0" dirty="0">
                <a:effectLst/>
                <a:latin typeface="Nanum Gothic Coding"/>
              </a:rPr>
              <a:t>를 생략할 수 있다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334B1D-36E3-400D-8610-2D762C4F0ABD}"/>
              </a:ext>
            </a:extLst>
          </p:cNvPr>
          <p:cNvSpPr/>
          <p:nvPr/>
        </p:nvSpPr>
        <p:spPr>
          <a:xfrm>
            <a:off x="803204" y="4622798"/>
            <a:ext cx="79331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/>
              <a:t>C</a:t>
            </a:r>
            <a:r>
              <a:rPr lang="ko-KR" altLang="en-US" sz="1100" b="1" dirty="0"/>
              <a:t>언어 표준 입출력 함수와의 차이점</a:t>
            </a:r>
            <a:endParaRPr lang="en-US" altLang="ko-KR" sz="1100" b="1" dirty="0"/>
          </a:p>
          <a:p>
            <a:endParaRPr lang="en-US" altLang="ko-KR" sz="1100" b="1" dirty="0"/>
          </a:p>
          <a:p>
            <a:endParaRPr lang="ko-KR" altLang="en-US" sz="1100" b="1" dirty="0"/>
          </a:p>
          <a:p>
            <a:r>
              <a:rPr lang="en-US" altLang="ko-KR" sz="1100" dirty="0"/>
              <a:t>C</a:t>
            </a:r>
            <a:r>
              <a:rPr lang="ko-KR" altLang="en-US" sz="1100" dirty="0"/>
              <a:t>언어 표준 입출력 함수인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() </a:t>
            </a:r>
            <a:r>
              <a:rPr lang="ko-KR" altLang="en-US" sz="1100" dirty="0"/>
              <a:t>함수나 </a:t>
            </a:r>
            <a:r>
              <a:rPr lang="en-US" altLang="ko-KR" sz="1100" dirty="0" err="1"/>
              <a:t>scanf</a:t>
            </a:r>
            <a:r>
              <a:rPr lang="en-US" altLang="ko-KR" sz="1100" dirty="0"/>
              <a:t>() </a:t>
            </a:r>
            <a:r>
              <a:rPr lang="ko-KR" altLang="en-US" sz="1100" dirty="0"/>
              <a:t>함수와 </a:t>
            </a:r>
            <a:r>
              <a:rPr lang="en-US" altLang="ko-KR" sz="1100" dirty="0"/>
              <a:t>C++ </a:t>
            </a:r>
            <a:r>
              <a:rPr lang="ko-KR" altLang="en-US" sz="1100" dirty="0"/>
              <a:t>표준 입출력 객체와의 차이점은 다음과 같습니다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 </a:t>
            </a:r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삽입 연산자</a:t>
            </a:r>
            <a:r>
              <a:rPr lang="en-US" altLang="ko-KR" sz="1100" dirty="0"/>
              <a:t>(&lt;&lt;)</a:t>
            </a:r>
            <a:r>
              <a:rPr lang="ko-KR" altLang="en-US" sz="1100" dirty="0"/>
              <a:t>와 추출 연산자</a:t>
            </a:r>
            <a:r>
              <a:rPr lang="en-US" altLang="ko-KR" sz="1100" dirty="0"/>
              <a:t>(&gt;&gt;)</a:t>
            </a:r>
            <a:r>
              <a:rPr lang="ko-KR" altLang="en-US" sz="1100" dirty="0"/>
              <a:t>가 데이터의 흐름을 나타내므로 좀 더 직관적입니다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C++ </a:t>
            </a:r>
            <a:r>
              <a:rPr lang="ko-KR" altLang="en-US" sz="1100" dirty="0"/>
              <a:t>표준 입출력 객체는 입출력 데이터의 타입을 자동으로 변환시켜주므로 더욱 편리하고 안전합니다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3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1F06C-E662-4C73-BBB9-547F7B2B0291}"/>
              </a:ext>
            </a:extLst>
          </p:cNvPr>
          <p:cNvSpPr/>
          <p:nvPr/>
        </p:nvSpPr>
        <p:spPr>
          <a:xfrm>
            <a:off x="984307" y="1414724"/>
            <a:ext cx="100052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effectLst/>
              </a:rPr>
              <a:t>네임스페이스</a:t>
            </a:r>
            <a:r>
              <a:rPr lang="en-US" altLang="ko-KR" sz="1600" b="1" i="0" dirty="0">
                <a:effectLst/>
              </a:rPr>
              <a:t>(namespace)</a:t>
            </a:r>
          </a:p>
          <a:p>
            <a:endParaRPr lang="en-US" altLang="ko-KR" sz="1600" b="1" i="0" dirty="0">
              <a:effectLst/>
            </a:endParaRPr>
          </a:p>
          <a:p>
            <a:endParaRPr lang="en-US" altLang="ko-KR" sz="1600" b="1" i="0" dirty="0">
              <a:effectLst/>
            </a:endParaRPr>
          </a:p>
          <a:p>
            <a:r>
              <a:rPr lang="en-US" altLang="ko-KR" sz="1600" b="0" i="0" dirty="0">
                <a:effectLst/>
              </a:rPr>
              <a:t>C++</a:t>
            </a:r>
            <a:r>
              <a:rPr lang="ko-KR" altLang="en-US" sz="1600" b="0" i="0" dirty="0">
                <a:effectLst/>
              </a:rPr>
              <a:t>에서는 변수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함수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구조체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클래스 등을 서로 구분하기 위해서 이름으로 사용되는 다양한 내부 식별자</a:t>
            </a:r>
            <a:r>
              <a:rPr lang="en-US" altLang="ko-KR" sz="1600" b="0" i="0" dirty="0">
                <a:effectLst/>
              </a:rPr>
              <a:t>(identifier)</a:t>
            </a:r>
            <a:r>
              <a:rPr lang="ko-KR" altLang="en-US" sz="1600" b="0" i="0" dirty="0">
                <a:effectLst/>
              </a:rPr>
              <a:t>를 가지고 있습니다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ko-KR" altLang="en-US" sz="1600" b="0" i="0" dirty="0">
                <a:effectLst/>
              </a:rPr>
              <a:t>하지만 프로그램이 복잡해지고 여러 라이브러리가 포함될수록 내부 식별자 간에 충돌할 가능성도 그만큼 커집니다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ko-KR" altLang="en-US" sz="1600" b="0" i="0" dirty="0">
                <a:effectLst/>
              </a:rPr>
              <a:t>이러한 이름 충돌 문제를 </a:t>
            </a:r>
            <a:r>
              <a:rPr lang="en-US" altLang="ko-KR" sz="1600" b="0" i="0" dirty="0">
                <a:effectLst/>
              </a:rPr>
              <a:t>C++</a:t>
            </a:r>
            <a:r>
              <a:rPr lang="ko-KR" altLang="en-US" sz="1600" b="0" i="0" dirty="0">
                <a:effectLst/>
              </a:rPr>
              <a:t>에서는 네임스페이스</a:t>
            </a:r>
            <a:r>
              <a:rPr lang="en-US" altLang="ko-KR" sz="1600" b="0" i="0" dirty="0">
                <a:effectLst/>
              </a:rPr>
              <a:t>(namespace)</a:t>
            </a:r>
            <a:r>
              <a:rPr lang="ko-KR" altLang="en-US" sz="1600" b="0" i="0" dirty="0">
                <a:effectLst/>
              </a:rPr>
              <a:t>를 통해 해결하고 있습니다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en-US" altLang="ko-KR" sz="1600" b="0" i="0" dirty="0">
                <a:effectLst/>
              </a:rPr>
              <a:t> </a:t>
            </a:r>
          </a:p>
          <a:p>
            <a:endParaRPr lang="en-US" altLang="ko-KR" sz="1600" b="0" i="0" dirty="0">
              <a:effectLst/>
            </a:endParaRPr>
          </a:p>
          <a:p>
            <a:r>
              <a:rPr lang="en-US" altLang="ko-KR" sz="1600" b="0" i="0" dirty="0">
                <a:effectLst/>
              </a:rPr>
              <a:t>C++</a:t>
            </a:r>
            <a:r>
              <a:rPr lang="ko-KR" altLang="en-US" sz="1600" b="0" i="0" dirty="0">
                <a:effectLst/>
              </a:rPr>
              <a:t>에서 네임스페이스</a:t>
            </a:r>
            <a:r>
              <a:rPr lang="en-US" altLang="ko-KR" sz="1600" b="0" i="0" dirty="0">
                <a:effectLst/>
              </a:rPr>
              <a:t>(namespace)</a:t>
            </a:r>
            <a:r>
              <a:rPr lang="ko-KR" altLang="en-US" sz="1600" b="0" i="0" dirty="0">
                <a:effectLst/>
              </a:rPr>
              <a:t>란 내부 식별자에 사용될 수 있는 유효 범위를 제공하는 선언적 영역을 의미합니다</a:t>
            </a:r>
            <a:r>
              <a:rPr lang="en-US" altLang="ko-KR" sz="16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01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8F6FAA-3640-485E-AD2B-CE751E86448E}"/>
              </a:ext>
            </a:extLst>
          </p:cNvPr>
          <p:cNvSpPr/>
          <p:nvPr/>
        </p:nvSpPr>
        <p:spPr>
          <a:xfrm>
            <a:off x="1307284" y="1041493"/>
            <a:ext cx="9577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effectLst/>
                <a:latin typeface="notokr"/>
              </a:rPr>
              <a:t>네임스페이스의 정의</a:t>
            </a:r>
          </a:p>
          <a:p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에서는 </a:t>
            </a:r>
            <a:r>
              <a:rPr lang="en-US" altLang="ko-KR" sz="1400" b="0" i="0" dirty="0">
                <a:effectLst/>
                <a:latin typeface="notokr"/>
              </a:rPr>
              <a:t>namespace </a:t>
            </a:r>
            <a:r>
              <a:rPr lang="ko-KR" altLang="en-US" sz="1400" b="0" i="0" dirty="0">
                <a:effectLst/>
                <a:latin typeface="notokr"/>
              </a:rPr>
              <a:t>키워드를 사용하여 사용자가 새로운 네임스페이스를 정의할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이러한 네임스페이스는 전역 </a:t>
            </a:r>
            <a:r>
              <a:rPr lang="ko-KR" altLang="en-US" sz="1400" b="0" i="0" dirty="0" err="1">
                <a:effectLst/>
                <a:latin typeface="notokr"/>
              </a:rPr>
              <a:t>위치뿐만</a:t>
            </a:r>
            <a:r>
              <a:rPr lang="ko-KR" altLang="en-US" sz="1400" b="0" i="0" dirty="0">
                <a:effectLst/>
                <a:latin typeface="notokr"/>
              </a:rPr>
              <a:t> 아니라 다른 네임스페이스 내에서도 정의될 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하지만 블록 내에서는 정의될 수 없으며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기본적으로 외부 연결을 가지게 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r>
              <a:rPr lang="ko-KR" altLang="en-US" sz="1400" b="0" i="0" dirty="0">
                <a:effectLst/>
                <a:latin typeface="notokr"/>
              </a:rPr>
              <a:t>일반적으로 네임스페이스는 헤더 파일에서 정의되며</a:t>
            </a:r>
            <a:r>
              <a:rPr lang="en-US" altLang="ko-KR" sz="1400" b="0" i="0" dirty="0">
                <a:effectLst/>
                <a:latin typeface="notokr"/>
              </a:rPr>
              <a:t>, </a:t>
            </a:r>
            <a:r>
              <a:rPr lang="ko-KR" altLang="en-US" sz="1400" b="0" i="0" dirty="0">
                <a:effectLst/>
                <a:latin typeface="notokr"/>
              </a:rPr>
              <a:t>언제나 새로운 이름을 추가할 수 있도록 개방되어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2C960D-83DA-417D-9270-BC3FD5507F6B}"/>
              </a:ext>
            </a:extLst>
          </p:cNvPr>
          <p:cNvSpPr/>
          <p:nvPr/>
        </p:nvSpPr>
        <p:spPr>
          <a:xfrm>
            <a:off x="1307284" y="2931109"/>
            <a:ext cx="32605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0" dirty="0" err="1">
                <a:effectLst/>
                <a:latin typeface="notokr"/>
              </a:rPr>
              <a:t>namespace.h</a:t>
            </a:r>
            <a:endParaRPr lang="en-US" altLang="ko-KR" sz="1400" b="1" i="0" dirty="0">
              <a:effectLst/>
              <a:latin typeface="notokr"/>
            </a:endParaRPr>
          </a:p>
          <a:p>
            <a:r>
              <a:rPr lang="en-US" altLang="ko-KR" sz="1400" b="0" i="0" dirty="0">
                <a:effectLst/>
                <a:latin typeface="Nanum Gothic Coding"/>
              </a:rPr>
              <a:t>namespace </a:t>
            </a:r>
            <a:r>
              <a:rPr lang="en-US" altLang="ko-KR" sz="1400" b="0" i="0" dirty="0" err="1">
                <a:effectLst/>
                <a:latin typeface="Nanum Gothic Coding"/>
              </a:rPr>
              <a:t>kang</a:t>
            </a:r>
            <a:endParaRPr lang="en-US" altLang="ko-KR" sz="1400" b="0" i="0" dirty="0">
              <a:effectLst/>
              <a:latin typeface="Nanum Gothic Coding"/>
            </a:endParaRPr>
          </a:p>
          <a:p>
            <a:r>
              <a:rPr lang="en-US" altLang="ko-KR" sz="1400" b="0" i="0" dirty="0">
                <a:effectLst/>
                <a:latin typeface="Nanum Gothic Coding"/>
              </a:rPr>
              <a:t>{</a:t>
            </a:r>
          </a:p>
          <a:p>
            <a:r>
              <a:rPr lang="en-US" altLang="ko-KR" sz="1400" b="0" i="0" dirty="0">
                <a:effectLst/>
                <a:latin typeface="Nanum Gothic Coding"/>
              </a:rPr>
              <a:t>    void display(); // </a:t>
            </a:r>
            <a:r>
              <a:rPr lang="ko-KR" altLang="en-US" sz="1400" b="0" i="0" dirty="0">
                <a:effectLst/>
                <a:latin typeface="Nanum Gothic Coding"/>
              </a:rPr>
              <a:t>함수의 원형</a:t>
            </a:r>
          </a:p>
          <a:p>
            <a:r>
              <a:rPr lang="ko-KR" altLang="en-US" sz="1400" b="0" i="0" dirty="0">
                <a:effectLst/>
                <a:latin typeface="Nanum Gothic Coding"/>
              </a:rPr>
              <a:t>    </a:t>
            </a:r>
            <a:r>
              <a:rPr lang="en-US" altLang="ko-KR" sz="1400" b="0" i="0" dirty="0">
                <a:effectLst/>
                <a:latin typeface="Nanum Gothic Coding"/>
              </a:rPr>
              <a:t>int count;      // </a:t>
            </a:r>
            <a:r>
              <a:rPr lang="ko-KR" altLang="en-US" sz="1400" b="0" i="0" dirty="0">
                <a:effectLst/>
                <a:latin typeface="Nanum Gothic Coding"/>
              </a:rPr>
              <a:t>변수의 선언</a:t>
            </a:r>
          </a:p>
          <a:p>
            <a:r>
              <a:rPr lang="en-US" altLang="ko-KR" sz="1400" b="0" i="0" dirty="0">
                <a:effectLst/>
                <a:latin typeface="Nanum Gothic Coding"/>
              </a:rPr>
              <a:t>}</a:t>
            </a:r>
            <a:endParaRPr lang="ko-KR" altLang="en-US" sz="1400" b="0" i="0" dirty="0">
              <a:effectLst/>
              <a:latin typeface="Nanum Gothic Coding"/>
            </a:endParaRPr>
          </a:p>
          <a:p>
            <a:r>
              <a:rPr lang="en-US" altLang="ko-KR" sz="1400" b="0" i="0" dirty="0">
                <a:effectLst/>
                <a:latin typeface="Nanum Gothic Coding"/>
              </a:rPr>
              <a:t>namespace </a:t>
            </a:r>
            <a:r>
              <a:rPr lang="en-US" altLang="ko-KR" sz="1400" b="0" i="0" dirty="0" err="1">
                <a:effectLst/>
                <a:latin typeface="Nanum Gothic Coding"/>
              </a:rPr>
              <a:t>kim</a:t>
            </a:r>
            <a:endParaRPr lang="en-US" altLang="ko-KR" sz="1400" b="0" i="0" dirty="0">
              <a:effectLst/>
              <a:latin typeface="Nanum Gothic Coding"/>
            </a:endParaRPr>
          </a:p>
          <a:p>
            <a:r>
              <a:rPr lang="en-US" altLang="ko-KR" sz="1400" b="0" i="0" dirty="0">
                <a:effectLst/>
                <a:latin typeface="Nanum Gothic Coding"/>
              </a:rPr>
              <a:t>{</a:t>
            </a:r>
          </a:p>
          <a:p>
            <a:r>
              <a:rPr lang="en-US" altLang="ko-KR" sz="1400" b="0" i="0" dirty="0">
                <a:effectLst/>
                <a:latin typeface="Nanum Gothic Coding"/>
              </a:rPr>
              <a:t>    double display; // </a:t>
            </a:r>
            <a:r>
              <a:rPr lang="ko-KR" altLang="en-US" sz="1400" b="0" i="0" dirty="0">
                <a:effectLst/>
                <a:latin typeface="Nanum Gothic Coding"/>
              </a:rPr>
              <a:t>변수의 선언</a:t>
            </a:r>
          </a:p>
          <a:p>
            <a:r>
              <a:rPr lang="ko-KR" altLang="en-US" sz="1400" b="0" i="0" dirty="0">
                <a:effectLst/>
                <a:latin typeface="Nanum Gothic Coding"/>
              </a:rPr>
              <a:t>    </a:t>
            </a:r>
            <a:r>
              <a:rPr lang="en-US" altLang="ko-KR" sz="1400" b="0" i="0" dirty="0">
                <a:effectLst/>
                <a:latin typeface="Nanum Gothic Coding"/>
              </a:rPr>
              <a:t>int count;      // </a:t>
            </a:r>
            <a:r>
              <a:rPr lang="ko-KR" altLang="en-US" sz="1400" b="0" i="0" dirty="0">
                <a:effectLst/>
                <a:latin typeface="Nanum Gothic Coding"/>
              </a:rPr>
              <a:t>변수의 선언</a:t>
            </a:r>
          </a:p>
          <a:p>
            <a:r>
              <a:rPr lang="en-US" altLang="ko-KR" sz="1400" b="0" i="0" dirty="0">
                <a:effectLst/>
                <a:latin typeface="Nanum Gothic Coding"/>
              </a:rPr>
              <a:t>}</a:t>
            </a:r>
            <a:endParaRPr lang="ko-KR" altLang="en-US" sz="1400" b="0" i="0" dirty="0"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28763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CDF58-0894-4F11-A1F5-89F3821AC54C}"/>
              </a:ext>
            </a:extLst>
          </p:cNvPr>
          <p:cNvSpPr/>
          <p:nvPr/>
        </p:nvSpPr>
        <p:spPr>
          <a:xfrm>
            <a:off x="1361812" y="1259933"/>
            <a:ext cx="8520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effectLst/>
                <a:latin typeface="notokr"/>
              </a:rPr>
              <a:t>네임스페이스로의 접근</a:t>
            </a:r>
          </a:p>
          <a:p>
            <a:r>
              <a:rPr lang="ko-KR" altLang="en-US" sz="1400" b="0" i="0" dirty="0">
                <a:effectLst/>
                <a:latin typeface="notokr"/>
              </a:rPr>
              <a:t>네임스페이스를 정의한 후에는 해당 네임스페이스로 접근할 수 있는 방법이 필요합니다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네임스페이스에 접근하기 위해서는 범위 지정 연산자</a:t>
            </a:r>
            <a:r>
              <a:rPr lang="en-US" altLang="ko-KR" sz="1400" b="0" i="0" dirty="0">
                <a:effectLst/>
                <a:latin typeface="notokr"/>
              </a:rPr>
              <a:t>(::, scope resolution operator)</a:t>
            </a:r>
            <a:r>
              <a:rPr lang="ko-KR" altLang="en-US" sz="1400" b="0" i="0" dirty="0">
                <a:effectLst/>
                <a:latin typeface="notokr"/>
              </a:rPr>
              <a:t>를 사용하여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해당 이름을 특정 네임스페이스로 제한하면 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F8E13-C3E6-483B-83D6-06D7E8082A5A}"/>
              </a:ext>
            </a:extLst>
          </p:cNvPr>
          <p:cNvSpPr/>
          <p:nvPr/>
        </p:nvSpPr>
        <p:spPr>
          <a:xfrm>
            <a:off x="1537982" y="3008956"/>
            <a:ext cx="27739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notokr"/>
              </a:rPr>
              <a:t>namespace.cpp</a:t>
            </a:r>
          </a:p>
          <a:p>
            <a:r>
              <a:rPr lang="en-US" altLang="ko-KR" b="0" i="0" dirty="0">
                <a:effectLst/>
                <a:latin typeface="Nanum Gothic Coding"/>
              </a:rPr>
              <a:t>#include "</a:t>
            </a:r>
            <a:r>
              <a:rPr lang="en-US" altLang="ko-KR" b="0" i="0" dirty="0" err="1">
                <a:effectLst/>
                <a:latin typeface="Nanum Gothic Coding"/>
              </a:rPr>
              <a:t>namespace.h</a:t>
            </a:r>
            <a:r>
              <a:rPr lang="en-US" altLang="ko-KR" b="0" i="0" dirty="0">
                <a:effectLst/>
                <a:latin typeface="Nanum Gothic Coding"/>
              </a:rPr>
              <a:t>"</a:t>
            </a:r>
          </a:p>
          <a:p>
            <a:r>
              <a:rPr lang="en-US" altLang="ko-KR" b="0" i="0" dirty="0">
                <a:effectLst/>
                <a:latin typeface="Nanum Gothic Coding"/>
              </a:rPr>
              <a:t>...</a:t>
            </a:r>
          </a:p>
          <a:p>
            <a:r>
              <a:rPr lang="en-US" altLang="ko-KR" b="0" i="0" dirty="0" err="1">
                <a:effectLst/>
                <a:latin typeface="Nanum Gothic Coding"/>
              </a:rPr>
              <a:t>kang</a:t>
            </a:r>
            <a:r>
              <a:rPr lang="en-US" altLang="ko-KR" b="0" i="0" dirty="0">
                <a:effectLst/>
                <a:latin typeface="Nanum Gothic Coding"/>
              </a:rPr>
              <a:t>::count = 4;</a:t>
            </a:r>
          </a:p>
          <a:p>
            <a:r>
              <a:rPr lang="en-US" altLang="ko-KR" b="0" i="0" dirty="0" err="1">
                <a:effectLst/>
                <a:latin typeface="Nanum Gothic Coding"/>
              </a:rPr>
              <a:t>kim</a:t>
            </a:r>
            <a:r>
              <a:rPr lang="en-US" altLang="ko-KR" b="0" i="0" dirty="0">
                <a:effectLst/>
                <a:latin typeface="Nanum Gothic Coding"/>
              </a:rPr>
              <a:t>::display = 3.14;</a:t>
            </a:r>
          </a:p>
          <a:p>
            <a:r>
              <a:rPr lang="en-US" altLang="ko-KR" b="0" i="0" dirty="0" err="1">
                <a:effectLst/>
                <a:latin typeface="Nanum Gothic Coding"/>
              </a:rPr>
              <a:t>kim</a:t>
            </a:r>
            <a:r>
              <a:rPr lang="en-US" altLang="ko-KR" b="0" i="0" dirty="0">
                <a:effectLst/>
                <a:latin typeface="Nanum Gothic Coding"/>
              </a:rPr>
              <a:t>::count = 100;</a:t>
            </a:r>
          </a:p>
          <a:p>
            <a:r>
              <a:rPr lang="en-US" altLang="ko-KR" b="0" i="0" dirty="0">
                <a:effectLst/>
                <a:latin typeface="Nanum Gothic Coding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0242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303CF6-EBF1-4E66-98B7-962FE4D16FD0}"/>
              </a:ext>
            </a:extLst>
          </p:cNvPr>
          <p:cNvSpPr/>
          <p:nvPr/>
        </p:nvSpPr>
        <p:spPr>
          <a:xfrm>
            <a:off x="1034641" y="1226052"/>
            <a:ext cx="9535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effectLst/>
                <a:latin typeface="notokr"/>
              </a:rPr>
              <a:t>간소화된 네임스페이스로의 접근</a:t>
            </a:r>
          </a:p>
          <a:p>
            <a:r>
              <a:rPr lang="ko-KR" altLang="en-US" sz="1600" b="0" i="0" dirty="0">
                <a:effectLst/>
                <a:latin typeface="notokr"/>
              </a:rPr>
              <a:t>네임스페이스에 속한 이름을 사용할 때마다 매번 범위 지정 연산자를 사용하여 이름을 제한하는 것은 매우 불편합니다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또한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길어진 코드로 인해 가독성 또한 떨어지게 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에서는 이러한 불편함을 해소할 수 있도록 다음과 같은 방법을 제공하고 있습니다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r>
              <a:rPr lang="en-US" altLang="ko-KR" sz="1600" b="0" i="0" dirty="0">
                <a:effectLst/>
                <a:latin typeface="notokr"/>
              </a:rPr>
              <a:t>1. using </a:t>
            </a:r>
            <a:r>
              <a:rPr lang="ko-KR" altLang="en-US" sz="1600" b="0" i="0" dirty="0">
                <a:effectLst/>
                <a:latin typeface="notokr"/>
              </a:rPr>
              <a:t>지시자</a:t>
            </a:r>
            <a:r>
              <a:rPr lang="en-US" altLang="ko-KR" sz="1600" b="0" i="0" dirty="0">
                <a:effectLst/>
                <a:latin typeface="notokr"/>
              </a:rPr>
              <a:t>(directive)</a:t>
            </a:r>
          </a:p>
          <a:p>
            <a:r>
              <a:rPr lang="en-US" altLang="ko-KR" sz="1600" b="0" i="0" dirty="0">
                <a:effectLst/>
                <a:latin typeface="notokr"/>
              </a:rPr>
              <a:t>2. using </a:t>
            </a:r>
            <a:r>
              <a:rPr lang="ko-KR" altLang="en-US" sz="1600" b="0" i="0" dirty="0">
                <a:effectLst/>
                <a:latin typeface="notokr"/>
              </a:rPr>
              <a:t>선언</a:t>
            </a:r>
            <a:r>
              <a:rPr lang="en-US" altLang="ko-KR" sz="1600" b="0" i="0" dirty="0">
                <a:effectLst/>
                <a:latin typeface="notokr"/>
              </a:rPr>
              <a:t>(declaration)</a:t>
            </a:r>
          </a:p>
          <a:p>
            <a:endParaRPr lang="en-US" altLang="ko-KR" sz="1600" dirty="0">
              <a:latin typeface="notokr"/>
            </a:endParaRPr>
          </a:p>
          <a:p>
            <a:r>
              <a:rPr lang="en-US" altLang="ko-KR" sz="1600" b="0" i="0" dirty="0">
                <a:effectLst/>
                <a:latin typeface="notokr"/>
              </a:rPr>
              <a:t>ex)</a:t>
            </a:r>
            <a:r>
              <a:rPr lang="en-US" altLang="ko-KR" sz="1600" b="0" i="0" dirty="0">
                <a:effectLst/>
                <a:latin typeface="Nanum Gothic Coding"/>
              </a:rPr>
              <a:t> using namespace std</a:t>
            </a:r>
            <a:endParaRPr lang="en-US" altLang="ko-KR" sz="1600" b="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420460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EEDB9F-B735-4F09-9383-525C63418CB6}"/>
              </a:ext>
            </a:extLst>
          </p:cNvPr>
          <p:cNvSpPr/>
          <p:nvPr/>
        </p:nvSpPr>
        <p:spPr>
          <a:xfrm>
            <a:off x="757805" y="1416215"/>
            <a:ext cx="1067638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</a:rPr>
              <a:t>함수 오버로딩</a:t>
            </a:r>
            <a:r>
              <a:rPr lang="en-US" altLang="ko-KR" b="1" i="0" dirty="0">
                <a:effectLst/>
              </a:rPr>
              <a:t>(function overloading)</a:t>
            </a:r>
          </a:p>
          <a:p>
            <a:endParaRPr lang="en-US" altLang="ko-KR" sz="1400" b="1" dirty="0"/>
          </a:p>
          <a:p>
            <a:endParaRPr lang="en-US" altLang="ko-KR" sz="1400" b="1" i="0" dirty="0">
              <a:effectLst/>
            </a:endParaRPr>
          </a:p>
          <a:p>
            <a:r>
              <a:rPr lang="ko-KR" altLang="en-US" sz="1400" b="0" i="0" dirty="0">
                <a:effectLst/>
              </a:rPr>
              <a:t>디폴트 인수가 인수의 개수를 달리하여 같은 함수를 호출하는 것이라면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함수 오버로딩</a:t>
            </a:r>
            <a:r>
              <a:rPr lang="en-US" altLang="ko-KR" sz="1400" b="0" i="0" dirty="0">
                <a:effectLst/>
              </a:rPr>
              <a:t>(overloading)</a:t>
            </a:r>
            <a:r>
              <a:rPr lang="ko-KR" altLang="en-US" sz="1400" b="0" i="0" dirty="0">
                <a:effectLst/>
              </a:rPr>
              <a:t>은 같은 이름의 함수를 중복하여 정의하는 것을 의미합니다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endParaRPr lang="en-US" altLang="ko-KR" sz="1400" b="0" i="0" dirty="0">
              <a:effectLst/>
            </a:endParaRPr>
          </a:p>
          <a:p>
            <a:r>
              <a:rPr lang="en-US" altLang="ko-KR" sz="1400" b="0" i="0" dirty="0">
                <a:effectLst/>
              </a:rPr>
              <a:t> </a:t>
            </a:r>
          </a:p>
          <a:p>
            <a:r>
              <a:rPr lang="en-US" altLang="ko-KR" sz="1400" b="0" i="0" dirty="0">
                <a:effectLst/>
              </a:rPr>
              <a:t>C++</a:t>
            </a:r>
            <a:r>
              <a:rPr lang="ko-KR" altLang="en-US" sz="1400" b="0" i="0" dirty="0">
                <a:effectLst/>
              </a:rPr>
              <a:t>에서 새롭게 추가된 함수 오버로딩은 여러 함수를 하나의 이름으로 연결해 줍니다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즉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함수 </a:t>
            </a:r>
            <a:r>
              <a:rPr lang="ko-KR" altLang="en-US" sz="1400" b="0" i="0" dirty="0" err="1">
                <a:effectLst/>
              </a:rPr>
              <a:t>오버로딩이란</a:t>
            </a:r>
            <a:r>
              <a:rPr lang="ko-KR" altLang="en-US" sz="1400" b="0" i="0" dirty="0">
                <a:effectLst/>
              </a:rPr>
              <a:t> 같은 일을 처리하는 함수를 매개변수의 형식을 조금씩 달리하여</a:t>
            </a:r>
            <a:r>
              <a:rPr lang="en-US" altLang="ko-KR" sz="1400" b="0" i="0" dirty="0">
                <a:effectLst/>
              </a:rPr>
              <a:t>, </a:t>
            </a:r>
            <a:r>
              <a:rPr lang="ko-KR" altLang="en-US" sz="1400" b="0" i="0" dirty="0">
                <a:effectLst/>
              </a:rPr>
              <a:t>하나의 이름으로 작성할 수 있게 해주는 것입니다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이와 같은 함수 오버로딩은 객체 지향 프로그래밍의 특징 중 바로 </a:t>
            </a:r>
            <a:r>
              <a:rPr lang="ko-KR" altLang="en-US" sz="1400" b="0" i="0" dirty="0" err="1">
                <a:effectLst/>
              </a:rPr>
              <a:t>다형성</a:t>
            </a:r>
            <a:r>
              <a:rPr lang="en-US" altLang="ko-KR" sz="1400" b="0" i="0" dirty="0">
                <a:effectLst/>
              </a:rPr>
              <a:t>(polymorphism)</a:t>
            </a:r>
            <a:r>
              <a:rPr lang="ko-KR" altLang="en-US" sz="1400" b="0" i="0" dirty="0">
                <a:effectLst/>
              </a:rPr>
              <a:t>의 구현입니다</a:t>
            </a:r>
            <a:r>
              <a:rPr lang="en-US" altLang="ko-KR" sz="14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43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1046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 Coding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689</cp:lastModifiedBy>
  <cp:revision>8</cp:revision>
  <dcterms:created xsi:type="dcterms:W3CDTF">2021-07-20T15:37:56Z</dcterms:created>
  <dcterms:modified xsi:type="dcterms:W3CDTF">2021-07-20T17:03:36Z</dcterms:modified>
</cp:coreProperties>
</file>