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6" d="100"/>
          <a:sy n="96" d="100"/>
        </p:scale>
        <p:origin x="108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33D4B2-8A37-456B-97CA-1C9807E658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32BAB9F-F498-44C0-9F0E-50F1B36EFF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26D7A3-2CEA-4C7E-8BF1-DD2E7E7BA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B710F-37CB-44DC-A28B-0038D02F92A1}" type="datetimeFigureOut">
              <a:rPr lang="ko-KR" altLang="en-US" smtClean="0"/>
              <a:t>2021-07-23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039BE1-F72F-40C1-B7F8-AD5D70E9A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0A2C8F-ED00-423F-8582-4B8DBED1E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AC6BB-6072-4984-9297-10CD152EE4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9972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8C603A-12FE-471B-8707-DDC717BFB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ABEB5DD-A1C4-4EB6-8149-E68DEB0246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005A1C-5C11-4850-9D87-8EF1D1515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B710F-37CB-44DC-A28B-0038D02F92A1}" type="datetimeFigureOut">
              <a:rPr lang="ko-KR" altLang="en-US" smtClean="0"/>
              <a:t>2021-07-23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44DFC2-33A7-4630-99AC-C79E8FCE7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8D39EC-B3D8-4B98-9E49-B9851EEF2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AC6BB-6072-4984-9297-10CD152EE4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1143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4AAC4C8-B9F1-416B-981F-A582D4EA56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EF73FC3-3FFE-401B-9297-5203540FCD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DE1507-D6C3-40C6-A8F0-B48CAB8B7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B710F-37CB-44DC-A28B-0038D02F92A1}" type="datetimeFigureOut">
              <a:rPr lang="ko-KR" altLang="en-US" smtClean="0"/>
              <a:t>2021-07-23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485C05-FB79-4E99-9E3D-07C4EC486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23E6DE-0719-4B49-BEA2-C6F12965F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AC6BB-6072-4984-9297-10CD152EE4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9037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8A663C-C816-4451-A5A8-56653837E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ADB464-F128-4568-ADB3-EC81863F45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63E622-948F-478D-B4DE-698E346A2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B710F-37CB-44DC-A28B-0038D02F92A1}" type="datetimeFigureOut">
              <a:rPr lang="ko-KR" altLang="en-US" smtClean="0"/>
              <a:t>2021-07-23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8FE17B-F55F-4F29-9C01-E8F3E8042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140203-7AD5-41B0-AA3A-8880BBC3B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AC6BB-6072-4984-9297-10CD152EE4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3470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FC01BC-B715-484E-B2C6-99DC0CFC7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98CB01-708A-48B9-9344-5B31ADA4F2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AAFA6B-F54E-4110-A7E9-D78267744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B710F-37CB-44DC-A28B-0038D02F92A1}" type="datetimeFigureOut">
              <a:rPr lang="ko-KR" altLang="en-US" smtClean="0"/>
              <a:t>2021-07-23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AF7F8B-CDA5-4F55-80CA-22BC2F82C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D9853E-1054-4AD7-9A33-92434EE13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AC6BB-6072-4984-9297-10CD152EE4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385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CC0815-53D2-4F29-A621-A55ACDD9D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F60D5A-AE5A-4102-ABB3-CC3B5665F0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49D7F09-82BC-45BD-94A5-32F1B83DDD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DF9FBA-0B32-422E-8FA7-9D09F4555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B710F-37CB-44DC-A28B-0038D02F92A1}" type="datetimeFigureOut">
              <a:rPr lang="ko-KR" altLang="en-US" smtClean="0"/>
              <a:t>2021-07-23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69D4440-6692-4FB7-9E0D-6057C43C0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AD375C1-83FE-4A51-BB43-8F0E7CAF2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AC6BB-6072-4984-9297-10CD152EE4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6582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49E13-1D2E-459C-9238-BE7577983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5164C1F-E990-4F0F-9450-87064A361C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1F84128-0B3B-4870-A4BA-F8F41A544D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21F451A-C00B-43AE-8144-C84887666D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ECA21EA-BB20-45F5-A13A-37C8393E46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FD08965-B212-474E-9EA5-50B4C73AA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B710F-37CB-44DC-A28B-0038D02F92A1}" type="datetimeFigureOut">
              <a:rPr lang="ko-KR" altLang="en-US" smtClean="0"/>
              <a:t>2021-07-23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6B213F1-44EA-46C5-95BD-A6148C672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B095204-D5CE-474C-9B10-BCBFEC7F5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AC6BB-6072-4984-9297-10CD152EE4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787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C14696-504F-4649-858D-AA59E08AB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80AFDF5-0A63-4E37-AD68-F419A960A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B710F-37CB-44DC-A28B-0038D02F92A1}" type="datetimeFigureOut">
              <a:rPr lang="ko-KR" altLang="en-US" smtClean="0"/>
              <a:t>2021-07-23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782BE0A-B79D-41EC-A7A0-C17823B06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4989585-D826-49E2-886A-BC1B7414F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AC6BB-6072-4984-9297-10CD152EE4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5994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FF35745-2EBD-4C0A-8B74-5D8224EA8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B710F-37CB-44DC-A28B-0038D02F92A1}" type="datetimeFigureOut">
              <a:rPr lang="ko-KR" altLang="en-US" smtClean="0"/>
              <a:t>2021-07-23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E915D0C-8AA1-474C-ABB1-067214E7A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278089A-DA22-45EA-A409-51A689EE7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AC6BB-6072-4984-9297-10CD152EE4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6873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B20C6E-C16B-45F5-A13E-B9B96C348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035F8C-41CE-4E19-A726-E59B5AC616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9950639-F9AC-4E0F-901A-388B2F3991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512E50A-1664-488B-9FB0-8B2F51046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B710F-37CB-44DC-A28B-0038D02F92A1}" type="datetimeFigureOut">
              <a:rPr lang="ko-KR" altLang="en-US" smtClean="0"/>
              <a:t>2021-07-23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0E36790-FE82-419B-B158-461382935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B1B45C0-D8A4-4E42-9BA6-0BBDA965F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AC6BB-6072-4984-9297-10CD152EE4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0120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65B37-DF1C-44DA-8517-799240F88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EE92EE1-4D2E-4BB2-AF29-94C18E72E6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07BB4BE-B4E1-4692-903C-EC0E6EF24C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7E9E8A8-57C9-4E9F-BBD3-44619DEBC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B710F-37CB-44DC-A28B-0038D02F92A1}" type="datetimeFigureOut">
              <a:rPr lang="ko-KR" altLang="en-US" smtClean="0"/>
              <a:t>2021-07-23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B2E1A17-9857-449D-AEB4-4FC5DB5DE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F9A8472-5CF3-42A0-8986-32AD5E4A4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AC6BB-6072-4984-9297-10CD152EE4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3242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1E64B45-E821-4AFD-B5B3-B4BC9C405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188EA1D-3C0C-4F93-91D1-D6C5278FCC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0B9651-9A49-455E-972A-4BF9A6F517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3B710F-37CB-44DC-A28B-0038D02F92A1}" type="datetimeFigureOut">
              <a:rPr lang="ko-KR" altLang="en-US" smtClean="0"/>
              <a:t>2021-07-23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E04190-8717-4D4C-BF48-52473A8B16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354A91-6B6B-46B1-9F19-7FC7493EF1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AC6BB-6072-4984-9297-10CD152EE4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7347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2A3E6A4-27BD-4798-8C21-F5CFF4AE3FB5}"/>
              </a:ext>
            </a:extLst>
          </p:cNvPr>
          <p:cNvSpPr txBox="1"/>
          <p:nvPr/>
        </p:nvSpPr>
        <p:spPr>
          <a:xfrm>
            <a:off x="1996580" y="2508233"/>
            <a:ext cx="289213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b="1" dirty="0">
                <a:latin typeface="+mj-lt"/>
              </a:rPr>
              <a:t>C</a:t>
            </a:r>
            <a:r>
              <a:rPr lang="ko-KR" altLang="en-US" sz="8000" b="1" dirty="0">
                <a:latin typeface="+mj-lt"/>
              </a:rPr>
              <a:t>언어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3BBD86E-84CD-4B3D-84C5-D386D1478E4B}"/>
              </a:ext>
            </a:extLst>
          </p:cNvPr>
          <p:cNvSpPr/>
          <p:nvPr/>
        </p:nvSpPr>
        <p:spPr>
          <a:xfrm>
            <a:off x="0" y="3882006"/>
            <a:ext cx="4888718" cy="6249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94021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ECFF080-75FA-4CB2-BF37-FCFCB596B680}"/>
              </a:ext>
            </a:extLst>
          </p:cNvPr>
          <p:cNvSpPr txBox="1"/>
          <p:nvPr/>
        </p:nvSpPr>
        <p:spPr>
          <a:xfrm>
            <a:off x="497047" y="494842"/>
            <a:ext cx="18267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클래스의 상속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B94D7104-6D79-420C-B26F-6676152396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228" y="977372"/>
            <a:ext cx="6524863" cy="7539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0440" rIns="0" bIns="19044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  <a:ea typeface="맑은 고딕" panose="020B0503020000020004" pitchFamily="50" charset="-127"/>
              </a:rPr>
              <a:t>class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ea typeface="맑은 고딕" panose="020B0503020000020004" pitchFamily="50" charset="-127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  <a:ea typeface="맑은 고딕" panose="020B0503020000020004" pitchFamily="50" charset="-127"/>
              </a:rPr>
              <a:t>Person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 : 상위 클래스, 기초(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base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 클래스, 슈퍼(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super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 클래스, 부모(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parents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 클래스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  <a:ea typeface="맑은 고딕" panose="020B0503020000020004" pitchFamily="50" charset="-127"/>
              </a:rPr>
              <a:t>class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ea typeface="맑은 고딕" panose="020B0503020000020004" pitchFamily="50" charset="-127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  <a:ea typeface="맑은 고딕" panose="020B0503020000020004" pitchFamily="50" charset="-127"/>
              </a:rPr>
              <a:t>UnivStudent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 : 하위 클래스, 유도(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derived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 클래스, 서브(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sub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 클래스, 자식(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child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 클래스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5074" y="1989720"/>
            <a:ext cx="1676400" cy="77152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5637" y="1989720"/>
            <a:ext cx="4200525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7455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84" y="480598"/>
            <a:ext cx="9829800" cy="313372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910" y="4036944"/>
            <a:ext cx="4514850" cy="19050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9510" y="3846548"/>
            <a:ext cx="3490110" cy="184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054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640" y="952291"/>
            <a:ext cx="1695450" cy="600075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411059" y="302352"/>
            <a:ext cx="3199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유도 클래스의 객체 생성과정</a:t>
            </a:r>
            <a:endParaRPr lang="ko-KR" altLang="en-US" b="1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640" y="1925292"/>
            <a:ext cx="2638425" cy="35242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0974" y="863462"/>
            <a:ext cx="3905250" cy="451485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16224" y="671684"/>
            <a:ext cx="3048000" cy="402907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54549" y="3891377"/>
            <a:ext cx="2066925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8302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142" y="1130576"/>
            <a:ext cx="1714500" cy="8001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142" y="2535513"/>
            <a:ext cx="3552825" cy="301942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0441" y="792024"/>
            <a:ext cx="3924300" cy="28289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90441" y="3966955"/>
            <a:ext cx="2867025" cy="14287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71427" y="4491038"/>
            <a:ext cx="2137237" cy="746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1617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34008" y="872773"/>
            <a:ext cx="1133392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err="1">
                <a:latin typeface="notokr"/>
              </a:rPr>
              <a:t>오버라이딩</a:t>
            </a:r>
            <a:r>
              <a:rPr lang="en-US" altLang="ko-KR" b="1" dirty="0">
                <a:latin typeface="notokr"/>
              </a:rPr>
              <a:t>(overriding)</a:t>
            </a:r>
          </a:p>
          <a:p>
            <a:r>
              <a:rPr lang="ko-KR" altLang="en-US" dirty="0">
                <a:latin typeface="notokr"/>
              </a:rPr>
              <a:t>앞서 배운 함수 오버로딩</a:t>
            </a:r>
            <a:r>
              <a:rPr lang="en-US" altLang="ko-KR" dirty="0">
                <a:latin typeface="notokr"/>
              </a:rPr>
              <a:t>(overloading)</a:t>
            </a:r>
            <a:r>
              <a:rPr lang="ko-KR" altLang="en-US" dirty="0">
                <a:latin typeface="notokr"/>
              </a:rPr>
              <a:t>이란 서로 다른 </a:t>
            </a:r>
            <a:r>
              <a:rPr lang="ko-KR" altLang="en-US" dirty="0" err="1">
                <a:latin typeface="notokr"/>
              </a:rPr>
              <a:t>시그니처를</a:t>
            </a:r>
            <a:r>
              <a:rPr lang="ko-KR" altLang="en-US" dirty="0">
                <a:latin typeface="notokr"/>
              </a:rPr>
              <a:t> 갖는 여러 함수를 같은 이름으로 정의하는 것이었습니다</a:t>
            </a:r>
            <a:r>
              <a:rPr lang="en-US" altLang="ko-KR" dirty="0">
                <a:latin typeface="notokr"/>
              </a:rPr>
              <a:t>.</a:t>
            </a:r>
          </a:p>
          <a:p>
            <a:r>
              <a:rPr lang="ko-KR" altLang="en-US" dirty="0">
                <a:latin typeface="notokr"/>
              </a:rPr>
              <a:t>함수 </a:t>
            </a:r>
            <a:r>
              <a:rPr lang="ko-KR" altLang="en-US" dirty="0" err="1">
                <a:latin typeface="notokr"/>
              </a:rPr>
              <a:t>오버라이딩</a:t>
            </a:r>
            <a:r>
              <a:rPr lang="en-US" altLang="ko-KR" dirty="0">
                <a:latin typeface="notokr"/>
              </a:rPr>
              <a:t>(overriding)</a:t>
            </a:r>
            <a:r>
              <a:rPr lang="ko-KR" altLang="en-US" dirty="0">
                <a:latin typeface="notokr"/>
              </a:rPr>
              <a:t>이란 이미 정의된 함수를 무시하고</a:t>
            </a:r>
            <a:r>
              <a:rPr lang="en-US" altLang="ko-KR" dirty="0">
                <a:latin typeface="notokr"/>
              </a:rPr>
              <a:t>, </a:t>
            </a:r>
            <a:r>
              <a:rPr lang="ko-KR" altLang="en-US" dirty="0">
                <a:latin typeface="notokr"/>
              </a:rPr>
              <a:t>같은 이름의 함수를 새롭게 정의하는 것이라고 할 수 있습니다</a:t>
            </a:r>
            <a:r>
              <a:rPr lang="en-US" altLang="ko-KR" dirty="0">
                <a:latin typeface="notokr"/>
              </a:rPr>
              <a:t>.</a:t>
            </a:r>
            <a:endParaRPr lang="en-US" altLang="ko-KR" b="0" i="0" dirty="0">
              <a:effectLst/>
              <a:latin typeface="notokr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34008" y="2568762"/>
            <a:ext cx="1145981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latin typeface="notokr"/>
              </a:rPr>
              <a:t>멤버 함수 </a:t>
            </a:r>
            <a:r>
              <a:rPr lang="ko-KR" altLang="en-US" b="1" dirty="0" err="1">
                <a:latin typeface="notokr"/>
              </a:rPr>
              <a:t>오버라이딩</a:t>
            </a:r>
            <a:endParaRPr lang="ko-KR" altLang="en-US" b="1" dirty="0">
              <a:latin typeface="notokr"/>
            </a:endParaRPr>
          </a:p>
          <a:p>
            <a:r>
              <a:rPr lang="en-US" altLang="ko-KR" dirty="0">
                <a:latin typeface="notokr"/>
              </a:rPr>
              <a:t>C++</a:t>
            </a:r>
            <a:r>
              <a:rPr lang="ko-KR" altLang="en-US" dirty="0">
                <a:latin typeface="notokr"/>
              </a:rPr>
              <a:t>에서 파생 클래스는 상속을 받을 때 명시한 접근 제어 권한에 맞는 기초 클래스의 모든 멤버를 상속받습니다</a:t>
            </a:r>
            <a:r>
              <a:rPr lang="en-US" altLang="ko-KR" dirty="0">
                <a:latin typeface="notokr"/>
              </a:rPr>
              <a:t>.</a:t>
            </a:r>
          </a:p>
          <a:p>
            <a:r>
              <a:rPr lang="ko-KR" altLang="en-US" dirty="0">
                <a:latin typeface="notokr"/>
              </a:rPr>
              <a:t>이렇게 상속받은 멤버 함수는 그대로 사용해도 되고</a:t>
            </a:r>
            <a:r>
              <a:rPr lang="en-US" altLang="ko-KR" dirty="0">
                <a:latin typeface="notokr"/>
              </a:rPr>
              <a:t>, </a:t>
            </a:r>
            <a:r>
              <a:rPr lang="ko-KR" altLang="en-US" dirty="0">
                <a:latin typeface="notokr"/>
              </a:rPr>
              <a:t>필요한 동작을 위해 재정의하여 사용할 수도 있습니다</a:t>
            </a:r>
            <a:r>
              <a:rPr lang="en-US" altLang="ko-KR" dirty="0">
                <a:latin typeface="notokr"/>
              </a:rPr>
              <a:t>.</a:t>
            </a:r>
          </a:p>
          <a:p>
            <a:r>
              <a:rPr lang="ko-KR" altLang="en-US" dirty="0">
                <a:latin typeface="notokr"/>
              </a:rPr>
              <a:t>오버라이딩이란 멤버 함수의 동작만을 재정의하는 것이므로</a:t>
            </a:r>
            <a:r>
              <a:rPr lang="en-US" altLang="ko-KR" dirty="0">
                <a:latin typeface="notokr"/>
              </a:rPr>
              <a:t>, </a:t>
            </a:r>
            <a:r>
              <a:rPr lang="ko-KR" altLang="en-US" dirty="0">
                <a:latin typeface="notokr"/>
              </a:rPr>
              <a:t>함수의 원형은 기존 멤버 함수의 원형과 같아야 합니다</a:t>
            </a:r>
            <a:r>
              <a:rPr lang="en-US" altLang="ko-KR" dirty="0">
                <a:latin typeface="notokr"/>
              </a:rPr>
              <a:t>.</a:t>
            </a:r>
          </a:p>
          <a:p>
            <a:r>
              <a:rPr lang="en-US" altLang="ko-KR" dirty="0">
                <a:latin typeface="notokr"/>
              </a:rPr>
              <a:t> </a:t>
            </a:r>
          </a:p>
          <a:p>
            <a:r>
              <a:rPr lang="en-US" altLang="ko-KR" dirty="0">
                <a:latin typeface="notokr"/>
              </a:rPr>
              <a:t>C++</a:t>
            </a:r>
            <a:r>
              <a:rPr lang="ko-KR" altLang="en-US" dirty="0">
                <a:latin typeface="notokr"/>
              </a:rPr>
              <a:t>에서는 다음과 같은 방법을 통해 멤버 함수를 </a:t>
            </a:r>
            <a:r>
              <a:rPr lang="ko-KR" altLang="en-US" dirty="0" err="1">
                <a:latin typeface="notokr"/>
              </a:rPr>
              <a:t>오버라이딩할</a:t>
            </a:r>
            <a:r>
              <a:rPr lang="ko-KR" altLang="en-US" dirty="0">
                <a:latin typeface="notokr"/>
              </a:rPr>
              <a:t> 수 있습니다</a:t>
            </a:r>
            <a:r>
              <a:rPr lang="en-US" altLang="ko-KR" dirty="0">
                <a:latin typeface="notokr"/>
              </a:rPr>
              <a:t>.</a:t>
            </a:r>
          </a:p>
          <a:p>
            <a:r>
              <a:rPr lang="en-US" altLang="ko-KR" dirty="0">
                <a:latin typeface="notokr"/>
              </a:rPr>
              <a:t> </a:t>
            </a:r>
          </a:p>
          <a:p>
            <a:r>
              <a:rPr lang="en-US" altLang="ko-KR" dirty="0">
                <a:latin typeface="notokr"/>
              </a:rPr>
              <a:t>1. </a:t>
            </a:r>
            <a:r>
              <a:rPr lang="ko-KR" altLang="en-US" dirty="0">
                <a:latin typeface="notokr"/>
              </a:rPr>
              <a:t>파생 클래스에서 직접 오버라이딩하는 방법</a:t>
            </a:r>
          </a:p>
          <a:p>
            <a:r>
              <a:rPr lang="en-US" altLang="ko-KR" dirty="0">
                <a:latin typeface="notokr"/>
              </a:rPr>
              <a:t>2. </a:t>
            </a:r>
            <a:r>
              <a:rPr lang="ko-KR" altLang="en-US" dirty="0">
                <a:latin typeface="notokr"/>
              </a:rPr>
              <a:t>가상 함수를 이용해 오버라이딩하는 방법</a:t>
            </a:r>
            <a:endParaRPr lang="ko-KR" altLang="en-US" b="0" i="0" dirty="0">
              <a:effectLst/>
              <a:latin typeface="notokr"/>
            </a:endParaRPr>
          </a:p>
        </p:txBody>
      </p:sp>
    </p:spTree>
    <p:extLst>
      <p:ext uri="{BB962C8B-B14F-4D97-AF65-F5344CB8AC3E}">
        <p14:creationId xmlns:p14="http://schemas.microsoft.com/office/powerpoint/2010/main" val="23069731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141" y="1188760"/>
            <a:ext cx="5553075" cy="416242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7999" y="3269972"/>
            <a:ext cx="2867025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7950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598" y="946080"/>
            <a:ext cx="6770412" cy="368091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5538" y="4183458"/>
            <a:ext cx="3272584" cy="443537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069700" y="5032036"/>
            <a:ext cx="6096000" cy="116955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400" dirty="0" smtClean="0">
                <a:latin typeface="notokr"/>
              </a:rPr>
              <a:t>예제에서는 </a:t>
            </a:r>
            <a:r>
              <a:rPr lang="en-US" altLang="ko-KR" sz="1400" dirty="0">
                <a:latin typeface="notokr"/>
              </a:rPr>
              <a:t>Person </a:t>
            </a:r>
            <a:r>
              <a:rPr lang="ko-KR" altLang="en-US" sz="1400" dirty="0">
                <a:latin typeface="notokr"/>
              </a:rPr>
              <a:t>클래스의 </a:t>
            </a:r>
            <a:r>
              <a:rPr lang="en-US" altLang="ko-KR" sz="1400" dirty="0" err="1">
                <a:latin typeface="notokr"/>
              </a:rPr>
              <a:t>ShowPersonInfo</a:t>
            </a:r>
            <a:r>
              <a:rPr lang="en-US" altLang="ko-KR" sz="1400" dirty="0">
                <a:latin typeface="notokr"/>
              </a:rPr>
              <a:t>() </a:t>
            </a:r>
            <a:r>
              <a:rPr lang="ko-KR" altLang="en-US" sz="1400" dirty="0">
                <a:latin typeface="notokr"/>
              </a:rPr>
              <a:t>멤버 함수를 </a:t>
            </a:r>
            <a:r>
              <a:rPr lang="en-US" altLang="ko-KR" sz="1400" dirty="0">
                <a:latin typeface="notokr"/>
              </a:rPr>
              <a:t>Student </a:t>
            </a:r>
            <a:r>
              <a:rPr lang="ko-KR" altLang="en-US" sz="1400" dirty="0">
                <a:latin typeface="notokr"/>
              </a:rPr>
              <a:t>클래스에서 상속받아 재정의하고 있습니다</a:t>
            </a:r>
            <a:r>
              <a:rPr lang="en-US" altLang="ko-KR" sz="1400" dirty="0">
                <a:latin typeface="notokr"/>
              </a:rPr>
              <a:t>.</a:t>
            </a:r>
          </a:p>
          <a:p>
            <a:r>
              <a:rPr lang="ko-KR" altLang="en-US" sz="1400" dirty="0">
                <a:latin typeface="notokr"/>
              </a:rPr>
              <a:t>그리고서 </a:t>
            </a:r>
            <a:r>
              <a:rPr lang="en-US" altLang="ko-KR" sz="1400" dirty="0">
                <a:latin typeface="notokr"/>
              </a:rPr>
              <a:t>Student </a:t>
            </a:r>
            <a:r>
              <a:rPr lang="ko-KR" altLang="en-US" sz="1400" dirty="0">
                <a:latin typeface="notokr"/>
              </a:rPr>
              <a:t>객체에서 </a:t>
            </a:r>
            <a:r>
              <a:rPr lang="en-US" altLang="ko-KR" sz="1400" dirty="0" err="1">
                <a:latin typeface="notokr"/>
              </a:rPr>
              <a:t>ShowPersonInfo</a:t>
            </a:r>
            <a:r>
              <a:rPr lang="en-US" altLang="ko-KR" sz="1400" dirty="0">
                <a:latin typeface="notokr"/>
              </a:rPr>
              <a:t>() </a:t>
            </a:r>
            <a:r>
              <a:rPr lang="ko-KR" altLang="en-US" sz="1400" dirty="0">
                <a:latin typeface="notokr"/>
              </a:rPr>
              <a:t>멤버 함수를 호출하면 기초 클래스인 </a:t>
            </a:r>
            <a:r>
              <a:rPr lang="en-US" altLang="ko-KR" sz="1400" dirty="0">
                <a:latin typeface="notokr"/>
              </a:rPr>
              <a:t>Person </a:t>
            </a:r>
            <a:r>
              <a:rPr lang="ko-KR" altLang="en-US" sz="1400" dirty="0">
                <a:latin typeface="notokr"/>
              </a:rPr>
              <a:t>클래스의 멤버 함수가 아닌 재정의한 멤버 함수가 호출됨을 알 수 있습니다</a:t>
            </a:r>
            <a:r>
              <a:rPr lang="en-US" altLang="ko-KR" sz="1400" dirty="0">
                <a:latin typeface="notokr"/>
              </a:rPr>
              <a:t>.</a:t>
            </a:r>
            <a:endParaRPr lang="en-US" altLang="ko-KR" sz="1400" i="0" dirty="0">
              <a:effectLst/>
              <a:latin typeface="notokr"/>
            </a:endParaRPr>
          </a:p>
        </p:txBody>
      </p:sp>
    </p:spTree>
    <p:extLst>
      <p:ext uri="{BB962C8B-B14F-4D97-AF65-F5344CB8AC3E}">
        <p14:creationId xmlns:p14="http://schemas.microsoft.com/office/powerpoint/2010/main" val="3727413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6799857-3C11-42F9-BB11-154D48F1455D}"/>
              </a:ext>
            </a:extLst>
          </p:cNvPr>
          <p:cNvSpPr txBox="1"/>
          <p:nvPr/>
        </p:nvSpPr>
        <p:spPr>
          <a:xfrm>
            <a:off x="1075887" y="3751080"/>
            <a:ext cx="9418741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1400" b="1" i="0" dirty="0">
                <a:effectLst/>
                <a:latin typeface="notokr"/>
              </a:rPr>
              <a:t>생성자</a:t>
            </a:r>
            <a:r>
              <a:rPr lang="en-US" altLang="ko-KR" sz="1400" b="1" i="0" dirty="0">
                <a:effectLst/>
                <a:latin typeface="notokr"/>
              </a:rPr>
              <a:t>(constructor)</a:t>
            </a:r>
          </a:p>
          <a:p>
            <a:pPr algn="l" latinLnBrk="1"/>
            <a:r>
              <a:rPr lang="en-US" altLang="ko-KR" sz="1400" b="0" i="0" dirty="0">
                <a:effectLst/>
                <a:latin typeface="notokr"/>
              </a:rPr>
              <a:t>C++</a:t>
            </a:r>
            <a:r>
              <a:rPr lang="ko-KR" altLang="en-US" sz="1400" b="0" i="0" dirty="0">
                <a:effectLst/>
                <a:latin typeface="notokr"/>
              </a:rPr>
              <a:t>에서는 객체의 생성과 동시에 멤버 변수를 초기화해주는 생성자</a:t>
            </a:r>
            <a:r>
              <a:rPr lang="en-US" altLang="ko-KR" sz="1400" b="0" i="0" dirty="0">
                <a:effectLst/>
                <a:latin typeface="notokr"/>
              </a:rPr>
              <a:t>(constructor)</a:t>
            </a:r>
            <a:r>
              <a:rPr lang="ko-KR" altLang="en-US" sz="1400" b="0" i="0" dirty="0">
                <a:effectLst/>
                <a:latin typeface="notokr"/>
              </a:rPr>
              <a:t>라는 멤버 함수를 제공합니다</a:t>
            </a:r>
            <a:r>
              <a:rPr lang="en-US" altLang="ko-KR" sz="1400" b="0" i="0" dirty="0">
                <a:effectLst/>
                <a:latin typeface="notokr"/>
              </a:rPr>
              <a:t>.</a:t>
            </a:r>
          </a:p>
          <a:p>
            <a:pPr algn="l" latinLnBrk="1"/>
            <a:r>
              <a:rPr lang="en-US" altLang="ko-KR" sz="1400" b="0" i="0" dirty="0">
                <a:effectLst/>
                <a:latin typeface="notokr"/>
              </a:rPr>
              <a:t>C++</a:t>
            </a:r>
            <a:r>
              <a:rPr lang="ko-KR" altLang="en-US" sz="1400" b="0" i="0" dirty="0">
                <a:effectLst/>
                <a:latin typeface="notokr"/>
              </a:rPr>
              <a:t>에서 클래스 생성자</a:t>
            </a:r>
            <a:r>
              <a:rPr lang="en-US" altLang="ko-KR" sz="1400" b="0" i="0" dirty="0">
                <a:effectLst/>
                <a:latin typeface="notokr"/>
              </a:rPr>
              <a:t>(constructor)</a:t>
            </a:r>
            <a:r>
              <a:rPr lang="ko-KR" altLang="en-US" sz="1400" b="0" i="0" dirty="0">
                <a:effectLst/>
                <a:latin typeface="notokr"/>
              </a:rPr>
              <a:t>의 이름은 해당 클래스의 이름과 같습니다</a:t>
            </a:r>
            <a:r>
              <a:rPr lang="en-US" altLang="ko-KR" sz="1400" b="0" i="0" dirty="0">
                <a:effectLst/>
                <a:latin typeface="notokr"/>
              </a:rPr>
              <a:t>.</a:t>
            </a:r>
          </a:p>
          <a:p>
            <a:pPr algn="l" latinLnBrk="1"/>
            <a:r>
              <a:rPr lang="ko-KR" altLang="en-US" sz="1400" b="0" i="0" dirty="0">
                <a:effectLst/>
                <a:latin typeface="notokr"/>
              </a:rPr>
              <a:t>즉</a:t>
            </a:r>
            <a:r>
              <a:rPr lang="en-US" altLang="ko-KR" sz="1400" b="0" i="0" dirty="0">
                <a:effectLst/>
                <a:latin typeface="notokr"/>
              </a:rPr>
              <a:t>, Book </a:t>
            </a:r>
            <a:r>
              <a:rPr lang="ko-KR" altLang="en-US" sz="1400" b="0" i="0" dirty="0">
                <a:effectLst/>
                <a:latin typeface="notokr"/>
              </a:rPr>
              <a:t>클래스의 생성자는 </a:t>
            </a:r>
            <a:r>
              <a:rPr lang="en-US" altLang="ko-KR" sz="1400" b="0" i="0" dirty="0">
                <a:effectLst/>
                <a:latin typeface="notokr"/>
              </a:rPr>
              <a:t>Book()</a:t>
            </a:r>
            <a:r>
              <a:rPr lang="ko-KR" altLang="en-US" sz="1400" b="0" i="0" dirty="0">
                <a:effectLst/>
                <a:latin typeface="notokr"/>
              </a:rPr>
              <a:t>이 됩니다</a:t>
            </a:r>
            <a:r>
              <a:rPr lang="en-US" altLang="ko-KR" sz="1400" b="0" i="0" dirty="0">
                <a:effectLst/>
                <a:latin typeface="notokr"/>
              </a:rPr>
              <a:t>.</a:t>
            </a:r>
          </a:p>
          <a:p>
            <a:pPr algn="l" latinLnBrk="1"/>
            <a:r>
              <a:rPr lang="en-US" altLang="ko-KR" sz="1400" b="0" i="0" dirty="0">
                <a:effectLst/>
                <a:latin typeface="notokr"/>
              </a:rPr>
              <a:t> </a:t>
            </a:r>
          </a:p>
          <a:p>
            <a:pPr algn="l" latinLnBrk="1"/>
            <a:r>
              <a:rPr lang="ko-KR" altLang="en-US" sz="1400" b="0" i="0" dirty="0">
                <a:effectLst/>
                <a:latin typeface="notokr"/>
              </a:rPr>
              <a:t>이러한 생성자는 다음과 같은 특징을 가집니다</a:t>
            </a:r>
            <a:r>
              <a:rPr lang="en-US" altLang="ko-KR" sz="1400" b="0" i="0" dirty="0">
                <a:effectLst/>
                <a:latin typeface="notokr"/>
              </a:rPr>
              <a:t>.</a:t>
            </a:r>
          </a:p>
          <a:p>
            <a:pPr algn="l" latinLnBrk="1"/>
            <a:r>
              <a:rPr lang="en-US" altLang="ko-KR" sz="1400" b="0" i="0" dirty="0">
                <a:effectLst/>
                <a:latin typeface="notokr"/>
              </a:rPr>
              <a:t> </a:t>
            </a:r>
          </a:p>
          <a:p>
            <a:pPr algn="l" latinLnBrk="1"/>
            <a:r>
              <a:rPr lang="en-US" altLang="ko-KR" sz="1400" b="0" i="0" dirty="0">
                <a:effectLst/>
                <a:latin typeface="notokr"/>
              </a:rPr>
              <a:t>1. </a:t>
            </a:r>
            <a:r>
              <a:rPr lang="ko-KR" altLang="en-US" sz="1400" b="0" i="0" dirty="0">
                <a:effectLst/>
                <a:latin typeface="notokr"/>
              </a:rPr>
              <a:t>생성자는 초기화를 위한 데이터를 인수로 전달받을 수 있습니다</a:t>
            </a:r>
            <a:r>
              <a:rPr lang="en-US" altLang="ko-KR" sz="1400" b="0" i="0" dirty="0">
                <a:effectLst/>
                <a:latin typeface="notokr"/>
              </a:rPr>
              <a:t>.</a:t>
            </a:r>
          </a:p>
          <a:p>
            <a:pPr algn="l" latinLnBrk="1"/>
            <a:r>
              <a:rPr lang="en-US" altLang="ko-KR" sz="1400" b="0" i="0" dirty="0">
                <a:effectLst/>
                <a:latin typeface="notokr"/>
              </a:rPr>
              <a:t>2. </a:t>
            </a:r>
            <a:r>
              <a:rPr lang="ko-KR" altLang="en-US" sz="1400" b="0" i="0" dirty="0">
                <a:effectLst/>
                <a:latin typeface="notokr"/>
              </a:rPr>
              <a:t>생성자는 </a:t>
            </a:r>
            <a:r>
              <a:rPr lang="ko-KR" altLang="en-US" sz="1400" b="0" i="0" dirty="0" err="1">
                <a:effectLst/>
                <a:latin typeface="notokr"/>
              </a:rPr>
              <a:t>반환값이</a:t>
            </a:r>
            <a:r>
              <a:rPr lang="ko-KR" altLang="en-US" sz="1400" b="0" i="0" dirty="0">
                <a:effectLst/>
                <a:latin typeface="notokr"/>
              </a:rPr>
              <a:t> 없지만</a:t>
            </a:r>
            <a:r>
              <a:rPr lang="en-US" altLang="ko-KR" sz="1400" b="0" i="0" dirty="0">
                <a:effectLst/>
                <a:latin typeface="notokr"/>
              </a:rPr>
              <a:t>, void</a:t>
            </a:r>
            <a:r>
              <a:rPr lang="ko-KR" altLang="en-US" sz="1400" b="0" i="0" dirty="0">
                <a:effectLst/>
                <a:latin typeface="notokr"/>
              </a:rPr>
              <a:t>형으로 선언하지 않습니다</a:t>
            </a:r>
            <a:r>
              <a:rPr lang="en-US" altLang="ko-KR" sz="1400" b="0" i="0" dirty="0">
                <a:effectLst/>
                <a:latin typeface="notokr"/>
              </a:rPr>
              <a:t>.</a:t>
            </a:r>
          </a:p>
          <a:p>
            <a:pPr algn="l" latinLnBrk="1"/>
            <a:r>
              <a:rPr lang="en-US" altLang="ko-KR" sz="1400" b="0" i="0" dirty="0">
                <a:effectLst/>
                <a:latin typeface="notokr"/>
              </a:rPr>
              <a:t>3. </a:t>
            </a:r>
            <a:r>
              <a:rPr lang="ko-KR" altLang="en-US" sz="1400" b="0" i="0" dirty="0">
                <a:effectLst/>
                <a:latin typeface="notokr"/>
              </a:rPr>
              <a:t>객체를 초기화하는 방법이 여러 개 존재할 경우에는 오버로딩 규칙에 따라 여러 개의 생성자를 가질 수 있습니다</a:t>
            </a:r>
            <a:r>
              <a:rPr lang="en-US" altLang="ko-KR" sz="1400" b="0" i="0" dirty="0">
                <a:effectLst/>
                <a:latin typeface="notokr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D784B1-FC61-4303-960E-46327DF21F62}"/>
              </a:ext>
            </a:extLst>
          </p:cNvPr>
          <p:cNvSpPr txBox="1"/>
          <p:nvPr/>
        </p:nvSpPr>
        <p:spPr>
          <a:xfrm>
            <a:off x="1075887" y="1075595"/>
            <a:ext cx="9813023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1400" b="1" i="0" dirty="0">
                <a:effectLst/>
                <a:latin typeface="notokr"/>
              </a:rPr>
              <a:t>멤버 변수의 초기화</a:t>
            </a:r>
          </a:p>
          <a:p>
            <a:pPr algn="l" latinLnBrk="1"/>
            <a:r>
              <a:rPr lang="ko-KR" altLang="en-US" sz="1400" b="0" i="0" dirty="0">
                <a:effectLst/>
                <a:latin typeface="notokr"/>
              </a:rPr>
              <a:t>클래스를 가지고 객체를 생성하면</a:t>
            </a:r>
            <a:r>
              <a:rPr lang="en-US" altLang="ko-KR" sz="1400" b="0" i="0" dirty="0">
                <a:effectLst/>
                <a:latin typeface="notokr"/>
              </a:rPr>
              <a:t>, </a:t>
            </a:r>
            <a:r>
              <a:rPr lang="ko-KR" altLang="en-US" sz="1400" b="0" i="0" dirty="0">
                <a:effectLst/>
                <a:latin typeface="notokr"/>
              </a:rPr>
              <a:t>해당 객체는 메모리에 즉시 생성됩니다</a:t>
            </a:r>
            <a:r>
              <a:rPr lang="en-US" altLang="ko-KR" sz="1400" b="0" i="0" dirty="0">
                <a:effectLst/>
                <a:latin typeface="notokr"/>
              </a:rPr>
              <a:t>.</a:t>
            </a:r>
          </a:p>
          <a:p>
            <a:pPr algn="l" latinLnBrk="1"/>
            <a:r>
              <a:rPr lang="ko-KR" altLang="en-US" sz="1400" b="0" i="0" dirty="0">
                <a:effectLst/>
                <a:latin typeface="notokr"/>
              </a:rPr>
              <a:t>하지만 이 객체는 모든 멤버 변수를 초기화하기 전에는 사용할 수 없습니다</a:t>
            </a:r>
            <a:r>
              <a:rPr lang="en-US" altLang="ko-KR" sz="1400" b="0" i="0" dirty="0">
                <a:effectLst/>
                <a:latin typeface="notokr"/>
              </a:rPr>
              <a:t>.</a:t>
            </a:r>
          </a:p>
          <a:p>
            <a:pPr algn="l" latinLnBrk="1"/>
            <a:r>
              <a:rPr lang="en-US" altLang="ko-KR" sz="1400" b="0" i="0" dirty="0">
                <a:effectLst/>
                <a:latin typeface="notokr"/>
              </a:rPr>
              <a:t> </a:t>
            </a:r>
          </a:p>
          <a:p>
            <a:pPr algn="l" latinLnBrk="1"/>
            <a:r>
              <a:rPr lang="ko-KR" altLang="en-US" sz="1400" b="0" i="0" dirty="0">
                <a:effectLst/>
                <a:latin typeface="notokr"/>
              </a:rPr>
              <a:t>객체의 멤버 변수는 사용자나 프로그램이 일반적인 초기화 방식으로 초기화할 수 없습니다</a:t>
            </a:r>
            <a:r>
              <a:rPr lang="en-US" altLang="ko-KR" sz="1400" b="0" i="0" dirty="0">
                <a:effectLst/>
                <a:latin typeface="notokr"/>
              </a:rPr>
              <a:t>.</a:t>
            </a:r>
          </a:p>
          <a:p>
            <a:pPr algn="l" latinLnBrk="1"/>
            <a:r>
              <a:rPr lang="ko-KR" altLang="en-US" sz="1400" b="0" i="0" dirty="0">
                <a:effectLst/>
                <a:latin typeface="notokr"/>
              </a:rPr>
              <a:t>그 이유는 객체의 멤버 중에는 </a:t>
            </a:r>
            <a:r>
              <a:rPr lang="en-US" altLang="ko-KR" sz="1400" b="0" i="0" dirty="0">
                <a:effectLst/>
                <a:latin typeface="notokr"/>
              </a:rPr>
              <a:t>private </a:t>
            </a:r>
            <a:r>
              <a:rPr lang="ko-KR" altLang="en-US" sz="1400" b="0" i="0" dirty="0">
                <a:effectLst/>
                <a:latin typeface="notokr"/>
              </a:rPr>
              <a:t>멤버도 있으므로</a:t>
            </a:r>
            <a:r>
              <a:rPr lang="en-US" altLang="ko-KR" sz="1400" b="0" i="0" dirty="0">
                <a:effectLst/>
                <a:latin typeface="notokr"/>
              </a:rPr>
              <a:t>, </a:t>
            </a:r>
            <a:r>
              <a:rPr lang="ko-KR" altLang="en-US" sz="1400" b="0" i="0" dirty="0">
                <a:effectLst/>
                <a:latin typeface="notokr"/>
              </a:rPr>
              <a:t>이러한 </a:t>
            </a:r>
            <a:r>
              <a:rPr lang="en-US" altLang="ko-KR" sz="1400" b="0" i="0" dirty="0">
                <a:effectLst/>
                <a:latin typeface="notokr"/>
              </a:rPr>
              <a:t>private </a:t>
            </a:r>
            <a:r>
              <a:rPr lang="ko-KR" altLang="en-US" sz="1400" b="0" i="0" dirty="0">
                <a:effectLst/>
                <a:latin typeface="notokr"/>
              </a:rPr>
              <a:t>멤버에 직접 접근할 수 없기 때문입니다</a:t>
            </a:r>
            <a:r>
              <a:rPr lang="en-US" altLang="ko-KR" sz="1400" b="0" i="0" dirty="0">
                <a:effectLst/>
                <a:latin typeface="notokr"/>
              </a:rPr>
              <a:t>.</a:t>
            </a:r>
          </a:p>
          <a:p>
            <a:pPr algn="l" latinLnBrk="1"/>
            <a:r>
              <a:rPr lang="en-US" altLang="ko-KR" sz="1400" b="0" i="0" dirty="0">
                <a:effectLst/>
                <a:latin typeface="notokr"/>
              </a:rPr>
              <a:t> </a:t>
            </a:r>
          </a:p>
          <a:p>
            <a:pPr algn="l" latinLnBrk="1"/>
            <a:r>
              <a:rPr lang="ko-KR" altLang="en-US" sz="1400" b="0" i="0" dirty="0">
                <a:effectLst/>
                <a:latin typeface="notokr"/>
              </a:rPr>
              <a:t>따라서 </a:t>
            </a:r>
            <a:r>
              <a:rPr lang="en-US" altLang="ko-KR" sz="1400" b="0" i="0" dirty="0">
                <a:effectLst/>
                <a:latin typeface="notokr"/>
              </a:rPr>
              <a:t>private </a:t>
            </a:r>
            <a:r>
              <a:rPr lang="ko-KR" altLang="en-US" sz="1400" b="0" i="0" dirty="0">
                <a:effectLst/>
                <a:latin typeface="notokr"/>
              </a:rPr>
              <a:t>멤버에 접근할 수 있는 초기화만을 위한 </a:t>
            </a:r>
            <a:r>
              <a:rPr lang="en-US" altLang="ko-KR" sz="1400" b="0" i="0" dirty="0">
                <a:effectLst/>
                <a:latin typeface="notokr"/>
              </a:rPr>
              <a:t>public </a:t>
            </a:r>
            <a:r>
              <a:rPr lang="ko-KR" altLang="en-US" sz="1400" b="0" i="0" dirty="0">
                <a:effectLst/>
                <a:latin typeface="notokr"/>
              </a:rPr>
              <a:t>함수가 필요합니다</a:t>
            </a:r>
            <a:r>
              <a:rPr lang="en-US" altLang="ko-KR" sz="1400" b="0" i="0" dirty="0">
                <a:effectLst/>
                <a:latin typeface="notokr"/>
              </a:rPr>
              <a:t>.</a:t>
            </a:r>
          </a:p>
          <a:p>
            <a:pPr algn="l" latinLnBrk="1"/>
            <a:r>
              <a:rPr lang="ko-KR" altLang="en-US" sz="1400" b="0" i="0" dirty="0">
                <a:effectLst/>
                <a:latin typeface="notokr"/>
              </a:rPr>
              <a:t>이러한 초기화 함수는 객체가 생성된 후부터 사용되기 전까지 반드시 멤버의 초기화를 위해 호출되어야 합니다</a:t>
            </a:r>
            <a:r>
              <a:rPr lang="en-US" altLang="ko-KR" sz="1400" b="0" i="0" dirty="0">
                <a:effectLst/>
                <a:latin typeface="notokr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89343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F62D35A-3384-4BCB-8734-C0E8200F05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7934" y="347662"/>
            <a:ext cx="4829175" cy="61626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AF749C5-3096-45E6-AFEF-B8F259DF1F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4614" y="5660545"/>
            <a:ext cx="823320" cy="61125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C1F0CE5-00DD-48A8-A6C1-75C68777C883}"/>
              </a:ext>
            </a:extLst>
          </p:cNvPr>
          <p:cNvSpPr txBox="1"/>
          <p:nvPr/>
        </p:nvSpPr>
        <p:spPr>
          <a:xfrm>
            <a:off x="1407996" y="767112"/>
            <a:ext cx="18770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다양한 생성자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5606156" y="5862486"/>
            <a:ext cx="2226365" cy="2073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6267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AFC1D2D-F365-4A03-8EEA-C55B30F43379}"/>
              </a:ext>
            </a:extLst>
          </p:cNvPr>
          <p:cNvSpPr txBox="1"/>
          <p:nvPr/>
        </p:nvSpPr>
        <p:spPr>
          <a:xfrm>
            <a:off x="614494" y="914292"/>
            <a:ext cx="40665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생성자 매개변수 디폴트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(default) 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값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591624C-EF5D-4BBD-A664-BDDB091153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0835" y="628650"/>
            <a:ext cx="4419600" cy="56007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2FF24C4-1612-4033-86CD-3DE2AD32CE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1057" y="5562595"/>
            <a:ext cx="788689" cy="606684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6102626" y="5562595"/>
            <a:ext cx="2226365" cy="2073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1049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F8E40B6-829A-4E18-BCE2-03387B9693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6698" y="266700"/>
            <a:ext cx="4772025" cy="65913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7228FA6-5DEC-472F-AADE-5ACB77D8DC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223" y="5867400"/>
            <a:ext cx="4943475" cy="7239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302DCAF-9264-4B6E-9AA5-485D569DD468}"/>
              </a:ext>
            </a:extLst>
          </p:cNvPr>
          <p:cNvSpPr txBox="1"/>
          <p:nvPr/>
        </p:nvSpPr>
        <p:spPr>
          <a:xfrm>
            <a:off x="903223" y="702470"/>
            <a:ext cx="36540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생성자가 모호하면 컴파일 에러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6006345" y="6229350"/>
            <a:ext cx="2226365" cy="2073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8381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F01AB33-96C3-4ECE-BEA2-E2C6A6CDE0AB}"/>
              </a:ext>
            </a:extLst>
          </p:cNvPr>
          <p:cNvSpPr txBox="1"/>
          <p:nvPr/>
        </p:nvSpPr>
        <p:spPr>
          <a:xfrm>
            <a:off x="1023457" y="1260408"/>
            <a:ext cx="989062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1400" b="1" i="0" dirty="0" err="1">
                <a:effectLst/>
                <a:latin typeface="notokr"/>
              </a:rPr>
              <a:t>소멸자</a:t>
            </a:r>
            <a:r>
              <a:rPr lang="en-US" altLang="ko-KR" sz="1400" b="1" i="0" dirty="0">
                <a:effectLst/>
                <a:latin typeface="notokr"/>
              </a:rPr>
              <a:t>(destructor)</a:t>
            </a:r>
          </a:p>
          <a:p>
            <a:pPr algn="l" latinLnBrk="1"/>
            <a:r>
              <a:rPr lang="en-US" altLang="ko-KR" sz="1400" b="0" i="0" dirty="0">
                <a:effectLst/>
                <a:latin typeface="notokr"/>
              </a:rPr>
              <a:t>C++</a:t>
            </a:r>
            <a:r>
              <a:rPr lang="ko-KR" altLang="en-US" sz="1400" b="0" i="0" dirty="0">
                <a:effectLst/>
                <a:latin typeface="notokr"/>
              </a:rPr>
              <a:t>에서 생성자는 객체 멤버의 </a:t>
            </a:r>
            <a:r>
              <a:rPr lang="ko-KR" altLang="en-US" sz="1400" b="0" i="0" dirty="0" err="1">
                <a:effectLst/>
                <a:latin typeface="notokr"/>
              </a:rPr>
              <a:t>초기화뿐만</a:t>
            </a:r>
            <a:r>
              <a:rPr lang="ko-KR" altLang="en-US" sz="1400" b="0" i="0" dirty="0">
                <a:effectLst/>
                <a:latin typeface="notokr"/>
              </a:rPr>
              <a:t> 아니라</a:t>
            </a:r>
            <a:r>
              <a:rPr lang="en-US" altLang="ko-KR" sz="1400" b="0" i="0" dirty="0">
                <a:effectLst/>
                <a:latin typeface="notokr"/>
              </a:rPr>
              <a:t>, </a:t>
            </a:r>
            <a:r>
              <a:rPr lang="ko-KR" altLang="en-US" sz="1400" b="0" i="0" dirty="0">
                <a:effectLst/>
                <a:latin typeface="notokr"/>
              </a:rPr>
              <a:t>객체를 사용하기 위한 외부 환경까지도 초기화하는 역할을 합니다</a:t>
            </a:r>
            <a:r>
              <a:rPr lang="en-US" altLang="ko-KR" sz="1400" b="0" i="0" dirty="0">
                <a:effectLst/>
                <a:latin typeface="notokr"/>
              </a:rPr>
              <a:t>.</a:t>
            </a:r>
          </a:p>
          <a:p>
            <a:pPr algn="l" latinLnBrk="1"/>
            <a:r>
              <a:rPr lang="ko-KR" altLang="en-US" sz="1400" b="0" i="0" dirty="0">
                <a:effectLst/>
                <a:latin typeface="notokr"/>
              </a:rPr>
              <a:t>따라서 객체의 수명이 끝나면 생성자의 반대 역할을 수행할 멤버 함수도 </a:t>
            </a:r>
            <a:r>
              <a:rPr lang="ko-KR" altLang="en-US" sz="1400" b="0" i="0" dirty="0" err="1">
                <a:effectLst/>
                <a:latin typeface="notokr"/>
              </a:rPr>
              <a:t>필요해집니다</a:t>
            </a:r>
            <a:r>
              <a:rPr lang="en-US" altLang="ko-KR" sz="1400" b="0" i="0" dirty="0">
                <a:effectLst/>
                <a:latin typeface="notokr"/>
              </a:rPr>
              <a:t>.</a:t>
            </a:r>
          </a:p>
          <a:p>
            <a:pPr algn="l" latinLnBrk="1"/>
            <a:r>
              <a:rPr lang="ko-KR" altLang="en-US" sz="1400" b="0" i="0" dirty="0">
                <a:effectLst/>
                <a:latin typeface="notokr"/>
              </a:rPr>
              <a:t>이러한 역할을 하는 멤버 함수를 </a:t>
            </a:r>
            <a:r>
              <a:rPr lang="ko-KR" altLang="en-US" sz="1400" b="0" i="0" dirty="0" err="1">
                <a:effectLst/>
                <a:latin typeface="notokr"/>
              </a:rPr>
              <a:t>소멸자</a:t>
            </a:r>
            <a:r>
              <a:rPr lang="en-US" altLang="ko-KR" sz="1400" b="0" i="0" dirty="0">
                <a:effectLst/>
                <a:latin typeface="notokr"/>
              </a:rPr>
              <a:t>(destructor)</a:t>
            </a:r>
            <a:r>
              <a:rPr lang="ko-KR" altLang="en-US" sz="1400" b="0" i="0" dirty="0">
                <a:effectLst/>
                <a:latin typeface="notokr"/>
              </a:rPr>
              <a:t>라고 합니다</a:t>
            </a:r>
            <a:r>
              <a:rPr lang="en-US" altLang="ko-KR" sz="1400" b="0" i="0" dirty="0">
                <a:effectLst/>
                <a:latin typeface="notokr"/>
              </a:rPr>
              <a:t>.</a:t>
            </a:r>
          </a:p>
          <a:p>
            <a:pPr algn="l" latinLnBrk="1"/>
            <a:r>
              <a:rPr lang="ko-KR" altLang="en-US" sz="1400" b="0" i="0" dirty="0">
                <a:effectLst/>
                <a:latin typeface="notokr"/>
              </a:rPr>
              <a:t>소멸자는 객체의 수명이 끝나면 컴파일러에 의해 자동으로 호출되며</a:t>
            </a:r>
            <a:r>
              <a:rPr lang="en-US" altLang="ko-KR" sz="1400" b="0" i="0" dirty="0">
                <a:effectLst/>
                <a:latin typeface="notokr"/>
              </a:rPr>
              <a:t>, </a:t>
            </a:r>
            <a:r>
              <a:rPr lang="ko-KR" altLang="en-US" sz="1400" b="0" i="0" dirty="0">
                <a:effectLst/>
                <a:latin typeface="notokr"/>
              </a:rPr>
              <a:t>사용이 끝난 객체를 정리해 줍니다</a:t>
            </a:r>
            <a:r>
              <a:rPr lang="en-US" altLang="ko-KR" sz="1400" b="0" i="0" dirty="0">
                <a:effectLst/>
                <a:latin typeface="notokr"/>
              </a:rPr>
              <a:t>.</a:t>
            </a:r>
          </a:p>
          <a:p>
            <a:pPr algn="l" latinLnBrk="1"/>
            <a:r>
              <a:rPr lang="en-US" altLang="ko-KR" sz="1400" b="0" i="0" dirty="0">
                <a:effectLst/>
                <a:latin typeface="notokr"/>
              </a:rPr>
              <a:t> </a:t>
            </a:r>
          </a:p>
          <a:p>
            <a:pPr algn="l" latinLnBrk="1"/>
            <a:r>
              <a:rPr lang="en-US" altLang="ko-KR" sz="1400" b="0" i="0" dirty="0">
                <a:effectLst/>
                <a:latin typeface="notokr"/>
              </a:rPr>
              <a:t>C++</a:t>
            </a:r>
            <a:r>
              <a:rPr lang="ko-KR" altLang="en-US" sz="1400" b="0" i="0" dirty="0">
                <a:effectLst/>
                <a:latin typeface="notokr"/>
              </a:rPr>
              <a:t>에서 클래스 소멸자의 이름은 해당 클래스의 이름과 같으며</a:t>
            </a:r>
            <a:r>
              <a:rPr lang="en-US" altLang="ko-KR" sz="1400" b="0" i="0" dirty="0">
                <a:effectLst/>
                <a:latin typeface="notokr"/>
              </a:rPr>
              <a:t>, </a:t>
            </a:r>
            <a:r>
              <a:rPr lang="ko-KR" altLang="en-US" sz="1400" b="0" i="0" dirty="0">
                <a:effectLst/>
                <a:latin typeface="notokr"/>
              </a:rPr>
              <a:t>이름 앞에 물결 표시</a:t>
            </a:r>
            <a:r>
              <a:rPr lang="en-US" altLang="ko-KR" sz="1400" b="0" i="0" dirty="0">
                <a:effectLst/>
                <a:latin typeface="notokr"/>
              </a:rPr>
              <a:t>(tilde, ~)</a:t>
            </a:r>
            <a:r>
              <a:rPr lang="ko-KR" altLang="en-US" sz="1400" b="0" i="0" dirty="0">
                <a:effectLst/>
                <a:latin typeface="notokr"/>
              </a:rPr>
              <a:t>를 붙여 생성자와 구분합니다</a:t>
            </a:r>
            <a:r>
              <a:rPr lang="en-US" altLang="ko-KR" sz="1400" b="0" i="0" dirty="0">
                <a:effectLst/>
                <a:latin typeface="notokr"/>
              </a:rPr>
              <a:t>.</a:t>
            </a:r>
          </a:p>
          <a:p>
            <a:pPr algn="l" latinLnBrk="1"/>
            <a:r>
              <a:rPr lang="ko-KR" altLang="en-US" sz="1400" b="0" i="0" dirty="0">
                <a:effectLst/>
                <a:latin typeface="notokr"/>
              </a:rPr>
              <a:t>즉</a:t>
            </a:r>
            <a:r>
              <a:rPr lang="en-US" altLang="ko-KR" sz="1400" b="0" i="0" dirty="0">
                <a:effectLst/>
                <a:latin typeface="notokr"/>
              </a:rPr>
              <a:t>, Book </a:t>
            </a:r>
            <a:r>
              <a:rPr lang="ko-KR" altLang="en-US" sz="1400" b="0" i="0" dirty="0">
                <a:effectLst/>
                <a:latin typeface="notokr"/>
              </a:rPr>
              <a:t>클래스의 소멸자는 </a:t>
            </a:r>
            <a:r>
              <a:rPr lang="en-US" altLang="ko-KR" sz="1400" b="0" i="0" dirty="0">
                <a:effectLst/>
                <a:latin typeface="notokr"/>
              </a:rPr>
              <a:t>~Book()</a:t>
            </a:r>
            <a:r>
              <a:rPr lang="ko-KR" altLang="en-US" sz="1400" b="0" i="0" dirty="0">
                <a:effectLst/>
                <a:latin typeface="notokr"/>
              </a:rPr>
              <a:t>이라는 이름을 가지게 됩니다</a:t>
            </a:r>
            <a:r>
              <a:rPr lang="en-US" altLang="ko-KR" sz="1400" b="0" i="0" dirty="0">
                <a:effectLst/>
                <a:latin typeface="notokr"/>
              </a:rPr>
              <a:t>.</a:t>
            </a:r>
          </a:p>
          <a:p>
            <a:pPr algn="l" latinLnBrk="1"/>
            <a:r>
              <a:rPr lang="en-US" altLang="ko-KR" sz="1400" b="0" i="0" dirty="0">
                <a:effectLst/>
                <a:latin typeface="notokr"/>
              </a:rPr>
              <a:t> </a:t>
            </a:r>
          </a:p>
          <a:p>
            <a:pPr algn="l" latinLnBrk="1"/>
            <a:r>
              <a:rPr lang="ko-KR" altLang="en-US" sz="1400" b="0" i="0" dirty="0">
                <a:effectLst/>
                <a:latin typeface="notokr"/>
              </a:rPr>
              <a:t>이러한 소멸자는 다음과 같은 특징을 가집니다</a:t>
            </a:r>
            <a:r>
              <a:rPr lang="en-US" altLang="ko-KR" sz="1400" b="0" i="0" dirty="0">
                <a:effectLst/>
                <a:latin typeface="notokr"/>
              </a:rPr>
              <a:t>.</a:t>
            </a:r>
          </a:p>
          <a:p>
            <a:pPr algn="l" latinLnBrk="1"/>
            <a:r>
              <a:rPr lang="en-US" altLang="ko-KR" sz="1400" b="0" i="0" dirty="0">
                <a:effectLst/>
                <a:latin typeface="notokr"/>
              </a:rPr>
              <a:t> </a:t>
            </a:r>
          </a:p>
          <a:p>
            <a:pPr algn="l" latinLnBrk="1"/>
            <a:r>
              <a:rPr lang="en-US" altLang="ko-KR" sz="1400" b="0" i="0" dirty="0">
                <a:effectLst/>
                <a:latin typeface="notokr"/>
              </a:rPr>
              <a:t>1. </a:t>
            </a:r>
            <a:r>
              <a:rPr lang="ko-KR" altLang="en-US" sz="1400" b="0" i="0" dirty="0">
                <a:effectLst/>
                <a:latin typeface="notokr"/>
              </a:rPr>
              <a:t>소멸자는 인수를 가지지 않습니다</a:t>
            </a:r>
            <a:r>
              <a:rPr lang="en-US" altLang="ko-KR" sz="1400" b="0" i="0" dirty="0">
                <a:effectLst/>
                <a:latin typeface="notokr"/>
              </a:rPr>
              <a:t>.</a:t>
            </a:r>
          </a:p>
          <a:p>
            <a:pPr algn="l" latinLnBrk="1"/>
            <a:r>
              <a:rPr lang="en-US" altLang="ko-KR" sz="1400" b="0" i="0" dirty="0">
                <a:effectLst/>
                <a:latin typeface="notokr"/>
              </a:rPr>
              <a:t>2. </a:t>
            </a:r>
            <a:r>
              <a:rPr lang="ko-KR" altLang="en-US" sz="1400" b="0" i="0" dirty="0">
                <a:effectLst/>
                <a:latin typeface="notokr"/>
              </a:rPr>
              <a:t>소멸자는 </a:t>
            </a:r>
            <a:r>
              <a:rPr lang="ko-KR" altLang="en-US" sz="1400" b="0" i="0" dirty="0" err="1">
                <a:effectLst/>
                <a:latin typeface="notokr"/>
              </a:rPr>
              <a:t>반환값이</a:t>
            </a:r>
            <a:r>
              <a:rPr lang="ko-KR" altLang="en-US" sz="1400" b="0" i="0" dirty="0">
                <a:effectLst/>
                <a:latin typeface="notokr"/>
              </a:rPr>
              <a:t> 없지만 </a:t>
            </a:r>
            <a:r>
              <a:rPr lang="en-US" altLang="ko-KR" sz="1400" b="0" i="0" dirty="0">
                <a:effectLst/>
                <a:latin typeface="notokr"/>
              </a:rPr>
              <a:t>void</a:t>
            </a:r>
            <a:r>
              <a:rPr lang="ko-KR" altLang="en-US" sz="1400" b="0" i="0" dirty="0">
                <a:effectLst/>
                <a:latin typeface="notokr"/>
              </a:rPr>
              <a:t>형으로 선언하지 않습니다</a:t>
            </a:r>
            <a:r>
              <a:rPr lang="en-US" altLang="ko-KR" sz="1400" b="0" i="0" dirty="0">
                <a:effectLst/>
                <a:latin typeface="notokr"/>
              </a:rPr>
              <a:t>.</a:t>
            </a:r>
          </a:p>
          <a:p>
            <a:pPr algn="l" latinLnBrk="1"/>
            <a:r>
              <a:rPr lang="en-US" altLang="ko-KR" sz="1400" b="0" i="0" dirty="0">
                <a:effectLst/>
                <a:latin typeface="notokr"/>
              </a:rPr>
              <a:t>3. </a:t>
            </a:r>
            <a:r>
              <a:rPr lang="ko-KR" altLang="en-US" sz="1400" b="0" i="0" dirty="0">
                <a:effectLst/>
                <a:latin typeface="notokr"/>
              </a:rPr>
              <a:t>객체는 여러 개의 생성자를 가질 수 있지만</a:t>
            </a:r>
            <a:r>
              <a:rPr lang="en-US" altLang="ko-KR" sz="1400" b="0" i="0" dirty="0">
                <a:effectLst/>
                <a:latin typeface="notokr"/>
              </a:rPr>
              <a:t>, </a:t>
            </a:r>
            <a:r>
              <a:rPr lang="ko-KR" altLang="en-US" sz="1400" b="0" i="0" dirty="0">
                <a:effectLst/>
                <a:latin typeface="notokr"/>
              </a:rPr>
              <a:t>소멸자는 단 하나만 가질 수 있습니다</a:t>
            </a:r>
            <a:r>
              <a:rPr lang="en-US" altLang="ko-KR" sz="1400" b="0" i="0" dirty="0">
                <a:effectLst/>
                <a:latin typeface="notokr"/>
              </a:rPr>
              <a:t>.</a:t>
            </a:r>
          </a:p>
          <a:p>
            <a:pPr algn="l" latinLnBrk="1"/>
            <a:r>
              <a:rPr lang="en-US" altLang="ko-KR" sz="1400" b="0" i="0" dirty="0">
                <a:effectLst/>
                <a:latin typeface="notokr"/>
              </a:rPr>
              <a:t>4. </a:t>
            </a:r>
            <a:r>
              <a:rPr lang="ko-KR" altLang="en-US" sz="1400" b="0" i="0" dirty="0">
                <a:effectLst/>
                <a:latin typeface="notokr"/>
              </a:rPr>
              <a:t>소멸자는 </a:t>
            </a:r>
            <a:r>
              <a:rPr lang="en-US" altLang="ko-KR" sz="1400" b="0" i="0" dirty="0">
                <a:effectLst/>
                <a:latin typeface="notokr"/>
              </a:rPr>
              <a:t>const, volatile </a:t>
            </a:r>
            <a:r>
              <a:rPr lang="ko-KR" altLang="en-US" sz="1400" b="0" i="0" dirty="0">
                <a:effectLst/>
                <a:latin typeface="notokr"/>
              </a:rPr>
              <a:t>또는 </a:t>
            </a:r>
            <a:r>
              <a:rPr lang="en-US" altLang="ko-KR" sz="1400" b="0" i="0" dirty="0">
                <a:effectLst/>
                <a:latin typeface="notokr"/>
              </a:rPr>
              <a:t>static</a:t>
            </a:r>
            <a:r>
              <a:rPr lang="ko-KR" altLang="en-US" sz="1400" b="0" i="0" dirty="0">
                <a:effectLst/>
                <a:latin typeface="notokr"/>
              </a:rPr>
              <a:t>으로 선언될 수는 없지만</a:t>
            </a:r>
            <a:r>
              <a:rPr lang="en-US" altLang="ko-KR" sz="1400" b="0" i="0" dirty="0">
                <a:effectLst/>
                <a:latin typeface="notokr"/>
              </a:rPr>
              <a:t>, const, volatile </a:t>
            </a:r>
            <a:r>
              <a:rPr lang="ko-KR" altLang="en-US" sz="1400" b="0" i="0" dirty="0">
                <a:effectLst/>
                <a:latin typeface="notokr"/>
              </a:rPr>
              <a:t>또는 </a:t>
            </a:r>
            <a:r>
              <a:rPr lang="en-US" altLang="ko-KR" sz="1400" b="0" i="0" dirty="0">
                <a:effectLst/>
                <a:latin typeface="notokr"/>
              </a:rPr>
              <a:t>static</a:t>
            </a:r>
            <a:r>
              <a:rPr lang="ko-KR" altLang="en-US" sz="1400" b="0" i="0" dirty="0">
                <a:effectLst/>
                <a:latin typeface="notokr"/>
              </a:rPr>
              <a:t>으로 선언된 객체의 소멸을 위해서 호출될 수는 있습니다</a:t>
            </a:r>
            <a:r>
              <a:rPr lang="en-US" altLang="ko-KR" sz="1400" b="0" i="0" dirty="0">
                <a:effectLst/>
                <a:latin typeface="notokr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02588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4A5C697-63A5-4BB2-BCFA-423944DE2C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2323" y="409575"/>
            <a:ext cx="3962400" cy="60388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BF9A899-9E5E-4A5B-802E-52A2864E18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6248" y="6038850"/>
            <a:ext cx="2886075" cy="4095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6494927-260E-4392-BAD2-316F1E9EBD64}"/>
              </a:ext>
            </a:extLst>
          </p:cNvPr>
          <p:cNvSpPr txBox="1"/>
          <p:nvPr/>
        </p:nvSpPr>
        <p:spPr>
          <a:xfrm>
            <a:off x="765495" y="712956"/>
            <a:ext cx="27998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1800" b="1" i="0" dirty="0" err="1">
                <a:effectLst/>
                <a:latin typeface="notokr"/>
              </a:rPr>
              <a:t>소멸자</a:t>
            </a:r>
            <a:r>
              <a:rPr lang="en-US" altLang="ko-KR" sz="1800" b="1" i="0" dirty="0">
                <a:effectLst/>
                <a:latin typeface="notokr"/>
              </a:rPr>
              <a:t>(destructor)</a:t>
            </a:r>
            <a:r>
              <a:rPr lang="ko-KR" altLang="en-US" sz="1800" b="1" i="0" dirty="0">
                <a:effectLst/>
                <a:latin typeface="notokr"/>
              </a:rPr>
              <a:t>의 사용</a:t>
            </a:r>
            <a:endParaRPr lang="en-US" altLang="ko-KR" sz="1800" b="1" i="0" dirty="0">
              <a:effectLst/>
              <a:latin typeface="notokr"/>
            </a:endParaRPr>
          </a:p>
        </p:txBody>
      </p:sp>
    </p:spTree>
    <p:extLst>
      <p:ext uri="{BB962C8B-B14F-4D97-AF65-F5344CB8AC3E}">
        <p14:creationId xmlns:p14="http://schemas.microsoft.com/office/powerpoint/2010/main" val="509777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C9C190E-F807-4C63-8A1D-75A430BECE34}"/>
              </a:ext>
            </a:extLst>
          </p:cNvPr>
          <p:cNvSpPr txBox="1"/>
          <p:nvPr/>
        </p:nvSpPr>
        <p:spPr>
          <a:xfrm>
            <a:off x="473357" y="509523"/>
            <a:ext cx="34694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급여관리 시스템 개발 시나리오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E39B273-D29B-407E-893D-22AFF7E49E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675" y="878855"/>
            <a:ext cx="8076955" cy="129266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2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  <a:ea typeface="맑은 고딕" panose="020B0503020000020004" pitchFamily="50" charset="-127"/>
              </a:rPr>
              <a:t>class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ea typeface="맑은 고딕" panose="020B0503020000020004" pitchFamily="50" charset="-127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  <a:ea typeface="맑은 고딕" panose="020B0503020000020004" pitchFamily="50" charset="-127"/>
              </a:rPr>
              <a:t>PermanentWorker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 : 정규직 직원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정보을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위한 클래스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  <a:ea typeface="맑은 고딕" panose="020B0503020000020004" pitchFamily="50" charset="-127"/>
              </a:rPr>
              <a:t>class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ea typeface="맑은 고딕" panose="020B0503020000020004" pitchFamily="50" charset="-127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  <a:ea typeface="맑은 고딕" panose="020B0503020000020004" pitchFamily="50" charset="-127"/>
              </a:rPr>
              <a:t>EmployeeHandler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 : 직원 관리 관리를 위한 클래스 (즉, 컨트롤(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control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 클래스, 또는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핸들러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handler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 클래스)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  <a:ea typeface="맑은 고딕" panose="020B0503020000020004" pitchFamily="50" charset="-127"/>
              </a:rPr>
              <a:t>AddEmploy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ea typeface="맑은 고딕" panose="020B0503020000020004" pitchFamily="50" charset="-127"/>
              </a:rPr>
              <a:t>()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 : 새로운 직원 정보 등록 함수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  <a:ea typeface="맑은 고딕" panose="020B0503020000020004" pitchFamily="50" charset="-127"/>
              </a:rPr>
              <a:t>ShowAllSalaryInfo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 : 모든 직원의 이번 달 급여정보 출력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  <a:ea typeface="맑은 고딕" panose="020B0503020000020004" pitchFamily="50" charset="-127"/>
              </a:rPr>
              <a:t>ShowTotalSalary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 : 이번 달 급여의 총액 출력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2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423680C-742E-4253-9D72-8D72C2E75E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675" y="2259216"/>
            <a:ext cx="1495425" cy="69532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5D515CB-665A-4EC2-920A-38A3E033A5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675" y="3119502"/>
            <a:ext cx="4381500" cy="322897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15D27A7-2B74-495F-A755-664D61A480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7982" y="1652652"/>
            <a:ext cx="4648200" cy="469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655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97C534FA-5DC8-4310-88EB-FDC95BD8DC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813" y="1069424"/>
            <a:ext cx="4029075" cy="309562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F05FBED-746E-41FC-BE09-7DBEB3B218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813" y="4343662"/>
            <a:ext cx="1228725" cy="15430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2167CB4-B63B-497B-A0E2-91DD36D140D0}"/>
              </a:ext>
            </a:extLst>
          </p:cNvPr>
          <p:cNvSpPr txBox="1"/>
          <p:nvPr/>
        </p:nvSpPr>
        <p:spPr>
          <a:xfrm>
            <a:off x="5832446" y="1312792"/>
            <a:ext cx="517391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14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문제의 제시</a:t>
            </a:r>
          </a:p>
          <a:p>
            <a:pPr algn="l"/>
            <a:r>
              <a:rPr lang="ko-KR" altLang="en-US" sz="14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요구사항의 변경에 대응하는 프로그램의 유연성</a:t>
            </a:r>
          </a:p>
          <a:p>
            <a:pPr algn="l"/>
            <a:r>
              <a:rPr lang="ko-KR" altLang="en-US" sz="14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기능의 추가에 따른 프로그램의 확장성</a:t>
            </a:r>
          </a:p>
          <a:p>
            <a:pPr algn="l"/>
            <a:r>
              <a:rPr lang="ko-KR" altLang="en-US" sz="14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새로운 고용형태 등장</a:t>
            </a:r>
          </a:p>
          <a:p>
            <a:pPr lvl="1" algn="l"/>
            <a:r>
              <a:rPr lang="ko-KR" altLang="en-US" sz="14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영업직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(Sales)</a:t>
            </a:r>
          </a:p>
          <a:p>
            <a:pPr lvl="1" algn="l"/>
            <a:r>
              <a:rPr lang="ko-KR" altLang="en-US" sz="14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임시직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(Temporary)</a:t>
            </a:r>
          </a:p>
          <a:p>
            <a:pPr algn="l"/>
            <a:r>
              <a:rPr lang="ko-KR" altLang="en-US" sz="14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급여의 다양화</a:t>
            </a:r>
          </a:p>
          <a:p>
            <a:pPr lvl="1" algn="l"/>
            <a:r>
              <a:rPr lang="ko-KR" altLang="en-US" sz="14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고용직 급여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: </a:t>
            </a:r>
            <a:r>
              <a:rPr lang="ko-KR" altLang="en-US" sz="1400" b="0" i="0" dirty="0" smtClean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연봉제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 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따라서 매달의 급여가 정해져 있다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</a:p>
          <a:p>
            <a:pPr lvl="1" algn="l"/>
            <a:r>
              <a:rPr lang="ko-KR" altLang="en-US" sz="14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영업직 급여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: 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기본급여 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+ 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인센티브</a:t>
            </a:r>
          </a:p>
          <a:p>
            <a:pPr lvl="1" algn="l"/>
            <a:r>
              <a:rPr lang="ko-KR" altLang="en-US" sz="14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임시직 급여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: 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시간당 급여 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X 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일한 시간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824948" y="3559561"/>
            <a:ext cx="2226365" cy="2073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53140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160</Words>
  <Application>Microsoft Office PowerPoint</Application>
  <PresentationFormat>와이드스크린</PresentationFormat>
  <Paragraphs>74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2" baseType="lpstr">
      <vt:lpstr>notokr</vt:lpstr>
      <vt:lpstr>맑은 고딕</vt:lpstr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689</dc:creator>
  <cp:lastModifiedBy>ITSC</cp:lastModifiedBy>
  <cp:revision>8</cp:revision>
  <dcterms:created xsi:type="dcterms:W3CDTF">2021-07-23T03:55:55Z</dcterms:created>
  <dcterms:modified xsi:type="dcterms:W3CDTF">2021-07-23T06:35:15Z</dcterms:modified>
</cp:coreProperties>
</file>