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E7C3B-4F58-4937-B2B0-EBB79A3FC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A331E-0B7D-4301-BFBC-4F4E24BF4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7EB81-BA40-4AB6-98CB-8631E54A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79C0B-BF42-48AC-BA1B-C44BE373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3BF14-DDAE-4813-A5F4-93962632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2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2BD48-AF29-40F4-A7D3-F202A936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7FD9E-43DD-4C43-AFAD-71C0E8A0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D1BBC-BE06-479A-AE7B-ADE9E54F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C24F0-51F1-4A25-BF51-4CF486C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73109-86A8-4BD1-A643-9056825A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8ED641-D230-4613-9C5F-B169BA676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C97B9-D795-42FB-8A07-198FC938A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C025A-EE62-4382-B249-5ACF236E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D4D52-9128-4B29-82E0-47561DFF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63C16-01AF-49FE-BA47-AD68258D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B187-F996-4971-8755-0DDFF779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13F5B-7C6E-4953-999E-3CAFADF2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1617C-08DB-40A1-8E32-6323CB92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D01C1-4094-47BD-8C2E-96584342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69D93-DBCF-4ABF-BA51-69774A03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F72FD-CC44-44DD-BA6B-8A3C2216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6CF25-0554-4AAC-B9EE-40F7E808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9344B-1F56-4EF9-A491-DCBBC5BD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EC143-FD81-4F74-8141-838522E3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72599-4F29-4A8E-B008-07BED750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F110-C62E-4257-8223-5BB6FC16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DF30D-4CB4-47CB-82B8-0892A0163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CAEE2-7154-4350-A628-5CF8E885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BF966-1B29-4EE3-9F16-D9C4A4A9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2D701-3238-4A09-AE1B-CA74ED2E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D020D-7E2C-4861-980C-CD541B5E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A5D91-A81E-4946-922C-E31860F0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7F2FD-8A61-4A31-8EBD-0C3F1316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FF70B-44FD-4154-971A-B09964C7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239253-65E3-4036-B043-8D6032105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446659-A8F3-4E31-A6B7-BFE5C290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DA275D-C767-4157-96A9-81D21511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EED637-4CC9-4FB7-A177-A26D2F73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F699A-FB08-432A-92D8-525C37D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7033-3CE8-4998-8985-7005923F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E2BC2-3C31-44A9-A22F-681000AD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4390A-E85B-4BD2-B0B3-CDB896B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8A526-5E7F-4CD1-B6C4-4F798BEE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2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DEC04-17CA-46FD-8CEC-60D19510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551E7-55F2-4544-A4E5-BA19A774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C0C45-017B-43A1-932C-3C3FF70B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BA15B-0992-45A2-88D6-A2F61BF2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26684-85B4-4367-93D0-E84EF5D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D80B9-B542-4C56-81F1-ECB39644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AB31F-DF5B-40C4-85E9-7D86873A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7D8CA-B2C8-4A1D-9E2B-1C4EF79B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00C84-9269-4AEF-84B0-80870F2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7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0F317-03CB-4EFD-8BB1-22A2CC99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91CAA2-18E7-4CCE-926D-14AE293A2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35AC0-B39E-4792-BD50-32CCA3005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1D338-D265-4C0A-B4F6-CBA02C6F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FC2C0-C149-41AD-A979-6B2A0DD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FBE7F-B6DD-451B-812E-4BFF0A68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8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08B04-329E-4BF1-9251-04695910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108A1-C219-433D-8079-023E89EA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1E4C8-7C04-444E-A53B-AAD6BDC54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925E-9857-4F72-8835-50DA8C5837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8C2F-5B05-40FD-9B98-A716E46AD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6D25-17CF-4A25-8A8F-438076CE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F969-966A-4E26-BC59-534EA611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3E6A4-27BD-4798-8C21-F5CFF4AE3FB5}"/>
              </a:ext>
            </a:extLst>
          </p:cNvPr>
          <p:cNvSpPr txBox="1"/>
          <p:nvPr/>
        </p:nvSpPr>
        <p:spPr>
          <a:xfrm>
            <a:off x="1996580" y="2508233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+mj-lt"/>
              </a:rPr>
              <a:t>C</a:t>
            </a:r>
            <a:r>
              <a:rPr lang="ko-KR" altLang="en-US" sz="8000" b="1" dirty="0">
                <a:latin typeface="+mj-lt"/>
              </a:rPr>
              <a:t>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BD86E-84CD-4B3D-84C5-D386D1478E4B}"/>
              </a:ext>
            </a:extLst>
          </p:cNvPr>
          <p:cNvSpPr/>
          <p:nvPr/>
        </p:nvSpPr>
        <p:spPr>
          <a:xfrm>
            <a:off x="0" y="3882006"/>
            <a:ext cx="4888718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7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60EDC-9BF5-4AEA-A44E-3D4C2F0F6050}"/>
              </a:ext>
            </a:extLst>
          </p:cNvPr>
          <p:cNvSpPr/>
          <p:nvPr/>
        </p:nvSpPr>
        <p:spPr>
          <a:xfrm>
            <a:off x="1235978" y="1140335"/>
            <a:ext cx="41497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notokr"/>
              </a:rPr>
              <a:t>객체 지향 프로그래밍의 특징</a:t>
            </a:r>
          </a:p>
          <a:p>
            <a:r>
              <a:rPr lang="ko-KR" altLang="en-US" b="0" i="0" dirty="0">
                <a:effectLst/>
                <a:latin typeface="notokr"/>
              </a:rPr>
              <a:t>객체 지향 프로그래밍이 가지는 특징은 다음과 같습니다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r>
              <a:rPr lang="en-US" altLang="ko-KR" b="0" i="0" dirty="0">
                <a:effectLst/>
                <a:latin typeface="notokr"/>
              </a:rPr>
              <a:t>1. </a:t>
            </a:r>
            <a:r>
              <a:rPr lang="ko-KR" altLang="en-US" b="0" i="0" dirty="0">
                <a:effectLst/>
                <a:latin typeface="notokr"/>
              </a:rPr>
              <a:t>추상화</a:t>
            </a:r>
            <a:r>
              <a:rPr lang="en-US" altLang="ko-KR" b="0" i="0" dirty="0">
                <a:effectLst/>
                <a:latin typeface="notokr"/>
              </a:rPr>
              <a:t>(abstraction)</a:t>
            </a:r>
          </a:p>
          <a:p>
            <a:r>
              <a:rPr lang="en-US" altLang="ko-KR" b="0" i="0" dirty="0">
                <a:effectLst/>
                <a:latin typeface="notokr"/>
              </a:rPr>
              <a:t>2. </a:t>
            </a:r>
            <a:r>
              <a:rPr lang="ko-KR" altLang="en-US" b="0" i="0" dirty="0">
                <a:effectLst/>
                <a:latin typeface="notokr"/>
              </a:rPr>
              <a:t>캡슐화</a:t>
            </a:r>
            <a:r>
              <a:rPr lang="en-US" altLang="ko-KR" b="0" i="0" dirty="0">
                <a:effectLst/>
                <a:latin typeface="notokr"/>
              </a:rPr>
              <a:t>(encapsulation)</a:t>
            </a:r>
          </a:p>
          <a:p>
            <a:r>
              <a:rPr lang="en-US" altLang="ko-KR" b="0" i="0" dirty="0">
                <a:effectLst/>
                <a:latin typeface="notokr"/>
              </a:rPr>
              <a:t>3. </a:t>
            </a:r>
            <a:r>
              <a:rPr lang="ko-KR" altLang="en-US" b="0" i="0" dirty="0">
                <a:effectLst/>
                <a:latin typeface="notokr"/>
              </a:rPr>
              <a:t>정보 은닉</a:t>
            </a:r>
            <a:r>
              <a:rPr lang="en-US" altLang="ko-KR" b="0" i="0" dirty="0">
                <a:effectLst/>
                <a:latin typeface="notokr"/>
              </a:rPr>
              <a:t>(data hiding)</a:t>
            </a:r>
          </a:p>
          <a:p>
            <a:r>
              <a:rPr lang="en-US" altLang="ko-KR" b="0" i="0" dirty="0">
                <a:effectLst/>
                <a:latin typeface="notokr"/>
              </a:rPr>
              <a:t>4. </a:t>
            </a:r>
            <a:r>
              <a:rPr lang="ko-KR" altLang="en-US" b="0" i="0" dirty="0" err="1">
                <a:effectLst/>
                <a:latin typeface="notokr"/>
              </a:rPr>
              <a:t>상속성</a:t>
            </a:r>
            <a:r>
              <a:rPr lang="en-US" altLang="ko-KR" b="0" i="0" dirty="0">
                <a:effectLst/>
                <a:latin typeface="notokr"/>
              </a:rPr>
              <a:t>(inheritance)</a:t>
            </a:r>
          </a:p>
          <a:p>
            <a:r>
              <a:rPr lang="en-US" altLang="ko-KR" b="0" i="0" dirty="0">
                <a:effectLst/>
                <a:latin typeface="notokr"/>
              </a:rPr>
              <a:t>5. </a:t>
            </a:r>
            <a:r>
              <a:rPr lang="ko-KR" altLang="en-US" b="0" i="0" dirty="0" err="1">
                <a:effectLst/>
                <a:latin typeface="notokr"/>
              </a:rPr>
              <a:t>다형성</a:t>
            </a:r>
            <a:r>
              <a:rPr lang="en-US" altLang="ko-KR" b="0" i="0" dirty="0">
                <a:effectLst/>
                <a:latin typeface="notokr"/>
              </a:rPr>
              <a:t>(polymorphism)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4ABB-52A0-4DA9-9597-4F81080BB354}"/>
              </a:ext>
            </a:extLst>
          </p:cNvPr>
          <p:cNvSpPr/>
          <p:nvPr/>
        </p:nvSpPr>
        <p:spPr>
          <a:xfrm>
            <a:off x="6286151" y="1140335"/>
            <a:ext cx="38309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notokr"/>
              </a:rPr>
              <a:t>객체의 예</a:t>
            </a:r>
          </a:p>
          <a:p>
            <a:r>
              <a:rPr lang="ko-KR" altLang="en-US" b="0" i="0" dirty="0">
                <a:effectLst/>
                <a:latin typeface="notokr"/>
              </a:rPr>
              <a:t>객체</a:t>
            </a:r>
            <a:r>
              <a:rPr lang="en-US" altLang="ko-KR" b="0" i="0" dirty="0">
                <a:effectLst/>
                <a:latin typeface="notokr"/>
              </a:rPr>
              <a:t>(object)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ko-KR" altLang="en-US" b="0" i="0" dirty="0">
                <a:effectLst/>
                <a:latin typeface="notokr"/>
              </a:rPr>
              <a:t>고양이</a:t>
            </a:r>
          </a:p>
          <a:p>
            <a:r>
              <a:rPr lang="ko-KR" altLang="en-US" b="0" i="0" dirty="0">
                <a:effectLst/>
                <a:latin typeface="notokr"/>
              </a:rPr>
              <a:t> </a:t>
            </a:r>
          </a:p>
          <a:p>
            <a:r>
              <a:rPr lang="ko-KR" altLang="en-US" b="0" i="0" dirty="0">
                <a:effectLst/>
                <a:latin typeface="notokr"/>
              </a:rPr>
              <a:t>멤버 변수</a:t>
            </a:r>
            <a:r>
              <a:rPr lang="en-US" altLang="ko-KR" b="0" i="0" dirty="0">
                <a:effectLst/>
                <a:latin typeface="notokr"/>
              </a:rPr>
              <a:t>(member variable)</a:t>
            </a:r>
          </a:p>
          <a:p>
            <a:r>
              <a:rPr lang="en-US" altLang="ko-KR" b="0" i="0" dirty="0">
                <a:effectLst/>
                <a:latin typeface="notokr"/>
              </a:rPr>
              <a:t>- cat.name_ = "</a:t>
            </a:r>
            <a:r>
              <a:rPr lang="ko-KR" altLang="en-US" b="0" i="0" dirty="0">
                <a:effectLst/>
                <a:latin typeface="notokr"/>
              </a:rPr>
              <a:t>나비</a:t>
            </a:r>
            <a:r>
              <a:rPr lang="en-US" altLang="ko-KR" b="0" i="0" dirty="0">
                <a:effectLst/>
                <a:latin typeface="notokr"/>
              </a:rPr>
              <a:t>"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en-US" altLang="ko-KR" b="0" i="0" dirty="0" err="1">
                <a:effectLst/>
                <a:latin typeface="notokr"/>
              </a:rPr>
              <a:t>cat.family</a:t>
            </a:r>
            <a:r>
              <a:rPr lang="en-US" altLang="ko-KR" b="0" i="0" dirty="0">
                <a:effectLst/>
                <a:latin typeface="notokr"/>
              </a:rPr>
              <a:t>_ = "</a:t>
            </a:r>
            <a:r>
              <a:rPr lang="ko-KR" altLang="en-US" b="0" i="0" dirty="0">
                <a:effectLst/>
                <a:latin typeface="notokr"/>
              </a:rPr>
              <a:t>코리안 숏 헤어</a:t>
            </a:r>
            <a:r>
              <a:rPr lang="en-US" altLang="ko-KR" b="0" i="0" dirty="0">
                <a:effectLst/>
                <a:latin typeface="notokr"/>
              </a:rPr>
              <a:t>"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en-US" altLang="ko-KR" b="0" i="0" dirty="0" err="1">
                <a:effectLst/>
                <a:latin typeface="notokr"/>
              </a:rPr>
              <a:t>cat.age</a:t>
            </a:r>
            <a:r>
              <a:rPr lang="en-US" altLang="ko-KR" b="0" i="0" dirty="0">
                <a:effectLst/>
                <a:latin typeface="notokr"/>
              </a:rPr>
              <a:t>_ = 1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en-US" altLang="ko-KR" b="0" i="0" dirty="0" err="1">
                <a:effectLst/>
                <a:latin typeface="notokr"/>
              </a:rPr>
              <a:t>cat.weight</a:t>
            </a:r>
            <a:r>
              <a:rPr lang="en-US" altLang="ko-KR" b="0" i="0" dirty="0">
                <a:effectLst/>
                <a:latin typeface="notokr"/>
              </a:rPr>
              <a:t>_ = 0.1</a:t>
            </a:r>
          </a:p>
          <a:p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r>
              <a:rPr lang="ko-KR" altLang="en-US" b="0" i="0" dirty="0">
                <a:effectLst/>
                <a:latin typeface="notokr"/>
              </a:rPr>
              <a:t>멤버 함수</a:t>
            </a:r>
            <a:r>
              <a:rPr lang="en-US" altLang="ko-KR" b="0" i="0" dirty="0">
                <a:effectLst/>
                <a:latin typeface="notokr"/>
              </a:rPr>
              <a:t>(member function)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en-US" altLang="ko-KR" b="0" i="0" dirty="0" err="1">
                <a:effectLst/>
                <a:latin typeface="notokr"/>
              </a:rPr>
              <a:t>cat.Mew</a:t>
            </a:r>
            <a:r>
              <a:rPr lang="en-US" altLang="ko-KR" b="0" i="0" dirty="0">
                <a:effectLst/>
                <a:latin typeface="notokr"/>
              </a:rPr>
              <a:t>()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en-US" altLang="ko-KR" b="0" i="0" dirty="0" err="1">
                <a:effectLst/>
                <a:latin typeface="notokr"/>
              </a:rPr>
              <a:t>cat.Eat</a:t>
            </a:r>
            <a:r>
              <a:rPr lang="en-US" altLang="ko-KR" b="0" i="0" dirty="0">
                <a:effectLst/>
                <a:latin typeface="notokr"/>
              </a:rPr>
              <a:t>()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en-US" altLang="ko-KR" b="0" i="0" dirty="0" err="1">
                <a:effectLst/>
                <a:latin typeface="notokr"/>
              </a:rPr>
              <a:t>cat.Sleep</a:t>
            </a:r>
            <a:r>
              <a:rPr lang="en-US" altLang="ko-KR" b="0" i="0" dirty="0">
                <a:effectLst/>
                <a:latin typeface="notokr"/>
              </a:rPr>
              <a:t>()</a:t>
            </a:r>
          </a:p>
          <a:p>
            <a:r>
              <a:rPr lang="en-US" altLang="ko-KR" b="0" i="0" dirty="0">
                <a:effectLst/>
                <a:latin typeface="notokr"/>
              </a:rPr>
              <a:t>- </a:t>
            </a:r>
            <a:r>
              <a:rPr lang="en-US" altLang="ko-KR" b="0" i="0" dirty="0" err="1">
                <a:effectLst/>
                <a:latin typeface="notokr"/>
              </a:rPr>
              <a:t>cat.Play</a:t>
            </a:r>
            <a:r>
              <a:rPr lang="en-US" altLang="ko-KR" b="0" i="0" dirty="0">
                <a:effectLst/>
                <a:latin typeface="notok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313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23F164-4DE8-4845-9C20-28E64F4F811C}"/>
              </a:ext>
            </a:extLst>
          </p:cNvPr>
          <p:cNvSpPr/>
          <p:nvPr/>
        </p:nvSpPr>
        <p:spPr>
          <a:xfrm>
            <a:off x="1399563" y="1414562"/>
            <a:ext cx="90573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notokr"/>
              </a:rPr>
              <a:t>인스턴스</a:t>
            </a:r>
            <a:r>
              <a:rPr lang="en-US" altLang="ko-KR" b="1" i="0" dirty="0">
                <a:effectLst/>
                <a:latin typeface="notokr"/>
              </a:rPr>
              <a:t>(instance)</a:t>
            </a:r>
          </a:p>
          <a:p>
            <a:endParaRPr lang="en-US" altLang="ko-KR" b="1" i="0" dirty="0">
              <a:effectLst/>
              <a:latin typeface="notokr"/>
            </a:endParaRPr>
          </a:p>
          <a:p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 클래스는 구조체와 마찬가지로 사용자가 정의할 수 있는 일종의 타입입니다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effectLst/>
                <a:latin typeface="notokr"/>
              </a:rPr>
              <a:t>따라서 클래스를 사용하기 위해서는 우선 해당 클래스 타입의 객체를 선언해야 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effectLst/>
                <a:latin typeface="notokr"/>
              </a:rPr>
              <a:t>이렇게 선언된 해당 클래스 타입의 객체를 인스턴스</a:t>
            </a:r>
            <a:r>
              <a:rPr lang="en-US" altLang="ko-KR" b="0" i="0" dirty="0">
                <a:effectLst/>
                <a:latin typeface="notokr"/>
              </a:rPr>
              <a:t>(instance)</a:t>
            </a:r>
            <a:r>
              <a:rPr lang="ko-KR" altLang="en-US" b="0" i="0" dirty="0">
                <a:effectLst/>
                <a:latin typeface="notokr"/>
              </a:rPr>
              <a:t>라고 하며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메모리에 대입된 객체를 의미합니다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endParaRPr lang="en-US" altLang="ko-KR" b="0" i="0" dirty="0">
              <a:effectLst/>
              <a:latin typeface="notokr"/>
            </a:endParaRPr>
          </a:p>
          <a:p>
            <a:r>
              <a:rPr lang="ko-KR" altLang="en-US" b="0" i="0" dirty="0">
                <a:effectLst/>
                <a:latin typeface="notokr"/>
              </a:rPr>
              <a:t>하나의 클래스에서 여러 개의 인스턴스를 생성할 수 있습니다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effectLst/>
                <a:latin typeface="notokr"/>
              </a:rPr>
              <a:t>이러한 인스턴스는 독립된 메모리 공간에 저장된 자신만의 멤버 변수를 가지지만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멤버 함수는 모든 인스턴스가 공유합니다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49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85342E0-3386-485F-BEAB-72F4A3FAEA78}"/>
              </a:ext>
            </a:extLst>
          </p:cNvPr>
          <p:cNvSpPr/>
          <p:nvPr/>
        </p:nvSpPr>
        <p:spPr>
          <a:xfrm>
            <a:off x="971296" y="1609315"/>
            <a:ext cx="988782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notokr"/>
              </a:rPr>
              <a:t>구조체란</a:t>
            </a:r>
            <a:r>
              <a:rPr lang="en-US" altLang="ko-KR" b="1" i="0" dirty="0">
                <a:effectLst/>
                <a:latin typeface="notokr"/>
              </a:rPr>
              <a:t>?</a:t>
            </a:r>
          </a:p>
          <a:p>
            <a:r>
              <a:rPr lang="ko-KR" altLang="en-US" sz="1600" b="0" i="0" dirty="0">
                <a:effectLst/>
                <a:latin typeface="notokr"/>
              </a:rPr>
              <a:t>구조체</a:t>
            </a:r>
            <a:r>
              <a:rPr lang="en-US" altLang="ko-KR" sz="1600" b="0" i="0" dirty="0">
                <a:effectLst/>
                <a:latin typeface="notokr"/>
              </a:rPr>
              <a:t>(structure type)</a:t>
            </a:r>
            <a:r>
              <a:rPr lang="ko-KR" altLang="en-US" sz="1600" b="0" i="0" dirty="0">
                <a:effectLst/>
                <a:latin typeface="notokr"/>
              </a:rPr>
              <a:t>란 사용자가 </a:t>
            </a:r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의 기본 타입을 가지고 새롭게 정의할 수 있는 사용자 정의 타입입니다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구조체는 기본 타입만으로는 나타낼 수 없는 복잡한 데이터를 표현할 수 있습니다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endParaRPr lang="en-US" altLang="ko-KR" sz="1600" b="0" i="0" dirty="0">
              <a:effectLst/>
              <a:latin typeface="notokr"/>
            </a:endParaRPr>
          </a:p>
          <a:p>
            <a:r>
              <a:rPr lang="ko-KR" altLang="en-US" sz="1600" b="0" i="0" dirty="0">
                <a:effectLst/>
                <a:latin typeface="notokr"/>
              </a:rPr>
              <a:t>배열이 같은 타입의 변수 집합이라고 한다면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구조체는 다양한 타입의 변수 집합을 하나의 타입으로 나타낸 것입니다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이때 구조체를 구성하는 변수를 구조체의 멤버</a:t>
            </a:r>
            <a:r>
              <a:rPr lang="en-US" altLang="ko-KR" sz="1600" b="0" i="0" dirty="0">
                <a:effectLst/>
                <a:latin typeface="notokr"/>
              </a:rPr>
              <a:t>(member) </a:t>
            </a:r>
            <a:r>
              <a:rPr lang="ko-KR" altLang="en-US" sz="1600" b="0" i="0" dirty="0">
                <a:effectLst/>
                <a:latin typeface="notokr"/>
              </a:rPr>
              <a:t>또는 멤버 변수</a:t>
            </a:r>
            <a:r>
              <a:rPr lang="en-US" altLang="ko-KR" sz="1600" b="0" i="0" dirty="0">
                <a:effectLst/>
                <a:latin typeface="notokr"/>
              </a:rPr>
              <a:t>(member variable)</a:t>
            </a:r>
            <a:r>
              <a:rPr lang="ko-KR" altLang="en-US" sz="1600" b="0" i="0" dirty="0">
                <a:effectLst/>
                <a:latin typeface="notokr"/>
              </a:rPr>
              <a:t>라고 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endParaRPr lang="en-US" altLang="ko-KR" sz="1600" b="0" i="0" dirty="0">
              <a:effectLst/>
              <a:latin typeface="notokr"/>
            </a:endParaRPr>
          </a:p>
          <a:p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의 구조체는 </a:t>
            </a:r>
            <a:r>
              <a:rPr lang="ko-KR" altLang="en-US" sz="1600" b="0" i="0" dirty="0" err="1">
                <a:effectLst/>
                <a:latin typeface="notokr"/>
              </a:rPr>
              <a:t>변수뿐만</a:t>
            </a:r>
            <a:r>
              <a:rPr lang="ko-KR" altLang="en-US" sz="1600" b="0" i="0" dirty="0">
                <a:effectLst/>
                <a:latin typeface="notokr"/>
              </a:rPr>
              <a:t> 아니라 함수까지도 멤버 변수로 가질 수 있습니다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또한</a:t>
            </a:r>
            <a:r>
              <a:rPr lang="en-US" altLang="ko-KR" sz="1600" b="0" i="0" dirty="0">
                <a:effectLst/>
                <a:latin typeface="notokr"/>
              </a:rPr>
              <a:t>, C++</a:t>
            </a:r>
            <a:r>
              <a:rPr lang="ko-KR" altLang="en-US" sz="1600" b="0" i="0" dirty="0">
                <a:effectLst/>
                <a:latin typeface="notokr"/>
              </a:rPr>
              <a:t>의 구조체는 타입일 뿐만 아니라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객체 지향 프로그래밍의 핵심이 되는 클래스</a:t>
            </a:r>
            <a:r>
              <a:rPr lang="en-US" altLang="ko-KR" sz="1600" b="0" i="0" dirty="0">
                <a:effectLst/>
                <a:latin typeface="notokr"/>
              </a:rPr>
              <a:t>(class)</a:t>
            </a:r>
            <a:r>
              <a:rPr lang="ko-KR" altLang="en-US" sz="1600" b="0" i="0" dirty="0">
                <a:effectLst/>
                <a:latin typeface="notokr"/>
              </a:rPr>
              <a:t>의 기초가 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1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53F11E-F229-4D79-912E-DFD90383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2" y="1227948"/>
            <a:ext cx="6405481" cy="36799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D5ED75-14F4-443A-B40B-85D5AC37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22" y="5170325"/>
            <a:ext cx="6324986" cy="3720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E1B9A3-FB56-42E3-A0FC-20560D3DCCDD}"/>
              </a:ext>
            </a:extLst>
          </p:cNvPr>
          <p:cNvSpPr/>
          <p:nvPr/>
        </p:nvSpPr>
        <p:spPr>
          <a:xfrm>
            <a:off x="1017522" y="727405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>
                <a:effectLst/>
                <a:latin typeface="notokr"/>
              </a:rPr>
              <a:t>구조체의 선언과 초기화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06ACEF-E976-4AC0-9BD1-95A164FD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43" y="1093570"/>
            <a:ext cx="6696075" cy="4429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CB6F07-3BAB-4F85-B2BD-81249276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43" y="5627715"/>
            <a:ext cx="7436094" cy="2398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ACEC-48D9-4BD5-8EEA-4667758BE2DE}"/>
              </a:ext>
            </a:extLst>
          </p:cNvPr>
          <p:cNvSpPr/>
          <p:nvPr/>
        </p:nvSpPr>
        <p:spPr>
          <a:xfrm>
            <a:off x="1096443" y="619218"/>
            <a:ext cx="172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함수와 구조체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35A2A-E3B4-44AF-B28F-90C1910BBFEF}"/>
              </a:ext>
            </a:extLst>
          </p:cNvPr>
          <p:cNvSpPr/>
          <p:nvPr/>
        </p:nvSpPr>
        <p:spPr>
          <a:xfrm>
            <a:off x="4814490" y="19269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에서는 함수를 호출할 때 전달되는 인수나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함수가 종료될 때 반환되는 </a:t>
            </a:r>
            <a:endParaRPr lang="en-US" altLang="ko-KR" sz="1400" b="0" i="0" dirty="0">
              <a:effectLst/>
              <a:latin typeface="notokr"/>
            </a:endParaRPr>
          </a:p>
          <a:p>
            <a:r>
              <a:rPr lang="ko-KR" altLang="en-US" sz="1400" b="0" i="0" dirty="0" err="1">
                <a:effectLst/>
                <a:latin typeface="notokr"/>
              </a:rPr>
              <a:t>반환값으로도</a:t>
            </a:r>
            <a:r>
              <a:rPr lang="ko-KR" altLang="en-US" sz="1400" b="0" i="0" dirty="0">
                <a:effectLst/>
                <a:latin typeface="notokr"/>
              </a:rPr>
              <a:t> 구조체를 사용할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그 방식은 기본 타입과 완전히 같으며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구조체를 가리키는 포인터나 구조체의 한 멤버 변수만을 사용할 수도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7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A5C7DA-6914-427B-BB9B-97F1B94D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42" y="1052512"/>
            <a:ext cx="5429250" cy="4562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CCF31A-32E6-45B0-8FFB-F39A35A7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30" y="5805488"/>
            <a:ext cx="5591175" cy="190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A962D9-9770-464D-B395-2F75875C2443}"/>
              </a:ext>
            </a:extLst>
          </p:cNvPr>
          <p:cNvSpPr/>
          <p:nvPr/>
        </p:nvSpPr>
        <p:spPr>
          <a:xfrm>
            <a:off x="1110159" y="587930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notokr"/>
              </a:rPr>
              <a:t>함수의 인수로 구조체의 주소를 직접 전달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EA1664-13AD-4D4B-92FA-73D246855DF1}"/>
              </a:ext>
            </a:extLst>
          </p:cNvPr>
          <p:cNvSpPr/>
          <p:nvPr/>
        </p:nvSpPr>
        <p:spPr>
          <a:xfrm>
            <a:off x="5266762" y="1725602"/>
            <a:ext cx="6268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kr"/>
              </a:rPr>
              <a:t>위와 같이 구조체를 가리키는 포인터를 인수로 전달하는 방식은 </a:t>
            </a:r>
            <a:endParaRPr lang="en-US" altLang="ko-KR" sz="1400" b="0" i="0" dirty="0">
              <a:effectLst/>
              <a:latin typeface="notokr"/>
            </a:endParaRPr>
          </a:p>
          <a:p>
            <a:r>
              <a:rPr lang="ko-KR" altLang="en-US" sz="1400" b="0" i="0" dirty="0">
                <a:effectLst/>
                <a:latin typeface="notokr"/>
              </a:rPr>
              <a:t>구조체의 복사본이 아닌 주소 하나만을 전달하므로 빠르다는 장점을 가집니다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하지만 호출된 함수에서 원본 구조체에 직접 접근하므로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원본 데이터의 보호 </a:t>
            </a:r>
            <a:endParaRPr lang="en-US" altLang="ko-KR" sz="1400" b="0" i="0" dirty="0">
              <a:effectLst/>
              <a:latin typeface="notokr"/>
            </a:endParaRPr>
          </a:p>
          <a:p>
            <a:r>
              <a:rPr lang="ko-KR" altLang="en-US" sz="1400" b="0" i="0" dirty="0">
                <a:effectLst/>
                <a:latin typeface="notokr"/>
              </a:rPr>
              <a:t>측면에서는 매우 위험합니다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55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A3F4A-8802-4A0E-AA83-5AF1D8A91BB4}"/>
              </a:ext>
            </a:extLst>
          </p:cNvPr>
          <p:cNvSpPr/>
          <p:nvPr/>
        </p:nvSpPr>
        <p:spPr>
          <a:xfrm>
            <a:off x="984417" y="635358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클래스와 구조체의 차이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 제어 레이블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10E0CE-C81A-4E10-A410-B32D7B50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417" y="1004690"/>
            <a:ext cx="48686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어디서든 접근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protected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상속관계에 놓여있을 때, 유도 클래스에서의 접근 허용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private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클래스 내(클래스 내에 정의된 함수)에서만 접근 허용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7847EE-73BF-4B32-8A5F-AD9B3968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2" y="2205019"/>
            <a:ext cx="2551304" cy="3868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D9CCC7-DBBE-4D96-A039-058722E5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419" y="2239070"/>
            <a:ext cx="4388945" cy="3834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FDBB20-4720-412B-AC9C-1DA7F7F2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364" y="2187057"/>
            <a:ext cx="4270223" cy="4048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6C0DC5-6CDD-4798-A153-F1823FD1F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087" y="4670943"/>
            <a:ext cx="1333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C56D6F-01B4-4FAE-9D8F-1EE35370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46" y="1221255"/>
            <a:ext cx="3161122" cy="8924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Car.h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클레스의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선언을 담음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Car.cpp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클래스의 정의(멤버 함수의 정의)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담음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CarMain.cpp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객체 생성 및 객체 활용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DC129E-0A08-43BF-925E-F4A40ECC1455}"/>
              </a:ext>
            </a:extLst>
          </p:cNvPr>
          <p:cNvSpPr/>
          <p:nvPr/>
        </p:nvSpPr>
        <p:spPr>
          <a:xfrm>
            <a:off x="955891" y="861861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C++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에서의 파일 분할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A0B16B-52DC-436B-B64F-A3D1877C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87" y="2723890"/>
            <a:ext cx="2468404" cy="33639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47E3A7-BFCA-4B8E-9BB8-03574F674EDD}"/>
              </a:ext>
            </a:extLst>
          </p:cNvPr>
          <p:cNvSpPr/>
          <p:nvPr/>
        </p:nvSpPr>
        <p:spPr>
          <a:xfrm>
            <a:off x="863403" y="2379996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 err="1">
                <a:latin typeface="Consolas" panose="020B0609020204030204" pitchFamily="49" charset="0"/>
              </a:rPr>
              <a:t>Car.h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D9C3C-AC98-4853-AE89-014E9C46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31" y="1944470"/>
            <a:ext cx="3121097" cy="43958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B99178-EBE1-43E2-8C26-BE9AFCDD0298}"/>
              </a:ext>
            </a:extLst>
          </p:cNvPr>
          <p:cNvSpPr/>
          <p:nvPr/>
        </p:nvSpPr>
        <p:spPr>
          <a:xfrm>
            <a:off x="4492327" y="1667471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>
                <a:latin typeface="Consolas" panose="020B0609020204030204" pitchFamily="49" charset="0"/>
              </a:rPr>
              <a:t>Car.cpp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231A1A-225C-4EE6-8847-A1591D435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318" y="3608287"/>
            <a:ext cx="3539295" cy="27215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AE44-29DF-4FAB-9003-64A115F30F92}"/>
              </a:ext>
            </a:extLst>
          </p:cNvPr>
          <p:cNvSpPr/>
          <p:nvPr/>
        </p:nvSpPr>
        <p:spPr>
          <a:xfrm>
            <a:off x="7600628" y="3249713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100" dirty="0">
                <a:latin typeface="Consolas" panose="020B0609020204030204" pitchFamily="49" charset="0"/>
              </a:rPr>
              <a:t>CarMain.cpp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715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FD3BF-E62C-45C1-93E0-A0CEE87E20AA}"/>
              </a:ext>
            </a:extLst>
          </p:cNvPr>
          <p:cNvSpPr/>
          <p:nvPr/>
        </p:nvSpPr>
        <p:spPr>
          <a:xfrm>
            <a:off x="1093365" y="840157"/>
            <a:ext cx="100052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effectLst/>
                <a:latin typeface="notokr"/>
              </a:rPr>
              <a:t>정보 은닉</a:t>
            </a:r>
            <a:r>
              <a:rPr lang="en-US" altLang="ko-KR" sz="1600" b="1" i="0" dirty="0">
                <a:effectLst/>
                <a:latin typeface="notokr"/>
              </a:rPr>
              <a:t>(data hiding)</a:t>
            </a:r>
          </a:p>
          <a:p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에서 구조체의 모든 멤버는 외부에서 언제나 접근할 수 있습니다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하지만 클래스는 객체 지향 프로그래밍의 기본 규칙 중 하나인 정보 은닉에 대해서도 생각해야만 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r>
              <a:rPr lang="ko-KR" altLang="en-US" sz="1600" b="0" i="0" dirty="0">
                <a:effectLst/>
                <a:latin typeface="notokr"/>
              </a:rPr>
              <a:t>정보 은닉</a:t>
            </a:r>
            <a:r>
              <a:rPr lang="en-US" altLang="ko-KR" sz="1600" b="0" i="0" dirty="0">
                <a:effectLst/>
                <a:latin typeface="notokr"/>
              </a:rPr>
              <a:t>(data hiding)</a:t>
            </a:r>
            <a:r>
              <a:rPr lang="ko-KR" altLang="en-US" sz="1600" b="0" i="0" dirty="0">
                <a:effectLst/>
                <a:latin typeface="notokr"/>
              </a:rPr>
              <a:t>이란 사용자가 굳이 알 필요가 없는 정보는 사용자로부터 숨겨야 한다는 개념입니다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그렇게 함으로써 사용자는 언제나 최소한의 정보만으로 프로그램을 손쉽게 사용할 수 있게 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D61ACF-BAA0-46A9-BCE3-9504B4FC65BF}"/>
              </a:ext>
            </a:extLst>
          </p:cNvPr>
          <p:cNvSpPr/>
          <p:nvPr/>
        </p:nvSpPr>
        <p:spPr>
          <a:xfrm>
            <a:off x="1093365" y="3170911"/>
            <a:ext cx="99129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effectLst/>
                <a:latin typeface="notokr"/>
              </a:rPr>
              <a:t>접근 제어</a:t>
            </a:r>
            <a:r>
              <a:rPr lang="en-US" altLang="ko-KR" sz="1600" b="1" i="0" dirty="0">
                <a:effectLst/>
                <a:latin typeface="notokr"/>
              </a:rPr>
              <a:t>(access control)</a:t>
            </a:r>
          </a:p>
          <a:p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에서는 이러한 정보 은닉을 위해 접근 제어</a:t>
            </a:r>
            <a:r>
              <a:rPr lang="en-US" altLang="ko-KR" sz="1600" b="0" i="0" dirty="0">
                <a:effectLst/>
                <a:latin typeface="notokr"/>
              </a:rPr>
              <a:t>(access control)</a:t>
            </a:r>
            <a:r>
              <a:rPr lang="ko-KR" altLang="en-US" sz="1600" b="0" i="0" dirty="0">
                <a:effectLst/>
                <a:latin typeface="notokr"/>
              </a:rPr>
              <a:t>라는 기능을 제공하고 있습니다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접근 </a:t>
            </a:r>
            <a:r>
              <a:rPr lang="ko-KR" altLang="en-US" sz="1600" b="0" i="0" dirty="0" err="1">
                <a:effectLst/>
                <a:latin typeface="notokr"/>
              </a:rPr>
              <a:t>제어란</a:t>
            </a:r>
            <a:r>
              <a:rPr lang="ko-KR" altLang="en-US" sz="1600" b="0" i="0" dirty="0">
                <a:effectLst/>
                <a:latin typeface="notokr"/>
              </a:rPr>
              <a:t> 접근 제어 지시자를 사용해 클래스 외부에서의 직접적인 접근을 허용하지 않는 멤버를 설정할 수 있도록 하여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정보 은닉을 구체화하는 것을 의미합니다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에서는 다음과 같은 세 가지의 접근 제어 지시자를 제공합니다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r>
              <a:rPr lang="en-US" altLang="ko-KR" sz="1600" b="0" i="0" dirty="0">
                <a:effectLst/>
                <a:latin typeface="notokr"/>
              </a:rPr>
              <a:t>1. public</a:t>
            </a:r>
          </a:p>
          <a:p>
            <a:r>
              <a:rPr lang="en-US" altLang="ko-KR" sz="1600" b="0" i="0" dirty="0">
                <a:effectLst/>
                <a:latin typeface="notokr"/>
              </a:rPr>
              <a:t>2. private</a:t>
            </a:r>
          </a:p>
          <a:p>
            <a:r>
              <a:rPr lang="en-US" altLang="ko-KR" sz="1600" b="0" i="0" dirty="0">
                <a:effectLst/>
                <a:latin typeface="notokr"/>
              </a:rPr>
              <a:t>3. protected</a:t>
            </a:r>
          </a:p>
        </p:txBody>
      </p:sp>
    </p:spTree>
    <p:extLst>
      <p:ext uri="{BB962C8B-B14F-4D97-AF65-F5344CB8AC3E}">
        <p14:creationId xmlns:p14="http://schemas.microsoft.com/office/powerpoint/2010/main" val="5480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B8D116-9D2C-4BA3-B615-A04005E55169}"/>
              </a:ext>
            </a:extLst>
          </p:cNvPr>
          <p:cNvSpPr/>
          <p:nvPr/>
        </p:nvSpPr>
        <p:spPr>
          <a:xfrm>
            <a:off x="866862" y="594905"/>
            <a:ext cx="102569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  <a:latin typeface="notokr"/>
              </a:rPr>
              <a:t>public </a:t>
            </a:r>
            <a:r>
              <a:rPr lang="ko-KR" altLang="en-US" sz="1400" b="1" i="0" dirty="0">
                <a:effectLst/>
                <a:latin typeface="notokr"/>
              </a:rPr>
              <a:t>접근 제어 지시자</a:t>
            </a:r>
          </a:p>
          <a:p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접근 제어 지시자를 사용하여 선언된 클래스 멤버는 외부로 공개되며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해당 객체를 사용하는 프로그램 어디에서나 직접 접근할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따라서 </a:t>
            </a:r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멤버 함수는 해당 객체의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멤버와 프로그램 사이의 인터페이스</a:t>
            </a:r>
            <a:r>
              <a:rPr lang="en-US" altLang="ko-KR" sz="1400" b="0" i="0" dirty="0">
                <a:effectLst/>
                <a:latin typeface="notokr"/>
              </a:rPr>
              <a:t>(interface) </a:t>
            </a:r>
            <a:r>
              <a:rPr lang="ko-KR" altLang="en-US" sz="1400" b="0" i="0" dirty="0">
                <a:effectLst/>
                <a:latin typeface="notokr"/>
              </a:rPr>
              <a:t>역할을 하게 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프로그램은 이러한 </a:t>
            </a:r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멤버 함수를 통해 해당 객체의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멤버에도 접근할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DA597E-C585-480C-A61F-D942599A0D3B}"/>
              </a:ext>
            </a:extLst>
          </p:cNvPr>
          <p:cNvSpPr/>
          <p:nvPr/>
        </p:nvSpPr>
        <p:spPr>
          <a:xfrm>
            <a:off x="866862" y="2112501"/>
            <a:ext cx="102569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  <a:latin typeface="notokr"/>
              </a:rPr>
              <a:t>private </a:t>
            </a:r>
            <a:r>
              <a:rPr lang="ko-KR" altLang="en-US" sz="1400" b="1" i="0" dirty="0">
                <a:effectLst/>
                <a:latin typeface="notokr"/>
              </a:rPr>
              <a:t>접근 제어 지시자</a:t>
            </a:r>
          </a:p>
          <a:p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접근 제어 지시자를 사용하여 선언된 클래스 멤버는 외부에 공개되지 않으며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외부에서 직접 접근할 수도 없습니다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프로그램은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멤버에 직접 접근할 수 없으며</a:t>
            </a:r>
            <a:r>
              <a:rPr lang="en-US" altLang="ko-KR" sz="1400" b="0" i="0" dirty="0">
                <a:effectLst/>
                <a:latin typeface="notokr"/>
              </a:rPr>
              <a:t>, </a:t>
            </a:r>
            <a:r>
              <a:rPr lang="ko-KR" altLang="en-US" sz="1400" b="0" i="0" dirty="0">
                <a:effectLst/>
                <a:latin typeface="notokr"/>
              </a:rPr>
              <a:t>해당 객체의 </a:t>
            </a:r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멤버 함수를 통해서만 접근할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r>
              <a:rPr lang="ko-KR" altLang="en-US" sz="1400" b="0" i="0" dirty="0">
                <a:effectLst/>
                <a:latin typeface="notokr"/>
              </a:rPr>
              <a:t>클래스의 기본 접근 제어 권한은 </a:t>
            </a:r>
            <a:r>
              <a:rPr lang="en-US" altLang="ko-KR" sz="1400" b="0" i="0" dirty="0">
                <a:effectLst/>
                <a:latin typeface="notokr"/>
              </a:rPr>
              <a:t>private</a:t>
            </a:r>
            <a:r>
              <a:rPr lang="ko-KR" altLang="en-US" sz="1400" b="0" i="0" dirty="0">
                <a:effectLst/>
                <a:latin typeface="notokr"/>
              </a:rPr>
              <a:t>로 설정되어 있으므로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클래스 선언 시 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접근 제어 지시자는 생략할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일반적으로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멤버는 </a:t>
            </a:r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인터페이스를 직접 구성하지 않는 클래스의 세부적인 동작을 구현하는 데 사용됩니다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F252D9-763A-48B2-A32C-00BE6302F3BF}"/>
              </a:ext>
            </a:extLst>
          </p:cNvPr>
          <p:cNvSpPr/>
          <p:nvPr/>
        </p:nvSpPr>
        <p:spPr>
          <a:xfrm>
            <a:off x="866862" y="3845541"/>
            <a:ext cx="98906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  <a:latin typeface="notokr"/>
              </a:rPr>
              <a:t>protected </a:t>
            </a:r>
            <a:r>
              <a:rPr lang="ko-KR" altLang="en-US" sz="1400" b="1" i="0" dirty="0">
                <a:effectLst/>
                <a:latin typeface="notokr"/>
              </a:rPr>
              <a:t>접근 제어 지시자</a:t>
            </a:r>
          </a:p>
          <a:p>
            <a:r>
              <a:rPr lang="en-US" altLang="ko-KR" sz="1400" b="0" i="0" dirty="0">
                <a:effectLst/>
                <a:latin typeface="notokr"/>
              </a:rPr>
              <a:t>C++ </a:t>
            </a:r>
            <a:r>
              <a:rPr lang="ko-KR" altLang="en-US" sz="1400" b="0" i="0" dirty="0">
                <a:effectLst/>
                <a:latin typeface="notokr"/>
              </a:rPr>
              <a:t>클래스는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멤버로 정보를 은닉하고</a:t>
            </a:r>
            <a:r>
              <a:rPr lang="en-US" altLang="ko-KR" sz="1400" b="0" i="0" dirty="0">
                <a:effectLst/>
                <a:latin typeface="notokr"/>
              </a:rPr>
              <a:t>, public </a:t>
            </a:r>
            <a:r>
              <a:rPr lang="ko-KR" altLang="en-US" sz="1400" b="0" i="0" dirty="0">
                <a:effectLst/>
                <a:latin typeface="notokr"/>
              </a:rPr>
              <a:t>멤버로 사용자나 프로그램과의 인터페이스를 구축합니다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ko-KR" altLang="en-US" sz="1400" b="0" i="0" dirty="0">
                <a:effectLst/>
                <a:latin typeface="notokr"/>
              </a:rPr>
              <a:t>여기에 파생 클래스</a:t>
            </a:r>
            <a:r>
              <a:rPr lang="en-US" altLang="ko-KR" sz="1400" b="0" i="0" dirty="0">
                <a:effectLst/>
                <a:latin typeface="notokr"/>
              </a:rPr>
              <a:t>(derived class)</a:t>
            </a:r>
            <a:r>
              <a:rPr lang="ko-KR" altLang="en-US" sz="1400" b="0" i="0" dirty="0">
                <a:effectLst/>
                <a:latin typeface="notokr"/>
              </a:rPr>
              <a:t>와 관련된 접근 제어 지시자가 하나 더 존재합니다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en-US" altLang="ko-KR" sz="1400" b="0" i="0" dirty="0">
                <a:effectLst/>
                <a:latin typeface="notokr"/>
              </a:rPr>
              <a:t>protected </a:t>
            </a:r>
            <a:r>
              <a:rPr lang="ko-KR" altLang="en-US" sz="1400" b="0" i="0" dirty="0">
                <a:effectLst/>
                <a:latin typeface="notokr"/>
              </a:rPr>
              <a:t>멤버는 파생 클래스에 대해서는 </a:t>
            </a:r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멤버처럼 취급되며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외부에서는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멤버처럼 취급됩니다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r>
              <a:rPr lang="en-US" altLang="ko-KR" sz="1400" b="0" i="0" dirty="0">
                <a:effectLst/>
                <a:latin typeface="notokr"/>
              </a:rPr>
              <a:t>protected </a:t>
            </a:r>
            <a:r>
              <a:rPr lang="ko-KR" altLang="en-US" sz="1400" b="0" i="0" dirty="0">
                <a:effectLst/>
                <a:latin typeface="notokr"/>
              </a:rPr>
              <a:t>멤버에 접근할 수 있는 영역은 다음과 같습니다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r>
              <a:rPr lang="en-US" altLang="ko-KR" sz="1400" b="0" i="0" dirty="0">
                <a:effectLst/>
                <a:latin typeface="notokr"/>
              </a:rPr>
              <a:t>1. </a:t>
            </a:r>
            <a:r>
              <a:rPr lang="ko-KR" altLang="en-US" sz="1400" b="0" i="0" dirty="0">
                <a:effectLst/>
                <a:latin typeface="notokr"/>
              </a:rPr>
              <a:t>이 멤버를 선언한 클래스의 멤버 함수</a:t>
            </a:r>
          </a:p>
          <a:p>
            <a:r>
              <a:rPr lang="en-US" altLang="ko-KR" sz="1400" b="0" i="0" dirty="0">
                <a:effectLst/>
                <a:latin typeface="notokr"/>
              </a:rPr>
              <a:t>2. </a:t>
            </a:r>
            <a:r>
              <a:rPr lang="ko-KR" altLang="en-US" sz="1400" b="0" i="0" dirty="0">
                <a:effectLst/>
                <a:latin typeface="notokr"/>
              </a:rPr>
              <a:t>이 멤버를 선언한 클래스의 </a:t>
            </a:r>
            <a:r>
              <a:rPr lang="ko-KR" altLang="en-US" sz="1400" b="0" i="0" dirty="0" err="1">
                <a:effectLst/>
                <a:latin typeface="notokr"/>
              </a:rPr>
              <a:t>프렌드</a:t>
            </a:r>
            <a:endParaRPr lang="ko-KR" altLang="en-US" sz="1400" b="0" i="0" dirty="0">
              <a:effectLst/>
              <a:latin typeface="notokr"/>
            </a:endParaRPr>
          </a:p>
          <a:p>
            <a:r>
              <a:rPr lang="en-US" altLang="ko-KR" sz="1400" b="0" i="0" dirty="0">
                <a:effectLst/>
                <a:latin typeface="notokr"/>
              </a:rPr>
              <a:t>3. </a:t>
            </a:r>
            <a:r>
              <a:rPr lang="ko-KR" altLang="en-US" sz="1400" b="0" i="0" dirty="0">
                <a:effectLst/>
                <a:latin typeface="notokr"/>
              </a:rPr>
              <a:t>이 멤버를 선언한 클래스에서 </a:t>
            </a:r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또는 </a:t>
            </a:r>
            <a:r>
              <a:rPr lang="en-US" altLang="ko-KR" sz="1400" b="0" i="0" dirty="0">
                <a:effectLst/>
                <a:latin typeface="notokr"/>
              </a:rPr>
              <a:t>protected </a:t>
            </a:r>
            <a:r>
              <a:rPr lang="ko-KR" altLang="en-US" sz="1400" b="0" i="0" dirty="0">
                <a:effectLst/>
                <a:latin typeface="notokr"/>
              </a:rPr>
              <a:t>접근 제어로 파생된 클래스</a:t>
            </a:r>
          </a:p>
        </p:txBody>
      </p:sp>
    </p:spTree>
    <p:extLst>
      <p:ext uri="{BB962C8B-B14F-4D97-AF65-F5344CB8AC3E}">
        <p14:creationId xmlns:p14="http://schemas.microsoft.com/office/powerpoint/2010/main" val="50383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82470A-F19D-415D-BBC9-360B4D6FC9FA}"/>
              </a:ext>
            </a:extLst>
          </p:cNvPr>
          <p:cNvSpPr/>
          <p:nvPr/>
        </p:nvSpPr>
        <p:spPr>
          <a:xfrm>
            <a:off x="811111" y="1038151"/>
            <a:ext cx="520366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err="1">
                <a:effectLst/>
                <a:latin typeface="notokr"/>
              </a:rPr>
              <a:t>참조자</a:t>
            </a:r>
            <a:r>
              <a:rPr lang="en-US" altLang="ko-KR" b="1" i="0" dirty="0">
                <a:effectLst/>
                <a:latin typeface="notokr"/>
              </a:rPr>
              <a:t>(reference)</a:t>
            </a:r>
          </a:p>
          <a:p>
            <a:r>
              <a:rPr lang="ko-KR" altLang="en-US" sz="1600" dirty="0"/>
              <a:t>자신이 참조하는 변수를 대신할 수 있는 </a:t>
            </a:r>
            <a:r>
              <a:rPr lang="ko-KR" altLang="en-US" sz="1600" dirty="0" err="1"/>
              <a:t>또하나의</a:t>
            </a:r>
            <a:r>
              <a:rPr lang="ko-KR" altLang="en-US" sz="1600" dirty="0"/>
              <a:t> 이름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BD648-E889-42C9-918D-0BC251BEC662}"/>
              </a:ext>
            </a:extLst>
          </p:cNvPr>
          <p:cNvSpPr/>
          <p:nvPr/>
        </p:nvSpPr>
        <p:spPr>
          <a:xfrm>
            <a:off x="811111" y="21934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0" i="0" dirty="0">
                <a:effectLst/>
                <a:latin typeface="Nanum Gothic Coding"/>
              </a:rPr>
              <a:t>int</a:t>
            </a:r>
            <a:r>
              <a:rPr lang="ko-KR" altLang="en-US" sz="1600" b="0" i="0" dirty="0">
                <a:effectLst/>
                <a:latin typeface="Nanum Gothic Coding"/>
              </a:rPr>
              <a:t> 변수이름</a:t>
            </a:r>
            <a:r>
              <a:rPr lang="en-US" altLang="ko-KR" sz="1600" b="0" i="0" dirty="0">
                <a:effectLst/>
                <a:latin typeface="Nanum Gothic Coding"/>
              </a:rPr>
              <a:t>;</a:t>
            </a:r>
            <a:r>
              <a:rPr lang="ko-KR" altLang="en-US" sz="1600" b="0" i="0" dirty="0">
                <a:effectLst/>
                <a:latin typeface="Nanum Gothic Coding"/>
              </a:rPr>
              <a:t>               </a:t>
            </a:r>
            <a:r>
              <a:rPr lang="en-US" altLang="ko-KR" sz="1600" b="0" i="0" dirty="0">
                <a:effectLst/>
                <a:latin typeface="Nanum Gothic Coding"/>
              </a:rPr>
              <a:t>// </a:t>
            </a:r>
            <a:r>
              <a:rPr lang="ko-KR" altLang="en-US" sz="1600" b="0" i="0" dirty="0">
                <a:effectLst/>
                <a:latin typeface="Nanum Gothic Coding"/>
              </a:rPr>
              <a:t>변수의 선언</a:t>
            </a:r>
          </a:p>
          <a:p>
            <a:r>
              <a:rPr lang="en-US" altLang="ko-KR" sz="1600" b="0" i="0" dirty="0">
                <a:effectLst/>
                <a:latin typeface="Nanum Gothic Coding"/>
              </a:rPr>
              <a:t>int&amp;</a:t>
            </a:r>
            <a:r>
              <a:rPr lang="ko-KR" altLang="en-US" sz="1600" b="0" i="0" dirty="0">
                <a:effectLst/>
                <a:latin typeface="Nanum Gothic Coding"/>
              </a:rPr>
              <a:t> </a:t>
            </a:r>
            <a:r>
              <a:rPr lang="ko-KR" altLang="en-US" sz="1600" b="0" i="0" dirty="0" err="1">
                <a:effectLst/>
                <a:latin typeface="Nanum Gothic Coding"/>
              </a:rPr>
              <a:t>참조자</a:t>
            </a:r>
            <a:r>
              <a:rPr lang="ko-KR" altLang="en-US" sz="1600" b="0" i="0" dirty="0">
                <a:effectLst/>
                <a:latin typeface="Nanum Gothic Coding"/>
              </a:rPr>
              <a:t> 이름 </a:t>
            </a:r>
            <a:r>
              <a:rPr lang="en-US" altLang="ko-KR" sz="1600" b="0" i="0" dirty="0">
                <a:effectLst/>
                <a:latin typeface="Nanum Gothic Coding"/>
              </a:rPr>
              <a:t>=</a:t>
            </a:r>
            <a:r>
              <a:rPr lang="ko-KR" altLang="en-US" sz="1600" b="0" i="0" dirty="0">
                <a:effectLst/>
                <a:latin typeface="Nanum Gothic Coding"/>
              </a:rPr>
              <a:t> 변수이름</a:t>
            </a:r>
            <a:r>
              <a:rPr lang="en-US" altLang="ko-KR" sz="1600" b="0" i="0" dirty="0">
                <a:effectLst/>
                <a:latin typeface="Nanum Gothic Coding"/>
              </a:rPr>
              <a:t>;</a:t>
            </a:r>
            <a:r>
              <a:rPr lang="ko-KR" altLang="en-US" sz="1600" b="0" i="0" dirty="0">
                <a:effectLst/>
                <a:latin typeface="Nanum Gothic Coding"/>
              </a:rPr>
              <a:t> </a:t>
            </a:r>
            <a:r>
              <a:rPr lang="en-US" altLang="ko-KR" sz="1600" b="0" i="0" dirty="0">
                <a:effectLst/>
                <a:latin typeface="Nanum Gothic Coding"/>
              </a:rPr>
              <a:t>// </a:t>
            </a:r>
            <a:r>
              <a:rPr lang="ko-KR" altLang="en-US" sz="1600" b="0" i="0" dirty="0" err="1">
                <a:effectLst/>
                <a:latin typeface="Nanum Gothic Coding"/>
              </a:rPr>
              <a:t>참조자</a:t>
            </a:r>
            <a:r>
              <a:rPr lang="ko-KR" altLang="en-US" sz="1600" b="0" i="0" dirty="0">
                <a:effectLst/>
                <a:latin typeface="Nanum Gothic Coding"/>
              </a:rPr>
              <a:t> 선언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7F522-97A0-4170-997C-69C9DB0E44AD}"/>
              </a:ext>
            </a:extLst>
          </p:cNvPr>
          <p:cNvSpPr/>
          <p:nvPr/>
        </p:nvSpPr>
        <p:spPr>
          <a:xfrm>
            <a:off x="811111" y="3185611"/>
            <a:ext cx="9876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effectLst/>
              </a:rPr>
              <a:t>이때 </a:t>
            </a:r>
            <a:r>
              <a:rPr lang="en-US" altLang="ko-KR" sz="1600" b="0" i="0" dirty="0">
                <a:effectLst/>
              </a:rPr>
              <a:t>&amp; </a:t>
            </a:r>
            <a:r>
              <a:rPr lang="ko-KR" altLang="en-US" sz="1600" b="0" i="0" dirty="0">
                <a:effectLst/>
              </a:rPr>
              <a:t>연산자는 주소 연산자가 아닌 타입을 식별하기 위해 사용하는 식별자로 사용된 것입니다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ko-KR" altLang="en-US" sz="1600" b="0" i="0" dirty="0">
                <a:effectLst/>
              </a:rPr>
              <a:t>즉</a:t>
            </a:r>
            <a:r>
              <a:rPr lang="en-US" altLang="ko-KR" sz="1600" b="0" i="0" dirty="0">
                <a:effectLst/>
              </a:rPr>
              <a:t>, int&amp;</a:t>
            </a:r>
            <a:r>
              <a:rPr lang="ko-KR" altLang="en-US" sz="1600" b="0" i="0" dirty="0">
                <a:effectLst/>
              </a:rPr>
              <a:t>는 </a:t>
            </a:r>
            <a:r>
              <a:rPr lang="en-US" altLang="ko-KR" sz="1600" b="0" i="0" dirty="0">
                <a:effectLst/>
              </a:rPr>
              <a:t>int</a:t>
            </a:r>
            <a:r>
              <a:rPr lang="ko-KR" altLang="en-US" sz="1600" b="0" i="0" dirty="0">
                <a:effectLst/>
              </a:rPr>
              <a:t>형 변수에 대한 참조를 의미합니다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ko-KR" altLang="en-US" sz="1600" b="0" i="0" dirty="0">
                <a:effectLst/>
              </a:rPr>
              <a:t>이렇게 선언된 참조자는 대상 변수와 같은 메모리 위치를 참조하게 됩니다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en-US" altLang="ko-KR" sz="1600" b="0" i="0" dirty="0">
                <a:effectLst/>
              </a:rPr>
              <a:t> </a:t>
            </a:r>
          </a:p>
          <a:p>
            <a:r>
              <a:rPr lang="ko-KR" altLang="en-US" sz="1600" b="0" i="0" dirty="0">
                <a:effectLst/>
              </a:rPr>
              <a:t>참조자를 선언할 때에는 다음과 같은 사항에 주의해야 합니다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en-US" altLang="ko-KR" sz="1600" b="0" i="0" dirty="0">
                <a:effectLst/>
              </a:rPr>
              <a:t> </a:t>
            </a:r>
          </a:p>
          <a:p>
            <a:r>
              <a:rPr lang="en-US" altLang="ko-KR" sz="1600" b="0" i="0" dirty="0">
                <a:effectLst/>
              </a:rPr>
              <a:t>1. </a:t>
            </a:r>
            <a:r>
              <a:rPr lang="ko-KR" altLang="en-US" sz="1600" b="0" i="0" dirty="0">
                <a:effectLst/>
              </a:rPr>
              <a:t>참조자의 타입은 대상이 되는 변수의 타입과 일치해야 합니다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en-US" altLang="ko-KR" sz="1600" b="0" i="0" dirty="0">
                <a:effectLst/>
              </a:rPr>
              <a:t>2. </a:t>
            </a:r>
            <a:r>
              <a:rPr lang="ko-KR" altLang="en-US" sz="1600" b="0" i="0" dirty="0">
                <a:effectLst/>
              </a:rPr>
              <a:t>참조자는 선언과 동시에 초기화되어야 합니다</a:t>
            </a:r>
            <a:r>
              <a:rPr lang="en-US" altLang="ko-KR" sz="1600" b="0" i="0" dirty="0">
                <a:effectLst/>
              </a:rPr>
              <a:t>.</a:t>
            </a:r>
          </a:p>
          <a:p>
            <a:r>
              <a:rPr lang="en-US" altLang="ko-KR" sz="1600" b="0" i="0" dirty="0">
                <a:effectLst/>
              </a:rPr>
              <a:t>3. </a:t>
            </a:r>
            <a:r>
              <a:rPr lang="ko-KR" altLang="en-US" sz="1600" b="0" i="0" dirty="0">
                <a:effectLst/>
              </a:rPr>
              <a:t>참조자는 한 번 초기화되면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참조하는 대상을 변경할 수 없습니다</a:t>
            </a:r>
            <a:r>
              <a:rPr lang="en-US" altLang="ko-KR" sz="16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11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4CF58E-DF9B-4055-A9A0-03119CFD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01" y="982824"/>
            <a:ext cx="6210300" cy="472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D834E3-0758-4681-86DB-71A86D7C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46" y="4326099"/>
            <a:ext cx="1866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7FA949-46F2-46D1-A4DF-A62D96661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21" y="1265882"/>
            <a:ext cx="6442469" cy="16772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&amp;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ref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(잘못됨)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&amp;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ref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(잘못됨)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&amp;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ref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NULL;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(잘못됨)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&amp;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ref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&amp;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ref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같은 표기 (참고: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*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ptr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*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ptr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같은 표기)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A7FE2D-851E-422E-9B27-DF991DB91F26}"/>
              </a:ext>
            </a:extLst>
          </p:cNvPr>
          <p:cNvSpPr/>
          <p:nvPr/>
        </p:nvSpPr>
        <p:spPr>
          <a:xfrm>
            <a:off x="1143921" y="804862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참조자의 선언 가능 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36E0E-D2BA-460D-8F0A-C19D9825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940" y="804862"/>
            <a:ext cx="3009900" cy="5248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E6D2FF-9D56-4755-9219-87302516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83" y="4378510"/>
            <a:ext cx="952014" cy="16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6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6598F4-31FA-4937-9AAB-96313769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21" y="1632953"/>
            <a:ext cx="4630894" cy="40493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0C04C0-703B-478B-9F8D-79255FC4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00819"/>
            <a:ext cx="350668" cy="588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A0C85C-5D5E-4ADB-96CA-1B5247598B43}"/>
              </a:ext>
            </a:extLst>
          </p:cNvPr>
          <p:cNvSpPr/>
          <p:nvPr/>
        </p:nvSpPr>
        <p:spPr>
          <a:xfrm>
            <a:off x="1052221" y="85841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포인터 변수의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참조자</a:t>
            </a:r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7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296AE3-6D9E-4C3F-A35E-C4E1F8E84F0E}"/>
              </a:ext>
            </a:extLst>
          </p:cNvPr>
          <p:cNvSpPr/>
          <p:nvPr/>
        </p:nvSpPr>
        <p:spPr>
          <a:xfrm>
            <a:off x="874309" y="1457921"/>
            <a:ext cx="104433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에서 참조자는 주로 함수에 인수를 전달할 때 사용됩니다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r>
              <a:rPr lang="ko-KR" altLang="en-US" sz="1600" b="0" i="0" dirty="0">
                <a:effectLst/>
                <a:latin typeface="notokr"/>
              </a:rPr>
              <a:t>함수가 참조자를 인수로 전달받으면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참조자가 참조하고 있는 실제 변수의 값을 함수 내에서 조작할 수 있습니다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FF50B1-81B3-4387-9542-C2F63CC83DBA}"/>
              </a:ext>
            </a:extLst>
          </p:cNvPr>
          <p:cNvSpPr/>
          <p:nvPr/>
        </p:nvSpPr>
        <p:spPr>
          <a:xfrm>
            <a:off x="874309" y="909541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rgbClr val="333333"/>
                </a:solidFill>
                <a:effectLst/>
                <a:latin typeface="notokr"/>
              </a:rPr>
              <a:t>함수의 인수로서 전달</a:t>
            </a: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229644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6D9277-51EA-4046-9F53-56C715D2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98" y="4749184"/>
            <a:ext cx="1975190" cy="10824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737AE81-E2AF-401F-B578-B2509709429B}"/>
              </a:ext>
            </a:extLst>
          </p:cNvPr>
          <p:cNvSpPr/>
          <p:nvPr/>
        </p:nvSpPr>
        <p:spPr>
          <a:xfrm>
            <a:off x="934076" y="731891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참조자를 매개 변수로 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2D2B0-0231-4CDA-99B6-CA048A3D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6" y="1313769"/>
            <a:ext cx="570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9EA49-26C3-4E92-AA24-84652F09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87" y="1466752"/>
            <a:ext cx="2809875" cy="4391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102E88-3376-4B5B-992A-A2AEF1688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49" y="4978172"/>
            <a:ext cx="832059" cy="8796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E879B5-3029-4FC1-BF09-718BE793C645}"/>
              </a:ext>
            </a:extLst>
          </p:cNvPr>
          <p:cNvSpPr/>
          <p:nvPr/>
        </p:nvSpPr>
        <p:spPr>
          <a:xfrm>
            <a:off x="1406687" y="815557"/>
            <a:ext cx="5188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함수의 반환형이 참조형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(reference type)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31812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96CC35-A8B7-48BF-8AB5-0FBD055B0349}"/>
              </a:ext>
            </a:extLst>
          </p:cNvPr>
          <p:cNvSpPr/>
          <p:nvPr/>
        </p:nvSpPr>
        <p:spPr>
          <a:xfrm>
            <a:off x="859971" y="1076141"/>
            <a:ext cx="10472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notokr"/>
              </a:rPr>
              <a:t>클래스</a:t>
            </a:r>
            <a:r>
              <a:rPr lang="en-US" altLang="ko-KR" b="1" i="0" dirty="0">
                <a:effectLst/>
                <a:latin typeface="notokr"/>
              </a:rPr>
              <a:t>(class)</a:t>
            </a:r>
            <a:r>
              <a:rPr lang="ko-KR" altLang="en-US" b="1" i="0" dirty="0">
                <a:effectLst/>
                <a:latin typeface="notokr"/>
              </a:rPr>
              <a:t>란</a:t>
            </a:r>
            <a:r>
              <a:rPr lang="en-US" altLang="ko-KR" b="1" i="0" dirty="0">
                <a:effectLst/>
                <a:latin typeface="notokr"/>
              </a:rPr>
              <a:t>?</a:t>
            </a:r>
          </a:p>
          <a:p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 클래스</a:t>
            </a:r>
            <a:r>
              <a:rPr lang="en-US" altLang="ko-KR" b="0" i="0" dirty="0">
                <a:effectLst/>
                <a:latin typeface="notokr"/>
              </a:rPr>
              <a:t>(class)</a:t>
            </a:r>
            <a:r>
              <a:rPr lang="ko-KR" altLang="en-US" b="0" i="0" dirty="0">
                <a:effectLst/>
                <a:latin typeface="notokr"/>
              </a:rPr>
              <a:t>란 구조체의 상위 호환으로 이해할 수 있습니다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의 구조체는 멤버로 함수를 포함할 수 있기에</a:t>
            </a:r>
            <a:r>
              <a:rPr lang="en-US" altLang="ko-KR" b="0" i="0" dirty="0">
                <a:effectLst/>
                <a:latin typeface="notokr"/>
              </a:rPr>
              <a:t>, C</a:t>
            </a:r>
            <a:r>
              <a:rPr lang="ko-KR" altLang="en-US" b="0" i="0" dirty="0">
                <a:effectLst/>
                <a:latin typeface="notokr"/>
              </a:rPr>
              <a:t>언어의 구조체보다 좀 더 확장된 의미를 가집니다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154740-ADDE-40BE-A693-43706F979B56}"/>
              </a:ext>
            </a:extLst>
          </p:cNvPr>
          <p:cNvSpPr/>
          <p:nvPr/>
        </p:nvSpPr>
        <p:spPr>
          <a:xfrm>
            <a:off x="859971" y="2778014"/>
            <a:ext cx="10146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notokr"/>
              </a:rPr>
              <a:t>객체 지향 프로그래밍</a:t>
            </a:r>
            <a:r>
              <a:rPr lang="en-US" altLang="ko-KR" b="1" i="0" dirty="0">
                <a:effectLst/>
                <a:latin typeface="notokr"/>
              </a:rPr>
              <a:t>(OOP, Object-Oriented Programming)</a:t>
            </a:r>
          </a:p>
          <a:p>
            <a:r>
              <a:rPr lang="ko-KR" altLang="en-US" b="0" i="0" dirty="0">
                <a:effectLst/>
                <a:latin typeface="notokr"/>
              </a:rPr>
              <a:t>객체 지향 프로그래밍에서는 모든 데이터를 객체</a:t>
            </a:r>
            <a:r>
              <a:rPr lang="en-US" altLang="ko-KR" b="0" i="0" dirty="0">
                <a:effectLst/>
                <a:latin typeface="notokr"/>
              </a:rPr>
              <a:t>(object)</a:t>
            </a:r>
            <a:r>
              <a:rPr lang="ko-KR" altLang="en-US" b="0" i="0" dirty="0">
                <a:effectLst/>
                <a:latin typeface="notokr"/>
              </a:rPr>
              <a:t>로 취급하며</a:t>
            </a:r>
            <a:r>
              <a:rPr lang="en-US" altLang="ko-KR" b="0" i="0" dirty="0">
                <a:effectLst/>
                <a:latin typeface="notokr"/>
              </a:rPr>
              <a:t>, </a:t>
            </a:r>
          </a:p>
          <a:p>
            <a:r>
              <a:rPr lang="ko-KR" altLang="en-US" b="0" i="0" dirty="0">
                <a:effectLst/>
                <a:latin typeface="notokr"/>
              </a:rPr>
              <a:t>객체가 바로 프로그래밍의 중심이 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r>
              <a:rPr lang="ko-KR" altLang="en-US" b="0" i="0" dirty="0">
                <a:effectLst/>
                <a:latin typeface="notokr"/>
              </a:rPr>
              <a:t>객체</a:t>
            </a:r>
            <a:r>
              <a:rPr lang="en-US" altLang="ko-KR" b="0" i="0" dirty="0">
                <a:effectLst/>
                <a:latin typeface="notokr"/>
              </a:rPr>
              <a:t>(object)</a:t>
            </a:r>
            <a:r>
              <a:rPr lang="ko-KR" altLang="en-US" b="0" i="0" dirty="0">
                <a:effectLst/>
                <a:latin typeface="notokr"/>
              </a:rPr>
              <a:t>란 간단히 이야기하자면 실생활에서 우리가 인식할 수 있는 사물로 이해할 수 있습니다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effectLst/>
                <a:latin typeface="notokr"/>
              </a:rPr>
              <a:t>이러한 객체의 상태</a:t>
            </a:r>
            <a:r>
              <a:rPr lang="en-US" altLang="ko-KR" b="0" i="0" dirty="0">
                <a:effectLst/>
                <a:latin typeface="notokr"/>
              </a:rPr>
              <a:t>(state)</a:t>
            </a:r>
            <a:r>
              <a:rPr lang="ko-KR" altLang="en-US" b="0" i="0" dirty="0">
                <a:effectLst/>
                <a:latin typeface="notokr"/>
              </a:rPr>
              <a:t>와 행동</a:t>
            </a:r>
            <a:r>
              <a:rPr lang="en-US" altLang="ko-KR" b="0" i="0" dirty="0">
                <a:effectLst/>
                <a:latin typeface="notokr"/>
              </a:rPr>
              <a:t>(behavior)</a:t>
            </a:r>
            <a:r>
              <a:rPr lang="ko-KR" altLang="en-US" b="0" i="0" dirty="0">
                <a:effectLst/>
                <a:latin typeface="notokr"/>
              </a:rPr>
              <a:t>을 구체화하는 형태의 프로그래밍이 바로 객체 지향 프로그래밍입니다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effectLst/>
                <a:latin typeface="notokr"/>
              </a:rPr>
              <a:t>또한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이와 같은 객체를 만들어 내기 위한 틀과 같은 개념이 바로 클래스</a:t>
            </a:r>
            <a:r>
              <a:rPr lang="en-US" altLang="ko-KR" b="0" i="0" dirty="0">
                <a:effectLst/>
                <a:latin typeface="notokr"/>
              </a:rPr>
              <a:t>(class)</a:t>
            </a:r>
            <a:r>
              <a:rPr lang="ko-KR" altLang="en-US" b="0" i="0" dirty="0">
                <a:effectLst/>
                <a:latin typeface="notokr"/>
              </a:rPr>
              <a:t>입니다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24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1156</Words>
  <Application>Microsoft Office PowerPoint</Application>
  <PresentationFormat>와이드스크린</PresentationFormat>
  <Paragraphs>135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Nanum Gothic Coding</vt:lpstr>
      <vt:lpstr>notokr</vt:lpstr>
      <vt:lpstr>맑은 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689</cp:lastModifiedBy>
  <cp:revision>13</cp:revision>
  <dcterms:created xsi:type="dcterms:W3CDTF">2021-07-21T15:05:38Z</dcterms:created>
  <dcterms:modified xsi:type="dcterms:W3CDTF">2021-07-22T04:18:24Z</dcterms:modified>
</cp:coreProperties>
</file>