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D3EFE-4772-4214-B297-FE8AEB5A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AC85AE-0233-44D7-9911-657FF46A2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A6438-3A6A-41F4-A5CC-54CA7626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D12A-E075-4227-8436-4547FA9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2AF1D-6B78-4191-AA8D-66ADB24C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C55F-147A-480D-A5B3-A445883B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E86CE-FFE0-4992-9456-57428B67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9D9AD-7DAA-4EAB-B832-6733DF0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E85CC-C1F9-484E-923D-AD0117B6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4EB80-3EFE-4354-B71F-6770714C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4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02F328-C9A2-4947-9CB3-FDD75275A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0AD2C-777D-4CB7-B163-6425D6829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BD7B8-0CB3-4698-9FEF-F13590BF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CCAD2-1C16-4FA0-BCEC-9382A143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05A3F-D332-4078-A245-4CABFFF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3A6-22AB-4154-B067-B4A57AB4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075F9-B02F-47EF-B1EA-42EDAC4D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F85-EF50-48A4-87D8-CCC2637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71FDC-0777-4CC9-A50C-976DEC36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F64DA-D695-4105-A464-DB932CA7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7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FF82E-095E-4CD2-B8BD-71C499F4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BB541-EEE0-4082-BCD5-7C131B0F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D9BDC-0128-4D17-B8AB-BAC0BBD8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3310C-B1ED-458D-B51C-11284037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75AF7-34B7-489E-8728-2B8D4866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A0B7C-A3C2-41CC-B2AE-302E5036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F245-4F82-41C2-BF85-8396870EC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8636E-126F-4875-92D4-4235AEF8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371DD-91B4-4242-B8B1-4707A8D9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EC69B-A270-4E90-8F9C-10AA87C5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5047A-ECBA-44B4-82EA-DC98BDC0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DE9C-00B2-4224-A39F-9E35F458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E8250-AABB-4005-9521-CFD7357F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3CE71-8FC3-4EF3-9DB1-1FA7CCC0F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AE6700-BD35-4BBE-8091-4D78C446B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6FB481-0DE9-4A6F-A20B-2502630E7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38A97-F0AC-4B4F-877D-371B35A0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2A652D-4178-4533-AA36-F664A17A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40BAE-F7F8-4B2B-9EC2-EF738E7B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928A-AD37-493B-A635-27F3A2A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9E463-C154-4527-8304-87736ACD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51322-F469-42E2-A738-097F09B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34B251-13D7-4E7D-A71A-81F69FFC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80753-8020-40FE-A561-FA7DAC9E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6B13EA-3483-42CC-983E-FD908EE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61979-F985-4954-BA16-BD860E6F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8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925A-06CB-4244-828F-B2C18FE1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CEF7F-E9D0-4439-85D1-4D7EE28C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0619B-58CD-4402-9717-7E2697B5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44186-E358-40AB-81DD-185A164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A59EB-F22B-4734-BAB2-DE98966E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E554B-6B1C-4D66-9990-0FD5225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E96B8-BF8D-4106-BA8D-F1FBDA13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AD835-92C2-4B91-9A3F-003564BF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A3C5A-A52E-45B4-A3AE-BA10A4750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527A0-CE55-4FD1-ADC6-837AE6E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80DF3-48D2-4955-9064-4EA642F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7545A-C2BE-42CC-A566-57522E0C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6067C9-F5C2-45D9-854A-680FFB09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BB38E-6E62-4FC1-9752-3CDC3896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021CB-6780-4FE9-82E5-0AB60B467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BD4-773F-4C33-BD63-E42336E449F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80984-E436-4C18-8F59-D4CAA266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05ABC-8C66-4095-ADB9-A17D89FCA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4FFA-BB48-430A-A6E8-D337286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6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1759-CEC5-40D6-8F06-BD125FF62BE7}"/>
              </a:ext>
            </a:extLst>
          </p:cNvPr>
          <p:cNvSpPr txBox="1"/>
          <p:nvPr/>
        </p:nvSpPr>
        <p:spPr>
          <a:xfrm>
            <a:off x="1996580" y="2508233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+mj-lt"/>
              </a:rPr>
              <a:t>C</a:t>
            </a:r>
            <a:r>
              <a:rPr lang="ko-KR" altLang="en-US" sz="8000" b="1" dirty="0">
                <a:latin typeface="+mj-lt"/>
              </a:rPr>
              <a:t>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214748-B746-4853-B0A8-F9B92D7929D6}"/>
              </a:ext>
            </a:extLst>
          </p:cNvPr>
          <p:cNvSpPr/>
          <p:nvPr/>
        </p:nvSpPr>
        <p:spPr>
          <a:xfrm>
            <a:off x="0" y="3882006"/>
            <a:ext cx="4888718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2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EBF695-6817-4D0E-8487-F0E4CB01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1" y="1424468"/>
            <a:ext cx="4752975" cy="3790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2C402C-83FD-4CDF-BED0-DC9581B0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91543"/>
            <a:ext cx="3190875" cy="523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70EE-20C7-4C41-B74B-821845920F74}"/>
              </a:ext>
            </a:extLst>
          </p:cNvPr>
          <p:cNvSpPr/>
          <p:nvPr/>
        </p:nvSpPr>
        <p:spPr>
          <a:xfrm>
            <a:off x="6355604" y="3629617"/>
            <a:ext cx="2671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Iropke Batang"/>
              </a:rPr>
              <a:t>*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Iropke Batang"/>
              </a:rPr>
              <a:t>함수에서 다차원 배열을 파라미터로 받아야 할 때 배열 포인터를 활용할 수 있습니다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994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01F06C-6CD0-4015-B44E-CD5B8C02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6" y="1640535"/>
            <a:ext cx="2524125" cy="3819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1FE30D-81CA-4C68-A384-B2F894C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69" y="4467613"/>
            <a:ext cx="1759510" cy="8415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BE5E38-86B1-48CB-99F7-8F523C72D1A4}"/>
              </a:ext>
            </a:extLst>
          </p:cNvPr>
          <p:cNvSpPr/>
          <p:nvPr/>
        </p:nvSpPr>
        <p:spPr>
          <a:xfrm>
            <a:off x="1538869" y="718658"/>
            <a:ext cx="6289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연습문제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1)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정수 배열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A[]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다른 정수 배열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B[]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에 복사하는 함수를 작성하세요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2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7B497-9A81-4B11-A986-3BFE699E92F3}"/>
              </a:ext>
            </a:extLst>
          </p:cNvPr>
          <p:cNvSpPr/>
          <p:nvPr/>
        </p:nvSpPr>
        <p:spPr>
          <a:xfrm>
            <a:off x="1068197" y="1570488"/>
            <a:ext cx="95606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연습문제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직원들의 기본급이 배열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arr1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저장되어 있고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arr2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에는 직원들의 보너스가 저장되어 있습니다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기본급과 보너스를 합하여 이번 달에 지급할 월급의 총액을 계산하세요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연습문제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3)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위 문제에서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회사에서 직원들에게 지급해야할 총액이 얼마인지 계산하세요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2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577D8-E0C0-475C-80FC-38A769DB1461}"/>
              </a:ext>
            </a:extLst>
          </p:cNvPr>
          <p:cNvSpPr txBox="1"/>
          <p:nvPr/>
        </p:nvSpPr>
        <p:spPr>
          <a:xfrm>
            <a:off x="947956" y="87245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포인터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18BC1-6C4F-4957-92F4-38838CEE5FB7}"/>
              </a:ext>
            </a:extLst>
          </p:cNvPr>
          <p:cNvSpPr txBox="1"/>
          <p:nvPr/>
        </p:nvSpPr>
        <p:spPr>
          <a:xfrm>
            <a:off x="1064975" y="1728575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주소값이란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98E3845-08A5-467E-9357-E649C41D9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57004"/>
              </p:ext>
            </p:extLst>
          </p:nvPr>
        </p:nvGraphicFramePr>
        <p:xfrm>
          <a:off x="1123371" y="442615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096308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6024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34243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2473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334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484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57599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4571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5907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547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10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912624-AE70-40EA-B6F7-78EEA258BF7A}"/>
              </a:ext>
            </a:extLst>
          </p:cNvPr>
          <p:cNvSpPr txBox="1"/>
          <p:nvPr/>
        </p:nvSpPr>
        <p:spPr>
          <a:xfrm>
            <a:off x="2152934" y="48738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49615-78BF-43D5-AC07-7EDBF5055336}"/>
              </a:ext>
            </a:extLst>
          </p:cNvPr>
          <p:cNvSpPr txBox="1"/>
          <p:nvPr/>
        </p:nvSpPr>
        <p:spPr>
          <a:xfrm>
            <a:off x="2966151" y="4873859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46065-8EF0-406D-BEB1-4FEA0969544F}"/>
              </a:ext>
            </a:extLst>
          </p:cNvPr>
          <p:cNvSpPr txBox="1"/>
          <p:nvPr/>
        </p:nvSpPr>
        <p:spPr>
          <a:xfrm>
            <a:off x="5023931" y="4899922"/>
            <a:ext cx="65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093954-76BB-4312-B9DC-DBF7E9DA1BC1}"/>
              </a:ext>
            </a:extLst>
          </p:cNvPr>
          <p:cNvCxnSpPr/>
          <p:nvPr/>
        </p:nvCxnSpPr>
        <p:spPr>
          <a:xfrm>
            <a:off x="1934491" y="4873859"/>
            <a:ext cx="773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237D75-7AE0-45C7-B4AA-297CA0AFA906}"/>
              </a:ext>
            </a:extLst>
          </p:cNvPr>
          <p:cNvCxnSpPr/>
          <p:nvPr/>
        </p:nvCxnSpPr>
        <p:spPr>
          <a:xfrm>
            <a:off x="2760408" y="4873859"/>
            <a:ext cx="773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F2CAF1-BE79-4DBB-B90B-2725F8B71000}"/>
              </a:ext>
            </a:extLst>
          </p:cNvPr>
          <p:cNvCxnSpPr>
            <a:cxnSpLocks/>
          </p:cNvCxnSpPr>
          <p:nvPr/>
        </p:nvCxnSpPr>
        <p:spPr>
          <a:xfrm>
            <a:off x="3572345" y="4873859"/>
            <a:ext cx="3240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EBC46C-EF72-4DCC-BFC2-073A032D755E}"/>
              </a:ext>
            </a:extLst>
          </p:cNvPr>
          <p:cNvSpPr txBox="1"/>
          <p:nvPr/>
        </p:nvSpPr>
        <p:spPr>
          <a:xfrm rot="18886258">
            <a:off x="1849110" y="381971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0B0E7-E4FF-4248-BB87-C75D92217901}"/>
              </a:ext>
            </a:extLst>
          </p:cNvPr>
          <p:cNvSpPr txBox="1"/>
          <p:nvPr/>
        </p:nvSpPr>
        <p:spPr>
          <a:xfrm rot="18886258">
            <a:off x="2676344" y="3781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12B30-6808-4BE1-9563-6E31C70D1967}"/>
              </a:ext>
            </a:extLst>
          </p:cNvPr>
          <p:cNvSpPr txBox="1"/>
          <p:nvPr/>
        </p:nvSpPr>
        <p:spPr>
          <a:xfrm rot="18886258">
            <a:off x="1064683" y="381971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B0E56-EE53-4F36-A297-6C39C604122D}"/>
              </a:ext>
            </a:extLst>
          </p:cNvPr>
          <p:cNvSpPr txBox="1"/>
          <p:nvPr/>
        </p:nvSpPr>
        <p:spPr>
          <a:xfrm rot="18886258">
            <a:off x="4375896" y="37690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3F7AA-FEBA-4CA8-AEBA-693BF6ABAABD}"/>
              </a:ext>
            </a:extLst>
          </p:cNvPr>
          <p:cNvSpPr txBox="1"/>
          <p:nvPr/>
        </p:nvSpPr>
        <p:spPr>
          <a:xfrm rot="18886258">
            <a:off x="3581903" y="375517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33ED7-8484-4683-8B8C-8E0F5457719D}"/>
              </a:ext>
            </a:extLst>
          </p:cNvPr>
          <p:cNvSpPr txBox="1"/>
          <p:nvPr/>
        </p:nvSpPr>
        <p:spPr>
          <a:xfrm rot="18886258">
            <a:off x="8345779" y="383194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15FE59-570D-40DF-ACFF-CE05DE9B9682}"/>
              </a:ext>
            </a:extLst>
          </p:cNvPr>
          <p:cNvSpPr txBox="1"/>
          <p:nvPr/>
        </p:nvSpPr>
        <p:spPr>
          <a:xfrm rot="18886258">
            <a:off x="7637570" y="376908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55502-2B06-45F8-A61D-8AACE2EB939B}"/>
              </a:ext>
            </a:extLst>
          </p:cNvPr>
          <p:cNvSpPr txBox="1"/>
          <p:nvPr/>
        </p:nvSpPr>
        <p:spPr>
          <a:xfrm>
            <a:off x="1092200" y="2228671"/>
            <a:ext cx="3685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main(void){</a:t>
            </a:r>
          </a:p>
          <a:p>
            <a:r>
              <a:rPr lang="en-US" altLang="ko-KR" dirty="0"/>
              <a:t>	char ch1 = ‘A’, ch2 = ‘Q’;</a:t>
            </a:r>
          </a:p>
          <a:p>
            <a:r>
              <a:rPr lang="en-US" altLang="ko-KR" dirty="0"/>
              <a:t>	int num = 7;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7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146CA-4B62-4014-9BDE-4840385F968C}"/>
              </a:ext>
            </a:extLst>
          </p:cNvPr>
          <p:cNvSpPr txBox="1"/>
          <p:nvPr/>
        </p:nvSpPr>
        <p:spPr>
          <a:xfrm>
            <a:off x="1090142" y="1376237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포인터란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메모리의 </a:t>
            </a:r>
            <a:r>
              <a:rPr lang="ko-KR" altLang="en-US" sz="1400" dirty="0" err="1"/>
              <a:t>주소값을</a:t>
            </a:r>
            <a:r>
              <a:rPr lang="ko-KR" altLang="en-US" sz="1400" dirty="0"/>
              <a:t> 저장하는 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F7C76-09E1-4405-8196-F62AD3124B1F}"/>
              </a:ext>
            </a:extLst>
          </p:cNvPr>
          <p:cNvSpPr txBox="1"/>
          <p:nvPr/>
        </p:nvSpPr>
        <p:spPr>
          <a:xfrm>
            <a:off x="1835208" y="2529164"/>
            <a:ext cx="7584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main(void){</a:t>
            </a:r>
          </a:p>
          <a:p>
            <a:r>
              <a:rPr lang="en-US" altLang="ko-KR" dirty="0"/>
              <a:t>	int num = 7;</a:t>
            </a:r>
          </a:p>
          <a:p>
            <a:r>
              <a:rPr lang="en-US" altLang="ko-KR" dirty="0"/>
              <a:t>	int *</a:t>
            </a:r>
            <a:r>
              <a:rPr lang="en-US" altLang="ko-KR" dirty="0" err="1"/>
              <a:t>pnum</a:t>
            </a:r>
            <a:r>
              <a:rPr lang="en-US" altLang="ko-KR" dirty="0"/>
              <a:t>;	//</a:t>
            </a:r>
            <a:r>
              <a:rPr lang="ko-KR" altLang="en-US" dirty="0"/>
              <a:t>포인터 변수 </a:t>
            </a:r>
            <a:r>
              <a:rPr lang="en-US" altLang="ko-KR" dirty="0" err="1"/>
              <a:t>pnum</a:t>
            </a:r>
            <a:r>
              <a:rPr lang="ko-KR" altLang="en-US" dirty="0"/>
              <a:t>을 선언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pnum</a:t>
            </a:r>
            <a:r>
              <a:rPr lang="en-US" altLang="ko-KR" dirty="0"/>
              <a:t> = &amp;num;  //num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포인터 변수 </a:t>
            </a:r>
            <a:r>
              <a:rPr lang="en-US" altLang="ko-KR" dirty="0" err="1"/>
              <a:t>pnum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7828C-6537-4398-8804-500AF74C9A79}"/>
              </a:ext>
            </a:extLst>
          </p:cNvPr>
          <p:cNvSpPr txBox="1"/>
          <p:nvPr/>
        </p:nvSpPr>
        <p:spPr>
          <a:xfrm rot="18886258">
            <a:off x="5824725" y="422862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6562E-EA1B-4F7B-9849-493E96C27DB9}"/>
              </a:ext>
            </a:extLst>
          </p:cNvPr>
          <p:cNvSpPr txBox="1"/>
          <p:nvPr/>
        </p:nvSpPr>
        <p:spPr>
          <a:xfrm rot="18886258">
            <a:off x="8181316" y="434222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E7CF1-A010-435D-85F3-DDFC3736BB7C}"/>
              </a:ext>
            </a:extLst>
          </p:cNvPr>
          <p:cNvSpPr txBox="1"/>
          <p:nvPr/>
        </p:nvSpPr>
        <p:spPr>
          <a:xfrm rot="18886258">
            <a:off x="7473107" y="427936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00CFB-34EA-4F56-9EB0-CE008C9A2F2D}"/>
              </a:ext>
            </a:extLst>
          </p:cNvPr>
          <p:cNvSpPr txBox="1"/>
          <p:nvPr/>
        </p:nvSpPr>
        <p:spPr>
          <a:xfrm rot="18886258">
            <a:off x="6629090" y="424093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0x12ff79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647B66-93D9-46DA-A580-EB53FD9CF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83185"/>
              </p:ext>
            </p:extLst>
          </p:nvPr>
        </p:nvGraphicFramePr>
        <p:xfrm>
          <a:off x="5842326" y="5039637"/>
          <a:ext cx="33147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8261950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9860095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02339016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077810734"/>
                    </a:ext>
                  </a:extLst>
                </a:gridCol>
              </a:tblGrid>
              <a:tr h="1934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646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A02A74-FB27-4AEF-A09A-BD17EE057C34}"/>
              </a:ext>
            </a:extLst>
          </p:cNvPr>
          <p:cNvSpPr txBox="1"/>
          <p:nvPr/>
        </p:nvSpPr>
        <p:spPr>
          <a:xfrm>
            <a:off x="6803533" y="540125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 = 7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1E36055-08C1-416D-8522-D2311C4C1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78337"/>
              </p:ext>
            </p:extLst>
          </p:nvPr>
        </p:nvGraphicFramePr>
        <p:xfrm>
          <a:off x="2787825" y="5035494"/>
          <a:ext cx="9271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457957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608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E0CC8A-F067-4C6D-8CB3-589185DD5435}"/>
              </a:ext>
            </a:extLst>
          </p:cNvPr>
          <p:cNvSpPr txBox="1"/>
          <p:nvPr/>
        </p:nvSpPr>
        <p:spPr>
          <a:xfrm>
            <a:off x="2357360" y="5348471"/>
            <a:ext cx="19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pnum</a:t>
            </a:r>
            <a:r>
              <a:rPr lang="en-US" altLang="ko-KR" dirty="0"/>
              <a:t> = 0x12ff78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3648DC-3F2C-49F0-AD9C-3A60629A807C}"/>
              </a:ext>
            </a:extLst>
          </p:cNvPr>
          <p:cNvCxnSpPr>
            <a:endCxn id="8" idx="1"/>
          </p:cNvCxnSpPr>
          <p:nvPr/>
        </p:nvCxnSpPr>
        <p:spPr>
          <a:xfrm>
            <a:off x="3714925" y="5218374"/>
            <a:ext cx="2127401" cy="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1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FA9311-2A81-46DC-B84F-F3290EAE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21" y="1704955"/>
            <a:ext cx="8550418" cy="296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  <a:ea typeface="+mj-ea"/>
              </a:rPr>
              <a:t>주소 연산자(&amp;)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j-ea"/>
              </a:rPr>
              <a:t>주소 연산자는 변수의 이름 앞에 사용하여, 해당 변수의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j-ea"/>
              </a:rPr>
              <a:t>주소값을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j-ea"/>
              </a:rPr>
              <a:t> 반환합니다.</a:t>
            </a:r>
            <a:endParaRPr lang="en-US" altLang="ko-KR" sz="1400" dirty="0">
              <a:latin typeface="+mn-lt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+mn-lt"/>
              <a:ea typeface="+mj-ea"/>
            </a:endParaRPr>
          </a:p>
          <a:p>
            <a:pPr lvl="0" latinLnBrk="0"/>
            <a:endParaRPr lang="ko-KR" altLang="ko-KR" sz="1400" b="1" dirty="0">
              <a:latin typeface="+mn-lt"/>
              <a:ea typeface="+mj-ea"/>
            </a:endParaRPr>
          </a:p>
          <a:p>
            <a:pPr lvl="0" latinLnBrk="0"/>
            <a:r>
              <a:rPr lang="ko-KR" altLang="ko-KR" sz="1400" b="1" dirty="0">
                <a:latin typeface="+mn-lt"/>
                <a:ea typeface="+mj-ea"/>
              </a:rPr>
              <a:t>참조 연산자(*)</a:t>
            </a:r>
          </a:p>
          <a:p>
            <a:pPr lvl="0" latinLnBrk="0"/>
            <a:r>
              <a:rPr lang="ko-KR" altLang="ko-KR" sz="1400" dirty="0">
                <a:latin typeface="+mn-lt"/>
                <a:ea typeface="+mj-ea"/>
              </a:rPr>
              <a:t>참조 연산자는 포인터의 이름이나 주소 앞에 사용하여, 포인터에 가리키는 주소에 저장된 값을 반환합니다.</a:t>
            </a:r>
          </a:p>
          <a:p>
            <a:pPr lvl="0" latinLnBrk="0"/>
            <a:r>
              <a:rPr lang="ko-KR" altLang="ko-KR" sz="1400" dirty="0">
                <a:latin typeface="+mn-lt"/>
                <a:ea typeface="+mj-ea"/>
              </a:rPr>
              <a:t> </a:t>
            </a:r>
            <a:endParaRPr lang="en-US" altLang="ko-KR" sz="1400" dirty="0">
              <a:latin typeface="+mn-lt"/>
              <a:ea typeface="+mj-ea"/>
            </a:endParaRPr>
          </a:p>
          <a:p>
            <a:pPr lvl="0" latinLnBrk="0"/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+mn-lt"/>
              <a:ea typeface="+mj-ea"/>
            </a:endParaRPr>
          </a:p>
          <a:p>
            <a:pPr lvl="0" latinLnBrk="0"/>
            <a:endParaRPr lang="en-US" altLang="ko-KR" sz="1400" dirty="0">
              <a:latin typeface="+mn-lt"/>
              <a:ea typeface="+mj-ea"/>
            </a:endParaRPr>
          </a:p>
          <a:p>
            <a:r>
              <a:rPr lang="ko-KR" altLang="en-US" sz="1400" dirty="0">
                <a:latin typeface="+mn-lt"/>
              </a:rPr>
              <a:t>타입* 포인터이름 </a:t>
            </a:r>
            <a:r>
              <a:rPr lang="en-US" altLang="ko-KR" sz="1400" dirty="0">
                <a:latin typeface="+mn-lt"/>
              </a:rPr>
              <a:t>=</a:t>
            </a:r>
            <a:r>
              <a:rPr lang="ko-KR" altLang="en-US" sz="1400" dirty="0">
                <a:latin typeface="+mn-lt"/>
              </a:rPr>
              <a:t> </a:t>
            </a:r>
            <a:r>
              <a:rPr lang="en-US" altLang="ko-KR" sz="1400" dirty="0">
                <a:latin typeface="+mn-lt"/>
              </a:rPr>
              <a:t>&amp;</a:t>
            </a:r>
            <a:r>
              <a:rPr lang="ko-KR" altLang="en-US" sz="1400" dirty="0">
                <a:latin typeface="+mn-lt"/>
              </a:rPr>
              <a:t>변수이름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타입* 포인터이름 </a:t>
            </a:r>
            <a:r>
              <a:rPr lang="en-US" altLang="ko-KR" sz="1400" dirty="0">
                <a:latin typeface="+mn-lt"/>
              </a:rPr>
              <a:t>=</a:t>
            </a:r>
            <a:r>
              <a:rPr lang="ko-KR" altLang="en-US" sz="1400" dirty="0">
                <a:latin typeface="+mn-lt"/>
              </a:rPr>
              <a:t> </a:t>
            </a:r>
            <a:r>
              <a:rPr lang="ko-KR" altLang="en-US" sz="1400" dirty="0" err="1">
                <a:latin typeface="+mn-lt"/>
              </a:rPr>
              <a:t>주소값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lvl="0" latinLnBrk="0"/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20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9C81149-C93F-4E31-BE3A-19FF9604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46" y="1152875"/>
            <a:ext cx="6385521" cy="36110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E9A832-00C1-4401-9A81-D57DEE69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92" y="4905025"/>
            <a:ext cx="5124450" cy="8001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E4A825-0D7A-4F1F-AA20-98EAF2D9CFB9}"/>
              </a:ext>
            </a:extLst>
          </p:cNvPr>
          <p:cNvSpPr/>
          <p:nvPr/>
        </p:nvSpPr>
        <p:spPr>
          <a:xfrm>
            <a:off x="758106" y="1330771"/>
            <a:ext cx="32101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ea typeface="+mj-ea"/>
              </a:rPr>
              <a:t>int</a:t>
            </a:r>
            <a:r>
              <a:rPr lang="ko-KR" altLang="en-US" sz="1400" b="0" dirty="0">
                <a:effectLst/>
                <a:ea typeface="+mj-ea"/>
              </a:rPr>
              <a:t> </a:t>
            </a:r>
            <a:r>
              <a:rPr lang="en-US" altLang="ko-KR" sz="1400" b="0" dirty="0">
                <a:effectLst/>
                <a:ea typeface="+mj-ea"/>
              </a:rPr>
              <a:t>x =</a:t>
            </a:r>
            <a:r>
              <a:rPr lang="ko-KR" altLang="en-US" sz="1400" b="0" dirty="0">
                <a:effectLst/>
                <a:ea typeface="+mj-ea"/>
              </a:rPr>
              <a:t> </a:t>
            </a:r>
            <a:r>
              <a:rPr lang="en-US" altLang="ko-KR" sz="1400" b="0" dirty="0">
                <a:effectLst/>
                <a:ea typeface="+mj-ea"/>
              </a:rPr>
              <a:t>7;</a:t>
            </a:r>
            <a:r>
              <a:rPr lang="ko-KR" altLang="en-US" sz="1400" b="0" dirty="0">
                <a:effectLst/>
                <a:ea typeface="+mj-ea"/>
              </a:rPr>
              <a:t>        </a:t>
            </a:r>
            <a:r>
              <a:rPr lang="en-US" altLang="ko-KR" sz="1400" b="0" dirty="0">
                <a:effectLst/>
                <a:ea typeface="+mj-ea"/>
              </a:rPr>
              <a:t>// </a:t>
            </a:r>
            <a:r>
              <a:rPr lang="ko-KR" altLang="en-US" sz="1400" b="0" dirty="0">
                <a:effectLst/>
                <a:ea typeface="+mj-ea"/>
              </a:rPr>
              <a:t>변수의 선언</a:t>
            </a:r>
          </a:p>
          <a:p>
            <a:r>
              <a:rPr lang="en-US" altLang="ko-KR" sz="1400" b="0" dirty="0">
                <a:effectLst/>
                <a:ea typeface="+mj-ea"/>
              </a:rPr>
              <a:t>int</a:t>
            </a:r>
            <a:r>
              <a:rPr lang="ko-KR" altLang="en-US" sz="1400" b="0" dirty="0">
                <a:effectLst/>
                <a:ea typeface="+mj-ea"/>
              </a:rPr>
              <a:t> *</a:t>
            </a:r>
            <a:r>
              <a:rPr lang="en-US" altLang="ko-KR" sz="1400" b="0" dirty="0" err="1">
                <a:effectLst/>
                <a:ea typeface="+mj-ea"/>
              </a:rPr>
              <a:t>ptr</a:t>
            </a:r>
            <a:r>
              <a:rPr lang="en-US" altLang="ko-KR" sz="1400" b="0" dirty="0">
                <a:effectLst/>
                <a:ea typeface="+mj-ea"/>
              </a:rPr>
              <a:t> =</a:t>
            </a:r>
            <a:r>
              <a:rPr lang="ko-KR" altLang="en-US" sz="1400" b="0" dirty="0">
                <a:effectLst/>
                <a:ea typeface="+mj-ea"/>
              </a:rPr>
              <a:t> </a:t>
            </a:r>
            <a:r>
              <a:rPr lang="en-US" altLang="ko-KR" sz="1400" b="0" dirty="0">
                <a:effectLst/>
                <a:ea typeface="+mj-ea"/>
              </a:rPr>
              <a:t>&amp;x;</a:t>
            </a:r>
            <a:r>
              <a:rPr lang="ko-KR" altLang="en-US" sz="1400" b="0" dirty="0">
                <a:effectLst/>
                <a:ea typeface="+mj-ea"/>
              </a:rPr>
              <a:t>    </a:t>
            </a:r>
            <a:r>
              <a:rPr lang="en-US" altLang="ko-KR" sz="1400" b="0" dirty="0">
                <a:effectLst/>
                <a:ea typeface="+mj-ea"/>
              </a:rPr>
              <a:t>// </a:t>
            </a:r>
            <a:r>
              <a:rPr lang="ko-KR" altLang="en-US" sz="1400" b="0" dirty="0">
                <a:effectLst/>
                <a:ea typeface="+mj-ea"/>
              </a:rPr>
              <a:t>포인터의 선언</a:t>
            </a:r>
          </a:p>
          <a:p>
            <a:r>
              <a:rPr lang="en-US" altLang="ko-KR" sz="1400" b="0" dirty="0">
                <a:effectLst/>
                <a:ea typeface="+mj-ea"/>
              </a:rPr>
              <a:t>int</a:t>
            </a:r>
            <a:r>
              <a:rPr lang="ko-KR" altLang="en-US" sz="1400" b="0" dirty="0">
                <a:effectLst/>
                <a:ea typeface="+mj-ea"/>
              </a:rPr>
              <a:t> *</a:t>
            </a:r>
            <a:r>
              <a:rPr lang="en-US" altLang="ko-KR" sz="1400" b="0" dirty="0" err="1">
                <a:effectLst/>
                <a:ea typeface="+mj-ea"/>
              </a:rPr>
              <a:t>pptr</a:t>
            </a:r>
            <a:r>
              <a:rPr lang="en-US" altLang="ko-KR" sz="1400" b="0" dirty="0">
                <a:effectLst/>
                <a:ea typeface="+mj-ea"/>
              </a:rPr>
              <a:t> =</a:t>
            </a:r>
            <a:r>
              <a:rPr lang="ko-KR" altLang="en-US" sz="1400" b="0" dirty="0">
                <a:effectLst/>
                <a:ea typeface="+mj-ea"/>
              </a:rPr>
              <a:t> </a:t>
            </a:r>
            <a:r>
              <a:rPr lang="en-US" altLang="ko-KR" sz="1400" b="0" dirty="0">
                <a:effectLst/>
                <a:ea typeface="+mj-ea"/>
              </a:rPr>
              <a:t>&amp;</a:t>
            </a:r>
            <a:r>
              <a:rPr lang="en-US" altLang="ko-KR" sz="1400" b="0" dirty="0" err="1">
                <a:effectLst/>
                <a:ea typeface="+mj-ea"/>
              </a:rPr>
              <a:t>ptr</a:t>
            </a:r>
            <a:r>
              <a:rPr lang="en-US" altLang="ko-KR" sz="1400" b="0" dirty="0">
                <a:effectLst/>
                <a:ea typeface="+mj-ea"/>
              </a:rPr>
              <a:t>;</a:t>
            </a:r>
            <a:r>
              <a:rPr lang="ko-KR" altLang="en-US" sz="1400" b="0" dirty="0">
                <a:effectLst/>
                <a:ea typeface="+mj-ea"/>
              </a:rPr>
              <a:t> </a:t>
            </a:r>
            <a:r>
              <a:rPr lang="en-US" altLang="ko-KR" sz="1400" b="0" dirty="0">
                <a:effectLst/>
                <a:ea typeface="+mj-ea"/>
              </a:rPr>
              <a:t>// </a:t>
            </a:r>
            <a:r>
              <a:rPr lang="ko-KR" altLang="en-US" sz="1400" b="0" dirty="0">
                <a:effectLst/>
                <a:ea typeface="+mj-ea"/>
              </a:rPr>
              <a:t>포인터의 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CAF27-6D65-4363-8A08-F186C657C6A6}"/>
              </a:ext>
            </a:extLst>
          </p:cNvPr>
          <p:cNvSpPr txBox="1"/>
          <p:nvPr/>
        </p:nvSpPr>
        <p:spPr>
          <a:xfrm>
            <a:off x="955906" y="3244334"/>
            <a:ext cx="318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93427-97C3-4A62-B419-81950D0041F3}"/>
              </a:ext>
            </a:extLst>
          </p:cNvPr>
          <p:cNvSpPr txBox="1"/>
          <p:nvPr/>
        </p:nvSpPr>
        <p:spPr>
          <a:xfrm>
            <a:off x="793735" y="278912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x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E7E79-4ECF-468B-9022-F1256114BF00}"/>
              </a:ext>
            </a:extLst>
          </p:cNvPr>
          <p:cNvSpPr txBox="1"/>
          <p:nvPr/>
        </p:nvSpPr>
        <p:spPr>
          <a:xfrm>
            <a:off x="2490728" y="3244334"/>
            <a:ext cx="318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33C71-5C0C-4F3F-A016-9929BD441393}"/>
              </a:ext>
            </a:extLst>
          </p:cNvPr>
          <p:cNvSpPr txBox="1"/>
          <p:nvPr/>
        </p:nvSpPr>
        <p:spPr>
          <a:xfrm>
            <a:off x="2328557" y="2789123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*</a:t>
            </a:r>
            <a:r>
              <a:rPr lang="en-US" altLang="ko-KR" sz="1600" dirty="0" err="1"/>
              <a:t>ptr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82959-4A4E-47B2-8BED-3B7E087B5F32}"/>
              </a:ext>
            </a:extLst>
          </p:cNvPr>
          <p:cNvSpPr txBox="1"/>
          <p:nvPr/>
        </p:nvSpPr>
        <p:spPr>
          <a:xfrm>
            <a:off x="3968277" y="3244334"/>
            <a:ext cx="318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A7802-EB20-4C4E-B5FD-E22EBF82A58C}"/>
              </a:ext>
            </a:extLst>
          </p:cNvPr>
          <p:cNvSpPr txBox="1"/>
          <p:nvPr/>
        </p:nvSpPr>
        <p:spPr>
          <a:xfrm>
            <a:off x="3806106" y="278912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*</a:t>
            </a:r>
            <a:r>
              <a:rPr lang="en-US" altLang="ko-KR" sz="1600" dirty="0" err="1"/>
              <a:t>pptr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C1BEC8-E1B8-4DD5-8541-106DFE47385A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>
            <a:off x="1274688" y="3429000"/>
            <a:ext cx="121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7A0507-F813-4E08-B6A8-EC5D95C4626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809510" y="3429000"/>
            <a:ext cx="1158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1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43FB57-EE50-4931-B668-EA8A55FE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45" y="2038158"/>
            <a:ext cx="2069835" cy="2781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BF7B8-B2F3-4C16-B62E-388193D73C74}"/>
              </a:ext>
            </a:extLst>
          </p:cNvPr>
          <p:cNvSpPr txBox="1"/>
          <p:nvPr/>
        </p:nvSpPr>
        <p:spPr>
          <a:xfrm>
            <a:off x="1303203" y="1309763"/>
            <a:ext cx="89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1) </a:t>
            </a:r>
            <a:r>
              <a:rPr lang="ko-KR" altLang="en-US" dirty="0"/>
              <a:t>다음 코드의 실행결과가 </a:t>
            </a:r>
            <a:r>
              <a:rPr lang="en-US" altLang="ko-KR" dirty="0"/>
              <a:t>10,20</a:t>
            </a:r>
            <a:r>
              <a:rPr lang="ko-KR" altLang="en-US" dirty="0"/>
              <a:t>이 나오도록 주석 처리된 부분을 작성하세요</a:t>
            </a:r>
          </a:p>
        </p:txBody>
      </p:sp>
    </p:spTree>
    <p:extLst>
      <p:ext uri="{BB962C8B-B14F-4D97-AF65-F5344CB8AC3E}">
        <p14:creationId xmlns:p14="http://schemas.microsoft.com/office/powerpoint/2010/main" val="365263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569BDD-485F-4629-B4E0-D3355129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62" y="2000903"/>
            <a:ext cx="2343150" cy="2990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9A4036-7B38-4FFC-8C7F-A18674038753}"/>
              </a:ext>
            </a:extLst>
          </p:cNvPr>
          <p:cNvSpPr txBox="1"/>
          <p:nvPr/>
        </p:nvSpPr>
        <p:spPr>
          <a:xfrm>
            <a:off x="1378706" y="1245461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2) </a:t>
            </a:r>
            <a:r>
              <a:rPr lang="ko-KR" altLang="en-US" dirty="0"/>
              <a:t>두 정수의 합과 차가 동시에 출력되는 함수를 작성하세요</a:t>
            </a:r>
          </a:p>
        </p:txBody>
      </p:sp>
    </p:spTree>
    <p:extLst>
      <p:ext uri="{BB962C8B-B14F-4D97-AF65-F5344CB8AC3E}">
        <p14:creationId xmlns:p14="http://schemas.microsoft.com/office/powerpoint/2010/main" val="129947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0B5DBD-1465-4423-9B05-55EBA6820624}"/>
              </a:ext>
            </a:extLst>
          </p:cNvPr>
          <p:cNvSpPr/>
          <p:nvPr/>
        </p:nvSpPr>
        <p:spPr>
          <a:xfrm>
            <a:off x="1098351" y="1097027"/>
            <a:ext cx="3755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rgbClr val="222222"/>
                </a:solidFill>
                <a:effectLst/>
                <a:latin typeface="Iropke Batang"/>
              </a:rPr>
              <a:t>포인터 배열이란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Iropke Batang"/>
              </a:rPr>
              <a:t>?</a:t>
            </a: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Iropke Batang"/>
              </a:rPr>
              <a:t>포인터를 배열로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Iropke Batang"/>
              </a:rPr>
              <a:t>나열해놓은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Iropke Batang"/>
              </a:rPr>
              <a:t>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19A16-7951-4935-BF59-9CB4741F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51" y="2362200"/>
            <a:ext cx="4876800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1E9D78-9F75-40F4-9B59-DDDE76B8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76" y="4418901"/>
            <a:ext cx="2847975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60761-C528-4A14-827A-B7C2BE178887}"/>
              </a:ext>
            </a:extLst>
          </p:cNvPr>
          <p:cNvSpPr txBox="1"/>
          <p:nvPr/>
        </p:nvSpPr>
        <p:spPr>
          <a:xfrm>
            <a:off x="7766395" y="4049569"/>
            <a:ext cx="5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4DC2A-DD54-4BCE-AB2F-9A927F2557A7}"/>
              </a:ext>
            </a:extLst>
          </p:cNvPr>
          <p:cNvSpPr txBox="1"/>
          <p:nvPr/>
        </p:nvSpPr>
        <p:spPr>
          <a:xfrm>
            <a:off x="7539496" y="4411385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num1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DDCDD-8414-403E-BE16-5F5C5D3C0F1B}"/>
              </a:ext>
            </a:extLst>
          </p:cNvPr>
          <p:cNvSpPr txBox="1"/>
          <p:nvPr/>
        </p:nvSpPr>
        <p:spPr>
          <a:xfrm>
            <a:off x="8049604" y="273687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*</a:t>
            </a:r>
            <a:r>
              <a:rPr lang="en-US" altLang="ko-KR" sz="1600" dirty="0" err="1"/>
              <a:t>arr</a:t>
            </a:r>
            <a:endParaRPr lang="ko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19DF2E-2614-446E-9065-804DA1F5EA5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054221" y="3403836"/>
            <a:ext cx="401882" cy="6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A49335-FB6B-40FE-AA5A-00C57774E06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185946" y="3403837"/>
            <a:ext cx="19982" cy="6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A90209A-1ED3-44F2-9A9D-6822BFF9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42741"/>
              </p:ext>
            </p:extLst>
          </p:nvPr>
        </p:nvGraphicFramePr>
        <p:xfrm>
          <a:off x="8114033" y="3154854"/>
          <a:ext cx="21433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453">
                  <a:extLst>
                    <a:ext uri="{9D8B030D-6E8A-4147-A177-3AD203B41FA5}">
                      <a16:colId xmlns:a16="http://schemas.microsoft.com/office/drawing/2014/main" val="262257135"/>
                    </a:ext>
                  </a:extLst>
                </a:gridCol>
                <a:gridCol w="714453">
                  <a:extLst>
                    <a:ext uri="{9D8B030D-6E8A-4147-A177-3AD203B41FA5}">
                      <a16:colId xmlns:a16="http://schemas.microsoft.com/office/drawing/2014/main" val="1261258273"/>
                    </a:ext>
                  </a:extLst>
                </a:gridCol>
                <a:gridCol w="714453">
                  <a:extLst>
                    <a:ext uri="{9D8B030D-6E8A-4147-A177-3AD203B41FA5}">
                      <a16:colId xmlns:a16="http://schemas.microsoft.com/office/drawing/2014/main" val="12211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900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2A748E-F424-4CDB-8786-009CBD8FAF51}"/>
              </a:ext>
            </a:extLst>
          </p:cNvPr>
          <p:cNvSpPr txBox="1"/>
          <p:nvPr/>
        </p:nvSpPr>
        <p:spPr>
          <a:xfrm>
            <a:off x="8918102" y="4049569"/>
            <a:ext cx="5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6A72-0396-4A5F-B143-6205F58FB246}"/>
              </a:ext>
            </a:extLst>
          </p:cNvPr>
          <p:cNvSpPr txBox="1"/>
          <p:nvPr/>
        </p:nvSpPr>
        <p:spPr>
          <a:xfrm>
            <a:off x="8691203" y="4411385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num2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27F3B-E11A-4D55-832B-9940322E5E83}"/>
              </a:ext>
            </a:extLst>
          </p:cNvPr>
          <p:cNvSpPr txBox="1"/>
          <p:nvPr/>
        </p:nvSpPr>
        <p:spPr>
          <a:xfrm>
            <a:off x="10069809" y="4049569"/>
            <a:ext cx="5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AEE87-A146-43AD-838B-188E8F4A189F}"/>
              </a:ext>
            </a:extLst>
          </p:cNvPr>
          <p:cNvSpPr txBox="1"/>
          <p:nvPr/>
        </p:nvSpPr>
        <p:spPr>
          <a:xfrm>
            <a:off x="9842910" y="4411385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num3</a:t>
            </a:r>
            <a:endParaRPr lang="ko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19C195-10C7-4A5C-B42B-6028E97F722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891042" y="3394004"/>
            <a:ext cx="466593" cy="65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0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136299-D90A-4AB8-9E23-11EFB0D25F25}"/>
              </a:ext>
            </a:extLst>
          </p:cNvPr>
          <p:cNvSpPr/>
          <p:nvPr/>
        </p:nvSpPr>
        <p:spPr>
          <a:xfrm>
            <a:off x="1261144" y="1201534"/>
            <a:ext cx="3772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effectLst/>
                <a:latin typeface="+mn-ea"/>
              </a:rPr>
              <a:t>배열 포인터란</a:t>
            </a:r>
            <a:r>
              <a:rPr lang="en-US" altLang="ko-KR" sz="1600" b="1" i="0" dirty="0">
                <a:effectLst/>
                <a:latin typeface="+mn-ea"/>
              </a:rPr>
              <a:t>? </a:t>
            </a:r>
            <a:endParaRPr lang="ko-KR" altLang="en-US" sz="1600" b="1" i="0" dirty="0">
              <a:effectLst/>
              <a:latin typeface="+mn-ea"/>
            </a:endParaRPr>
          </a:p>
          <a:p>
            <a:r>
              <a:rPr lang="ko-KR" altLang="en-US" sz="1600" b="0" i="0" dirty="0">
                <a:effectLst/>
                <a:latin typeface="+mn-ea"/>
              </a:rPr>
              <a:t>배열 포인터란 배열을 가리키는 포인터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F43AFC-8CD1-497C-BF0E-34C0FBD8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4" y="2191842"/>
            <a:ext cx="5905500" cy="2809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78D374-99D9-4FD1-8412-CF8515D6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87" y="4378550"/>
            <a:ext cx="3038475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E1E22-C412-4B24-A9D3-8EBBB999E5AD}"/>
              </a:ext>
            </a:extLst>
          </p:cNvPr>
          <p:cNvSpPr txBox="1"/>
          <p:nvPr/>
        </p:nvSpPr>
        <p:spPr>
          <a:xfrm>
            <a:off x="8237843" y="260150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*</a:t>
            </a:r>
            <a:r>
              <a:rPr lang="en-US" altLang="ko-KR" sz="1600" dirty="0" err="1"/>
              <a:t>arr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8FEDE6-961A-4D9F-88DA-6B20A5DCD69A}"/>
              </a:ext>
            </a:extLst>
          </p:cNvPr>
          <p:cNvCxnSpPr>
            <a:cxnSpLocks/>
          </p:cNvCxnSpPr>
          <p:nvPr/>
        </p:nvCxnSpPr>
        <p:spPr>
          <a:xfrm flipH="1">
            <a:off x="8591287" y="3268473"/>
            <a:ext cx="7942" cy="72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D7CDD8-C147-411D-B51B-5D6D69174ED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374185" y="3268473"/>
            <a:ext cx="19982" cy="73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029DD70B-08FE-47E0-A4DF-6D66ACCF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76930"/>
              </p:ext>
            </p:extLst>
          </p:nvPr>
        </p:nvGraphicFramePr>
        <p:xfrm>
          <a:off x="8302272" y="3019490"/>
          <a:ext cx="21433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453">
                  <a:extLst>
                    <a:ext uri="{9D8B030D-6E8A-4147-A177-3AD203B41FA5}">
                      <a16:colId xmlns:a16="http://schemas.microsoft.com/office/drawing/2014/main" val="262257135"/>
                    </a:ext>
                  </a:extLst>
                </a:gridCol>
                <a:gridCol w="714453">
                  <a:extLst>
                    <a:ext uri="{9D8B030D-6E8A-4147-A177-3AD203B41FA5}">
                      <a16:colId xmlns:a16="http://schemas.microsoft.com/office/drawing/2014/main" val="1261258273"/>
                    </a:ext>
                  </a:extLst>
                </a:gridCol>
                <a:gridCol w="714453">
                  <a:extLst>
                    <a:ext uri="{9D8B030D-6E8A-4147-A177-3AD203B41FA5}">
                      <a16:colId xmlns:a16="http://schemas.microsoft.com/office/drawing/2014/main" val="12211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90025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073003-7A82-4044-A0D4-E74C6245C3E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169123" y="3268473"/>
            <a:ext cx="11742" cy="73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13A2492-528E-4E9B-8CE0-BB85DECF5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2820"/>
              </p:ext>
            </p:extLst>
          </p:nvPr>
        </p:nvGraphicFramePr>
        <p:xfrm>
          <a:off x="8357163" y="3997663"/>
          <a:ext cx="48413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32">
                  <a:extLst>
                    <a:ext uri="{9D8B030D-6E8A-4147-A177-3AD203B41FA5}">
                      <a16:colId xmlns:a16="http://schemas.microsoft.com/office/drawing/2014/main" val="330960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4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45968"/>
                  </a:ext>
                </a:extLst>
              </a:tr>
            </a:tbl>
          </a:graphicData>
        </a:graphic>
      </p:graphicFrame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B67FC19D-1DD4-4E47-BB7C-3BB0F946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16681"/>
              </p:ext>
            </p:extLst>
          </p:nvPr>
        </p:nvGraphicFramePr>
        <p:xfrm>
          <a:off x="9092593" y="3999761"/>
          <a:ext cx="6031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148">
                  <a:extLst>
                    <a:ext uri="{9D8B030D-6E8A-4147-A177-3AD203B41FA5}">
                      <a16:colId xmlns:a16="http://schemas.microsoft.com/office/drawing/2014/main" val="330960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4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45968"/>
                  </a:ext>
                </a:extLst>
              </a:tr>
            </a:tbl>
          </a:graphicData>
        </a:graphic>
      </p:graphicFrame>
      <p:graphicFrame>
        <p:nvGraphicFramePr>
          <p:cNvPr id="19" name="표 16">
            <a:extLst>
              <a:ext uri="{FF2B5EF4-FFF2-40B4-BE49-F238E27FC236}">
                <a16:creationId xmlns:a16="http://schemas.microsoft.com/office/drawing/2014/main" id="{DC30A38E-B72B-4AD1-BE82-E468E0BD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2659"/>
              </p:ext>
            </p:extLst>
          </p:nvPr>
        </p:nvGraphicFramePr>
        <p:xfrm>
          <a:off x="9879291" y="4002743"/>
          <a:ext cx="60314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148">
                  <a:extLst>
                    <a:ext uri="{9D8B030D-6E8A-4147-A177-3AD203B41FA5}">
                      <a16:colId xmlns:a16="http://schemas.microsoft.com/office/drawing/2014/main" val="330960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48716"/>
                  </a:ext>
                </a:extLst>
              </a:tr>
              <a:tr h="225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4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6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313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Iropke Batang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689</cp:lastModifiedBy>
  <cp:revision>6</cp:revision>
  <dcterms:created xsi:type="dcterms:W3CDTF">2021-07-13T16:06:59Z</dcterms:created>
  <dcterms:modified xsi:type="dcterms:W3CDTF">2021-07-13T17:07:18Z</dcterms:modified>
</cp:coreProperties>
</file>