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6" y="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CBFEF-6778-4440-90ED-2B40BB0EB77E}" type="datetimeFigureOut">
              <a:rPr lang="zh-CN" altLang="en-US" smtClean="0"/>
              <a:t>2024/12/20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D44DF-879A-4805-8B03-7C057E9B8F70}" type="slidenum">
              <a:rPr lang="zh-CN" altLang="en-US" smtClean="0"/>
              <a:t>‹#›</a:t>
            </a:fld>
            <a:endParaRPr lang="zh-CN" altLang="en-US"/>
          </a:p>
        </p:txBody>
      </p:sp>
    </p:spTree>
    <p:extLst>
      <p:ext uri="{BB962C8B-B14F-4D97-AF65-F5344CB8AC3E}">
        <p14:creationId xmlns:p14="http://schemas.microsoft.com/office/powerpoint/2010/main" val="201554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project is different from the previous one, we are an application-oriented project, so there won't be much algorithmic principles</a:t>
            </a:r>
            <a:endParaRPr lang="zh-CN" altLang="en-US" dirty="0"/>
          </a:p>
        </p:txBody>
      </p:sp>
      <p:sp>
        <p:nvSpPr>
          <p:cNvPr id="4" name="灯片编号占位符 3"/>
          <p:cNvSpPr>
            <a:spLocks noGrp="1"/>
          </p:cNvSpPr>
          <p:nvPr>
            <p:ph type="sldNum" sz="quarter" idx="5"/>
          </p:nvPr>
        </p:nvSpPr>
        <p:spPr/>
        <p:txBody>
          <a:bodyPr/>
          <a:lstStyle/>
          <a:p>
            <a:fld id="{2A3D44DF-879A-4805-8B03-7C057E9B8F70}" type="slidenum">
              <a:rPr lang="zh-CN" altLang="en-US" smtClean="0"/>
              <a:t>1</a:t>
            </a:fld>
            <a:endParaRPr lang="zh-CN" altLang="en-US"/>
          </a:p>
        </p:txBody>
      </p:sp>
    </p:spTree>
    <p:extLst>
      <p:ext uri="{BB962C8B-B14F-4D97-AF65-F5344CB8AC3E}">
        <p14:creationId xmlns:p14="http://schemas.microsoft.com/office/powerpoint/2010/main" val="2866541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grpSp>
        <p:nvGrpSpPr>
          <p:cNvPr id="2" name="组合 9"/>
          <p:cNvGrpSpPr/>
          <p:nvPr userDrawn="1"/>
        </p:nvGrpSpPr>
        <p:grpSpPr>
          <a:xfrm>
            <a:off x="-6350" y="-31"/>
            <a:ext cx="12192000" cy="6858031"/>
            <a:chOff x="0" y="-31"/>
            <a:chExt cx="12192000" cy="6858031"/>
          </a:xfrm>
        </p:grpSpPr>
        <p:pic>
          <p:nvPicPr>
            <p:cNvPr id="3" name="图片 4" descr="背景图案  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4" name="椭圆 5"/>
            <p:cNvSpPr/>
            <p:nvPr userDrawn="1"/>
          </p:nvSpPr>
          <p:spPr>
            <a:xfrm>
              <a:off x="6350" y="-31"/>
              <a:ext cx="4146698" cy="4025796"/>
            </a:xfrm>
            <a:prstGeom prst="ellipse">
              <a:avLst/>
            </a:prstGeom>
            <a:gradFill flip="none" rotWithShape="1">
              <a:gsLst>
                <a:gs pos="51000">
                  <a:schemeClr val="accent1">
                    <a:lumMod val="5000"/>
                    <a:lumOff val="95000"/>
                    <a:alpha val="0"/>
                  </a:schemeClr>
                </a:gs>
                <a:gs pos="98000">
                  <a:schemeClr val="accent2">
                    <a:alpha val="47054"/>
                  </a:schemeClr>
                </a:gs>
              </a:gsLst>
              <a:lin ang="2700000" scaled="1"/>
              <a:tileRect/>
            </a:gradFill>
            <a:ln w="38100">
              <a:gradFill flip="none" rotWithShape="1">
                <a:gsLst>
                  <a:gs pos="60000">
                    <a:schemeClr val="bg1">
                      <a:alpha val="0"/>
                    </a:schemeClr>
                  </a:gs>
                  <a:gs pos="95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18071" r="17901" b="-13498"/>
          <a:stretch/>
        </p:blipFill>
        <p:spPr>
          <a:xfrm flipH="1">
            <a:off x="-2" y="0"/>
            <a:ext cx="12192001" cy="7987868"/>
          </a:xfrm>
          <a:prstGeom prst="rect">
            <a:avLst/>
          </a:prstGeom>
        </p:spPr>
      </p:pic>
      <p:pic>
        <p:nvPicPr>
          <p:cNvPr id="8" name="图片 12"/>
          <p:cNvPicPr>
            <a:picLocks noChangeAspect="1"/>
          </p:cNvPicPr>
          <p:nvPr userDrawn="1"/>
        </p:nvPicPr>
        <p:blipFill rotWithShape="1">
          <a:blip r:embed="rId3"/>
          <a:srcRect l="50000"/>
          <a:stretch/>
        </p:blipFill>
        <p:spPr>
          <a:xfrm>
            <a:off x="0" y="1028700"/>
            <a:ext cx="1193800" cy="2336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章节页面">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封底">
    <p:spTree>
      <p:nvGrpSpPr>
        <p:cNvPr id="1" name=""/>
        <p:cNvGrpSpPr/>
        <p:nvPr/>
      </p:nvGrpSpPr>
      <p:grpSpPr>
        <a:xfrm>
          <a:off x="0" y="0"/>
          <a:ext cx="0" cy="0"/>
          <a:chOff x="0" y="0"/>
          <a:chExt cx="0" cy="0"/>
        </a:xfrm>
      </p:grpSpPr>
      <p:grpSp>
        <p:nvGrpSpPr>
          <p:cNvPr id="12" name="组合 11"/>
          <p:cNvGrpSpPr/>
          <p:nvPr userDrawn="1"/>
        </p:nvGrpSpPr>
        <p:grpSpPr>
          <a:xfrm>
            <a:off x="0" y="-2239525"/>
            <a:ext cx="12192000" cy="9097525"/>
            <a:chOff x="0" y="-2239525"/>
            <a:chExt cx="12192000" cy="9097525"/>
          </a:xfrm>
        </p:grpSpPr>
        <p:pic>
          <p:nvPicPr>
            <p:cNvPr id="13" name="图片 12" descr="背景图案  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14" name="椭圆 13"/>
            <p:cNvSpPr/>
            <p:nvPr userDrawn="1"/>
          </p:nvSpPr>
          <p:spPr>
            <a:xfrm>
              <a:off x="0" y="-2239525"/>
              <a:ext cx="4146698" cy="4025796"/>
            </a:xfrm>
            <a:prstGeom prst="ellipse">
              <a:avLst/>
            </a:prstGeom>
            <a:gradFill flip="none" rotWithShape="1">
              <a:gsLst>
                <a:gs pos="51000">
                  <a:schemeClr val="accent1">
                    <a:lumMod val="5000"/>
                    <a:lumOff val="95000"/>
                    <a:alpha val="0"/>
                  </a:schemeClr>
                </a:gs>
                <a:gs pos="98000">
                  <a:schemeClr val="accent2">
                    <a:alpha val="47054"/>
                  </a:schemeClr>
                </a:gs>
              </a:gsLst>
              <a:lin ang="2700000" scaled="1"/>
              <a:tileRect/>
            </a:gradFill>
            <a:ln w="38100">
              <a:gradFill flip="none" rotWithShape="1">
                <a:gsLst>
                  <a:gs pos="60000">
                    <a:schemeClr val="bg1">
                      <a:alpha val="0"/>
                    </a:schemeClr>
                  </a:gs>
                  <a:gs pos="95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1"/>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Chaos0818/AI-Powered-Real-Time-Object-Detection-Dashboard"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cover&quot;,&quot;originSlideId&quot;:&quot;000004&quot;,&quot;continueWritingContext&quot;:{&quot;outline&quot;:&quot;# AI-Powered Real-Time Object Detection Dashboard\n## 1. 项目架构概述\n### 1.1 前端架构与功能\n### 1.2 后端架构与功能\n### 1.3 模型选择与推理过程\n## 2. 技术亮点详解\n### 2.1 实时目标检测技术\n### 2.2 热图生成技术\n### 2.3 实时FPS帧数图绘制\n### 2.4 WebSocket通信技术\n## 3. 总结与展望\n### 3.1 项目总结与应用前景\n&quot;,&quot;templateId&quot;:&quot;om151maqs78oxpwx5zgaczwkew&quot;,&quot;conversationId&quot;:&quot;40e6257e-5338-4fbd-b91e-48f0b4d89773&quot;,&quot;messageId&quot;:&quot;5b22f53b0bcc4647ab719ed605a5be0d&quot;,&quot;enableImageGeneration&quot;:true}}"/>
        <p:cNvGrpSpPr/>
        <p:nvPr/>
      </p:nvGrpSpPr>
      <p:grpSpPr>
        <a:xfrm>
          <a:off x="0" y="0"/>
          <a:ext cx="0" cy="0"/>
          <a:chOff x="0" y="0"/>
          <a:chExt cx="0" cy="0"/>
        </a:xfrm>
      </p:grpSpPr>
      <p:grpSp>
        <p:nvGrpSpPr>
          <p:cNvPr id="2" name="组合 18"/>
          <p:cNvGrpSpPr/>
          <p:nvPr/>
        </p:nvGrpSpPr>
        <p:grpSpPr>
          <a:xfrm>
            <a:off x="11006143" y="745165"/>
            <a:ext cx="534022" cy="111642"/>
            <a:chOff x="8321749" y="356191"/>
            <a:chExt cx="1017182" cy="212651"/>
          </a:xfrm>
        </p:grpSpPr>
        <p:sp>
          <p:nvSpPr>
            <p:cNvPr id="3" name="椭圆 15"/>
            <p:cNvSpPr/>
            <p:nvPr/>
          </p:nvSpPr>
          <p:spPr>
            <a:xfrm>
              <a:off x="8724014" y="356191"/>
              <a:ext cx="212651" cy="212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椭圆 16"/>
            <p:cNvSpPr/>
            <p:nvPr/>
          </p:nvSpPr>
          <p:spPr>
            <a:xfrm>
              <a:off x="9126280" y="356191"/>
              <a:ext cx="212651" cy="2126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椭圆 17"/>
            <p:cNvSpPr/>
            <p:nvPr/>
          </p:nvSpPr>
          <p:spPr>
            <a:xfrm>
              <a:off x="8321749" y="356191"/>
              <a:ext cx="212651" cy="2126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6" name="标题 8"/>
          <p:cNvSpPr txBox="1">
            <a:spLocks noGrp="1"/>
          </p:cNvSpPr>
          <p:nvPr/>
        </p:nvSpPr>
        <p:spPr>
          <a:xfrm>
            <a:off x="666751" y="3842946"/>
            <a:ext cx="10858500" cy="793750"/>
          </a:xfrm>
          <a:prstGeom prst="rect">
            <a:avLst/>
          </a:prstGeom>
          <a:ln/>
        </p:spPr>
        <p:txBody>
          <a:bodyPr>
            <a:spAutoFit/>
          </a:bodyPr>
          <a:lstStyle>
            <a:lvl1pPr algn="l" defTabSz="914400" rtl="0" eaLnBrk="1" latinLnBrk="0" hangingPunct="1">
              <a:lnSpc>
                <a:spcPct val="90000"/>
              </a:lnSpc>
              <a:spcBef>
                <a:spcPct val="1"/>
              </a:spcBef>
              <a:buNone/>
              <a:defRPr lang="zh-CN" altLang="en-US" sz="2800" b="1" kern="1200">
                <a:solidFill>
                  <a:srgbClr val="000000"/>
                </a:solidFill>
                <a:latin typeface="Arial"/>
                <a:ea typeface="微软雅黑"/>
                <a:cs typeface="+mj-cs"/>
              </a:defRPr>
            </a:lvl1pPr>
          </a:lstStyle>
          <a:p>
            <a:pPr algn="l" defTabSz="914400">
              <a:lnSpc>
                <a:spcPct val="100000"/>
              </a:lnSpc>
              <a:spcBef>
                <a:spcPct val="1"/>
              </a:spcBef>
              <a:buNone/>
              <a:defRPr lang="zh-CN" sz="2800" b="1">
                <a:solidFill>
                  <a:srgbClr val="000000">
                    <a:alpha val="100000"/>
                  </a:srgbClr>
                </a:solidFill>
                <a:latin typeface="Arial"/>
                <a:ea typeface="微软雅黑"/>
                <a:cs typeface="+mj-cs"/>
              </a:defRPr>
            </a:pPr>
            <a:r>
              <a:rPr lang="en-US" sz="1800" b="1">
                <a:solidFill>
                  <a:srgbClr val="0053F9">
                    <a:alpha val="100000"/>
                  </a:srgbClr>
                </a:solidFill>
                <a:latin typeface="Arial Black"/>
                <a:ea typeface="微软雅黑"/>
                <a:cs typeface="Arial Black"/>
              </a:rPr>
              <a:t>Zhang Dinggen    2024.12.20</a:t>
            </a:r>
            <a:endParaRPr/>
          </a:p>
          <a:p>
            <a:pPr algn="l" defTabSz="914400">
              <a:lnSpc>
                <a:spcPct val="100000"/>
              </a:lnSpc>
              <a:spcBef>
                <a:spcPct val="1"/>
              </a:spcBef>
              <a:buNone/>
              <a:defRPr lang="zh-CN" sz="2800" b="1">
                <a:solidFill>
                  <a:srgbClr val="000000">
                    <a:alpha val="100000"/>
                  </a:srgbClr>
                </a:solidFill>
                <a:latin typeface="Arial"/>
                <a:ea typeface="微软雅黑"/>
                <a:cs typeface="+mj-cs"/>
              </a:defRPr>
            </a:pPr>
            <a:r>
              <a:rPr lang="en-US" sz="1800" b="1">
                <a:solidFill>
                  <a:srgbClr val="0053F9">
                    <a:alpha val="100000"/>
                  </a:srgbClr>
                </a:solidFill>
                <a:latin typeface="Arial Black"/>
                <a:ea typeface="微软雅黑"/>
                <a:cs typeface="Arial Black"/>
              </a:rPr>
              <a:t>Advisor: Hamza Djigal</a:t>
            </a:r>
            <a:r>
              <a:rPr sz="1800" b="1">
                <a:solidFill>
                  <a:srgbClr val="0053F9">
                    <a:alpha val="100000"/>
                  </a:srgbClr>
                </a:solidFill>
                <a:latin typeface="Arial Black"/>
                <a:ea typeface="微软雅黑"/>
                <a:cs typeface="Arial Black"/>
              </a:rPr>
              <a:t> </a:t>
            </a:r>
            <a:r>
              <a:rPr sz="2800" b="1">
                <a:solidFill>
                  <a:srgbClr val="0053F9">
                    <a:alpha val="100000"/>
                  </a:srgbClr>
                </a:solidFill>
                <a:latin typeface="微软雅黑"/>
                <a:ea typeface="微软雅黑"/>
                <a:cs typeface="+mj-cs"/>
              </a:rPr>
              <a:t> </a:t>
            </a:r>
            <a:endParaRPr/>
          </a:p>
        </p:txBody>
      </p:sp>
      <p:sp>
        <p:nvSpPr>
          <p:cNvPr id="7" name="标题 8" descr="{&quot;isTemplate&quot;:true,&quot;type&quot;:&quot;title&quot;,&quot;canOmit&quot;:false,&quot;range&quot;:0}"/>
          <p:cNvSpPr txBox="1">
            <a:spLocks noGrp="1"/>
          </p:cNvSpPr>
          <p:nvPr/>
        </p:nvSpPr>
        <p:spPr>
          <a:xfrm>
            <a:off x="681666" y="2646245"/>
            <a:ext cx="10858499" cy="1098550"/>
          </a:xfrm>
          <a:prstGeom prst="rect">
            <a:avLst/>
          </a:prstGeom>
          <a:ln/>
        </p:spPr>
        <p:txBody>
          <a:bodyPr anchor="t">
            <a:noAutofit/>
          </a:bodyPr>
          <a:lstStyle>
            <a:lvl1pPr algn="l" defTabSz="914400" rtl="0" eaLnBrk="1" latinLnBrk="0" hangingPunct="1">
              <a:lnSpc>
                <a:spcPct val="90000"/>
              </a:lnSpc>
              <a:spcBef>
                <a:spcPct val="1"/>
              </a:spcBef>
              <a:buNone/>
              <a:defRPr lang="zh-CN" altLang="en-US" sz="2800" b="1" kern="1200">
                <a:solidFill>
                  <a:srgbClr val="000000"/>
                </a:solidFill>
                <a:latin typeface="Arial"/>
                <a:ea typeface="微软雅黑"/>
                <a:cs typeface="+mj-cs"/>
              </a:defRPr>
            </a:lvl1pPr>
          </a:lstStyle>
          <a:p>
            <a:pPr marL="0" indent="0" algn="l" defTabSz="914400">
              <a:lnSpc>
                <a:spcPct val="100000"/>
              </a:lnSpc>
              <a:spcBef>
                <a:spcPct val="1"/>
              </a:spcBef>
              <a:buNone/>
              <a:defRPr lang="zh-CN" sz="2800" b="1">
                <a:solidFill>
                  <a:srgbClr val="000000">
                    <a:alpha val="100000"/>
                  </a:srgbClr>
                </a:solidFill>
                <a:latin typeface="Arial"/>
                <a:ea typeface="微软雅黑"/>
                <a:cs typeface="+mj-cs"/>
              </a:defRPr>
            </a:pPr>
            <a:r>
              <a:rPr lang="zh-CN" sz="3300" b="1" spc="300" dirty="0">
                <a:solidFill>
                  <a:srgbClr val="080808">
                    <a:alpha val="100000"/>
                  </a:srgbClr>
                </a:solidFill>
                <a:latin typeface="微软雅黑"/>
                <a:ea typeface="微软雅黑"/>
                <a:cs typeface="+mj-cs"/>
              </a:rPr>
              <a:t>AI-Powered Real-Time Object Detection Dashboard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a48ddc5a&quot;}"/>
        <p:cNvGrpSpPr/>
        <p:nvPr/>
      </p:nvGrpSpPr>
      <p:grpSpPr>
        <a:xfrm>
          <a:off x="0" y="0"/>
          <a:ext cx="0" cy="0"/>
          <a:chOff x="0" y="0"/>
          <a:chExt cx="0" cy="0"/>
        </a:xfrm>
      </p:grpSpPr>
      <p:sp>
        <p:nvSpPr>
          <p:cNvPr id="9" name="AutoShape 2"/>
          <p:cNvSpPr/>
          <p:nvPr/>
        </p:nvSpPr>
        <p:spPr>
          <a:xfrm>
            <a:off x="3470003" y="1095611"/>
            <a:ext cx="5251994" cy="5251994"/>
          </a:xfrm>
          <a:prstGeom prst="ellipse">
            <a:avLst/>
          </a:prstGeom>
          <a:gradFill>
            <a:gsLst>
              <a:gs pos="0">
                <a:schemeClr val="accent2">
                  <a:alpha val="40000"/>
                  <a:lumMod val="60000"/>
                  <a:lumOff val="40000"/>
                </a:schemeClr>
              </a:gs>
              <a:gs pos="100000">
                <a:schemeClr val="accent2">
                  <a:alpha val="40000"/>
                </a:schemeClr>
              </a:gs>
            </a:gsLst>
            <a:lin ang="0"/>
          </a:gradFill>
        </p:spPr>
        <p:txBody>
          <a:bodyPr/>
          <a:lstStyle/>
          <a:p>
            <a:endParaRPr lang="zh-CN">
              <a:latin typeface="默认字体"/>
              <a:ea typeface="默认字体"/>
              <a:cs typeface="+mn-cs"/>
            </a:endParaRPr>
          </a:p>
        </p:txBody>
      </p:sp>
      <p:sp>
        <p:nvSpPr>
          <p:cNvPr id="10" name="AutoShape 3"/>
          <p:cNvSpPr/>
          <p:nvPr/>
        </p:nvSpPr>
        <p:spPr>
          <a:xfrm>
            <a:off x="3637982" y="1263590"/>
            <a:ext cx="4916037" cy="4916037"/>
          </a:xfrm>
          <a:prstGeom prst="ellipse">
            <a:avLst/>
          </a:prstGeom>
          <a:solidFill>
            <a:schemeClr val="lt1">
              <a:alpha val="100000"/>
            </a:schemeClr>
          </a:solidFill>
        </p:spPr>
        <p:txBody>
          <a:bodyPr/>
          <a:lstStyle/>
          <a:p>
            <a:endParaRPr lang="zh-CN">
              <a:latin typeface="默认字体"/>
              <a:ea typeface="默认字体"/>
              <a:cs typeface="+mn-cs"/>
            </a:endParaRPr>
          </a:p>
        </p:txBody>
      </p:sp>
      <p:sp>
        <p:nvSpPr>
          <p:cNvPr id="11" name="AutoShape 4"/>
          <p:cNvSpPr/>
          <p:nvPr/>
        </p:nvSpPr>
        <p:spPr>
          <a:xfrm>
            <a:off x="4282803" y="1908411"/>
            <a:ext cx="3626394" cy="3626394"/>
          </a:xfrm>
          <a:prstGeom prst="ellipse">
            <a:avLst/>
          </a:prstGeom>
          <a:solidFill>
            <a:schemeClr val="accent2">
              <a:alpha val="100000"/>
            </a:schemeClr>
          </a:solidFill>
        </p:spPr>
        <p:txBody>
          <a:bodyPr/>
          <a:lstStyle/>
          <a:p>
            <a:endParaRPr lang="zh-CN">
              <a:latin typeface="默认字体"/>
              <a:ea typeface="默认字体"/>
              <a:cs typeface="+mn-cs"/>
            </a:endParaRPr>
          </a:p>
        </p:txBody>
      </p:sp>
      <p:pic>
        <p:nvPicPr>
          <p:cNvPr id="12" name="实时目标检测" descr="{&quot;isTemplate&quot;:true,&quot;type&quot;:&quot;image&quot;,&quot;canOmit&quot;:false,&quot;range&quot;:0}"/>
          <p:cNvPicPr>
            <a:picLocks noChangeAspect="1"/>
          </p:cNvPicPr>
          <p:nvPr/>
        </p:nvPicPr>
        <p:blipFill>
          <a:blip r:embed="rId2"/>
          <a:srcRect/>
          <a:stretch>
            <a:fillRect/>
          </a:stretch>
        </p:blipFill>
        <p:spPr>
          <a:xfrm>
            <a:off x="4796012" y="2421620"/>
            <a:ext cx="2599976" cy="2599976"/>
          </a:xfrm>
          <a:prstGeom prst="ellipse">
            <a:avLst/>
          </a:prstGeom>
        </p:spPr>
      </p:pic>
      <p:grpSp>
        <p:nvGrpSpPr>
          <p:cNvPr id="13" name="Group 807" descr="{&quot;isTemplate&quot;:true,&quot;type&quot;:&quot;list&quot;,&quot;alignment&quot;:&quot;left&quot;,&quot;alignmentVertical&quot;:&quot;top&quot;,&quot;canOmit&quot;:false,&quot;scalable&quot;:false,&quot;minItemsCount&quot;:-1}"/>
          <p:cNvGrpSpPr/>
          <p:nvPr/>
        </p:nvGrpSpPr>
        <p:grpSpPr>
          <a:xfrm>
            <a:off x="515871" y="678416"/>
            <a:ext cx="11381840" cy="5578682"/>
            <a:chOff x="515871" y="678416"/>
            <a:chExt cx="11381840" cy="5578682"/>
          </a:xfrm>
        </p:grpSpPr>
        <p:grpSp>
          <p:nvGrpSpPr>
            <p:cNvPr id="14" name="Group 808"/>
            <p:cNvGrpSpPr/>
            <p:nvPr/>
          </p:nvGrpSpPr>
          <p:grpSpPr>
            <a:xfrm>
              <a:off x="7988217" y="678416"/>
              <a:ext cx="3253473" cy="2941779"/>
              <a:chOff x="7988217" y="678416"/>
              <a:chExt cx="3253473" cy="2941779"/>
            </a:xfrm>
          </p:grpSpPr>
          <p:sp>
            <p:nvSpPr>
              <p:cNvPr id="15" name="TextBox 13" descr="{&quot;isTemplate&quot;:true,&quot;type&quot;:&quot;content&quot;,&quot;canOmit&quot;:false,&quot;range&quot;:0}"/>
              <p:cNvSpPr txBox="1"/>
              <p:nvPr/>
            </p:nvSpPr>
            <p:spPr>
              <a:xfrm>
                <a:off x="8420197" y="1402316"/>
                <a:ext cx="2821493" cy="2217879"/>
              </a:xfrm>
              <a:prstGeom prst="rect">
                <a:avLst/>
              </a:prstGeom>
            </p:spPr>
            <p:txBody>
              <a:bodyPr vert="horz" wrap="square" lIns="114300" tIns="57150" rIns="114300" bIns="57150" rtlCol="0" anchor="t" anchorCtr="0">
                <a:noAutofit/>
              </a:bodyPr>
              <a:lstStyle/>
              <a:p>
                <a:pPr marL="0" indent="0" algn="just">
                  <a:lnSpc>
                    <a:spcPct val="130000"/>
                  </a:lnSpc>
                  <a:buNone/>
                </a:pPr>
                <a:r>
                  <a:rPr lang="en-US" sz="1400">
                    <a:solidFill>
                      <a:schemeClr val="tx1">
                        <a:alpha val="100000"/>
                      </a:schemeClr>
                    </a:solidFill>
                    <a:latin typeface="默认字体"/>
                    <a:ea typeface="默认字体"/>
                    <a:cs typeface="+mn-cs"/>
                  </a:rPr>
                  <a:t>The system is capable of detecting targets in the video stream in real time by analyzing each frame and drawing rectangular boxes around the detected targets while displaying the target category and confidence level.</a:t>
                </a:r>
                <a:endParaRPr/>
              </a:p>
            </p:txBody>
          </p:sp>
          <p:sp>
            <p:nvSpPr>
              <p:cNvPr id="16" name="TextBox 14" descr="{&quot;isTemplate&quot;:true,&quot;type&quot;:&quot;title&quot;,&quot;canOmit&quot;:false,&quot;range&quot;:0}"/>
              <p:cNvSpPr txBox="1"/>
              <p:nvPr/>
            </p:nvSpPr>
            <p:spPr>
              <a:xfrm>
                <a:off x="7988217" y="678416"/>
                <a:ext cx="2837665" cy="723900"/>
              </a:xfrm>
              <a:prstGeom prst="rect">
                <a:avLst/>
              </a:prstGeom>
            </p:spPr>
            <p:txBody>
              <a:bodyPr vert="horz" wrap="square" lIns="114300" tIns="57150" rIns="114300" bIns="57150" rtlCol="0" anchor="t" anchorCtr="0">
                <a:spAutoFit/>
              </a:bodyPr>
              <a:lstStyle/>
              <a:p>
                <a:pPr marL="0" indent="0">
                  <a:lnSpc>
                    <a:spcPct val="100000"/>
                  </a:lnSpc>
                  <a:buNone/>
                </a:pPr>
                <a:r>
                  <a:rPr lang="en-US" sz="2000" b="1">
                    <a:solidFill>
                      <a:schemeClr val="accent1">
                        <a:alpha val="100000"/>
                      </a:schemeClr>
                    </a:solidFill>
                    <a:latin typeface="默认字体"/>
                    <a:ea typeface="默认字体"/>
                    <a:cs typeface="+mn-cs"/>
                  </a:rPr>
                  <a:t>Real-time video analytics</a:t>
                </a:r>
                <a:endParaRPr/>
              </a:p>
            </p:txBody>
          </p:sp>
        </p:grpSp>
        <p:grpSp>
          <p:nvGrpSpPr>
            <p:cNvPr id="17" name="Group 811"/>
            <p:cNvGrpSpPr/>
            <p:nvPr/>
          </p:nvGrpSpPr>
          <p:grpSpPr>
            <a:xfrm>
              <a:off x="8684670" y="3721589"/>
              <a:ext cx="3213041" cy="2535509"/>
              <a:chOff x="8684670" y="3721590"/>
              <a:chExt cx="3213041" cy="2535509"/>
            </a:xfrm>
          </p:grpSpPr>
          <p:sp>
            <p:nvSpPr>
              <p:cNvPr id="18" name="TextBox 15" descr="{&quot;isTemplate&quot;:true,&quot;type&quot;:&quot;title&quot;,&quot;canOmit&quot;:false,&quot;range&quot;:0}"/>
              <p:cNvSpPr txBox="1"/>
              <p:nvPr/>
            </p:nvSpPr>
            <p:spPr>
              <a:xfrm>
                <a:off x="9084690" y="3721590"/>
                <a:ext cx="2413000" cy="723900"/>
              </a:xfrm>
              <a:prstGeom prst="rect">
                <a:avLst/>
              </a:prstGeom>
            </p:spPr>
            <p:txBody>
              <a:bodyPr vert="horz" wrap="square" lIns="114300" tIns="57150" rIns="114300" bIns="57150" rtlCol="0" anchor="t" anchorCtr="0">
                <a:spAutoFit/>
              </a:bodyPr>
              <a:lstStyle/>
              <a:p>
                <a:pPr marL="0" indent="0">
                  <a:lnSpc>
                    <a:spcPct val="100000"/>
                  </a:lnSpc>
                  <a:buNone/>
                </a:pPr>
                <a:r>
                  <a:rPr lang="en-US" sz="2000" b="1">
                    <a:solidFill>
                      <a:schemeClr val="accent1">
                        <a:alpha val="100000"/>
                      </a:schemeClr>
                    </a:solidFill>
                    <a:latin typeface="默认字体"/>
                    <a:ea typeface="默认字体"/>
                    <a:cs typeface="+mn-cs"/>
                  </a:rPr>
                  <a:t>Performance Evaluation</a:t>
                </a:r>
                <a:endParaRPr/>
              </a:p>
            </p:txBody>
          </p:sp>
          <p:sp>
            <p:nvSpPr>
              <p:cNvPr id="19" name="TextBox 16" descr="{&quot;isTemplate&quot;:true,&quot;type&quot;:&quot;content&quot;,&quot;canOmit&quot;:false,&quot;range&quot;:0}"/>
              <p:cNvSpPr txBox="1"/>
              <p:nvPr/>
            </p:nvSpPr>
            <p:spPr>
              <a:xfrm>
                <a:off x="8684670" y="4445490"/>
                <a:ext cx="3213041" cy="1811609"/>
              </a:xfrm>
              <a:prstGeom prst="rect">
                <a:avLst/>
              </a:prstGeom>
            </p:spPr>
            <p:txBody>
              <a:bodyPr vert="horz" wrap="square" lIns="114300" tIns="57150" rIns="114300" bIns="57150" rtlCol="0" anchor="t" anchorCtr="0">
                <a:noAutofit/>
              </a:bodyPr>
              <a:lstStyle/>
              <a:p>
                <a:pPr marL="0" indent="0" algn="just">
                  <a:lnSpc>
                    <a:spcPct val="130000"/>
                  </a:lnSpc>
                  <a:buNone/>
                </a:pPr>
                <a:r>
                  <a:rPr lang="en-US" sz="1400">
                    <a:solidFill>
                      <a:schemeClr val="tx1">
                        <a:alpha val="100000"/>
                      </a:schemeClr>
                    </a:solidFill>
                    <a:latin typeface="默认字体"/>
                    <a:ea typeface="默认字体"/>
                    <a:cs typeface="+mn-cs"/>
                  </a:rPr>
                  <a:t>The system calculates and displays frames per second (FPS) to evaluate model performance, using image processing libraries and the YOLOv11 model inference library, which provides powerful image processing and model inference capabilities.</a:t>
                </a:r>
                <a:endParaRPr/>
              </a:p>
            </p:txBody>
          </p:sp>
        </p:grpSp>
        <p:grpSp>
          <p:nvGrpSpPr>
            <p:cNvPr id="20" name="Group 814"/>
            <p:cNvGrpSpPr/>
            <p:nvPr/>
          </p:nvGrpSpPr>
          <p:grpSpPr>
            <a:xfrm>
              <a:off x="515871" y="3072839"/>
              <a:ext cx="2785844" cy="2572551"/>
              <a:chOff x="515871" y="3072839"/>
              <a:chExt cx="2785844" cy="2572551"/>
            </a:xfrm>
          </p:grpSpPr>
          <p:sp>
            <p:nvSpPr>
              <p:cNvPr id="21" name="TextBox 12" descr="{&quot;isTemplate&quot;:true,&quot;type&quot;:&quot;title&quot;,&quot;canOmit&quot;:false,&quot;range&quot;:0}"/>
              <p:cNvSpPr txBox="1"/>
              <p:nvPr/>
            </p:nvSpPr>
            <p:spPr>
              <a:xfrm>
                <a:off x="660396" y="3072839"/>
                <a:ext cx="2413000" cy="723900"/>
              </a:xfrm>
              <a:prstGeom prst="rect">
                <a:avLst/>
              </a:prstGeom>
            </p:spPr>
            <p:txBody>
              <a:bodyPr vert="horz" wrap="square" lIns="114300" tIns="57150" rIns="114300" bIns="57150" rtlCol="0" anchor="t" anchorCtr="0">
                <a:spAutoFit/>
              </a:bodyPr>
              <a:lstStyle/>
              <a:p>
                <a:pPr marL="0" indent="0">
                  <a:lnSpc>
                    <a:spcPct val="100000"/>
                  </a:lnSpc>
                  <a:buNone/>
                </a:pPr>
                <a:r>
                  <a:rPr lang="en-US" sz="2000" b="1">
                    <a:solidFill>
                      <a:schemeClr val="accent1">
                        <a:alpha val="100000"/>
                      </a:schemeClr>
                    </a:solidFill>
                    <a:latin typeface="默认字体"/>
                    <a:ea typeface="默认字体"/>
                    <a:cs typeface="+mn-cs"/>
                  </a:rPr>
                  <a:t>User Interaction Experience</a:t>
                </a:r>
                <a:endParaRPr/>
              </a:p>
            </p:txBody>
          </p:sp>
          <p:sp>
            <p:nvSpPr>
              <p:cNvPr id="22" name="TextBox 17" descr="{&quot;isTemplate&quot;:true,&quot;type&quot;:&quot;content&quot;,&quot;canOmit&quot;:false,&quot;range&quot;:0}"/>
              <p:cNvSpPr txBox="1"/>
              <p:nvPr/>
            </p:nvSpPr>
            <p:spPr>
              <a:xfrm>
                <a:off x="515871" y="3935994"/>
                <a:ext cx="2785844" cy="1709396"/>
              </a:xfrm>
              <a:prstGeom prst="rect">
                <a:avLst/>
              </a:prstGeom>
            </p:spPr>
            <p:txBody>
              <a:bodyPr vert="horz" wrap="square" lIns="114300" tIns="57150" rIns="114300" bIns="57150" rtlCol="0" anchor="t" anchorCtr="0">
                <a:noAutofit/>
              </a:bodyPr>
              <a:lstStyle/>
              <a:p>
                <a:pPr marL="0" indent="0" algn="l">
                  <a:lnSpc>
                    <a:spcPct val="130000"/>
                  </a:lnSpc>
                  <a:buNone/>
                </a:pPr>
                <a:r>
                  <a:rPr lang="en-US" sz="1400">
                    <a:solidFill>
                      <a:schemeClr val="tx1">
                        <a:alpha val="100000"/>
                      </a:schemeClr>
                    </a:solidFill>
                    <a:latin typeface="默认字体"/>
                    <a:ea typeface="默认字体"/>
                    <a:cs typeface="+mn-cs"/>
                  </a:rPr>
                  <a:t>Users can set parameters, upload files, and initiate testing through intuitive button and form controls, and the system provides the ability to set and adjust testing parameters.</a:t>
                </a:r>
                <a:endParaRPr/>
              </a:p>
            </p:txBody>
          </p:sp>
        </p:grpSp>
      </p:grpSp>
      <p:sp>
        <p:nvSpPr>
          <p:cNvPr id="23" name="Tencent" descr="{&quot;isTemplate&quot;:true,&quot;type&quot;:&quot;title&quot;,&quot;canOmit&quot;:false,&quot;range&quot;:0}"/>
          <p:cNvSpPr txBox="1"/>
          <p:nvPr/>
        </p:nvSpPr>
        <p:spPr>
          <a:xfrm>
            <a:off x="660396" y="418039"/>
            <a:ext cx="1058545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Real-time object detection</a:t>
            </a:r>
            <a:endParaRPr/>
          </a:p>
        </p:txBody>
      </p:sp>
      <p:sp>
        <p:nvSpPr>
          <p:cNvPr id="24" name="椭圆 3"/>
          <p:cNvSpPr>
            <a:spLocks noChangeAspect="1"/>
          </p:cNvSpPr>
          <p:nvPr/>
        </p:nvSpPr>
        <p:spPr>
          <a:xfrm>
            <a:off x="3148274" y="2946731"/>
            <a:ext cx="864000" cy="86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a:latin typeface="默认字体"/>
              <a:ea typeface="默认字体"/>
              <a:cs typeface="+mn-cs"/>
            </a:endParaRPr>
          </a:p>
        </p:txBody>
      </p:sp>
      <p:sp>
        <p:nvSpPr>
          <p:cNvPr id="25" name="椭圆 4"/>
          <p:cNvSpPr>
            <a:spLocks noChangeAspect="1"/>
          </p:cNvSpPr>
          <p:nvPr/>
        </p:nvSpPr>
        <p:spPr>
          <a:xfrm>
            <a:off x="7820653" y="4589596"/>
            <a:ext cx="864000" cy="864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a:latin typeface="默认字体"/>
              <a:ea typeface="默认字体"/>
              <a:cs typeface="+mn-cs"/>
            </a:endParaRPr>
          </a:p>
        </p:txBody>
      </p:sp>
      <p:sp>
        <p:nvSpPr>
          <p:cNvPr id="26" name="椭圆 7"/>
          <p:cNvSpPr>
            <a:spLocks noChangeAspect="1"/>
          </p:cNvSpPr>
          <p:nvPr/>
        </p:nvSpPr>
        <p:spPr>
          <a:xfrm>
            <a:off x="7556197" y="1484021"/>
            <a:ext cx="864000" cy="864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a:latin typeface="默认字体"/>
              <a:ea typeface="默认字体"/>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ea621b96&quot;}"/>
        <p:cNvGrpSpPr/>
        <p:nvPr/>
      </p:nvGrpSpPr>
      <p:grpSpPr>
        <a:xfrm>
          <a:off x="0" y="0"/>
          <a:ext cx="0" cy="0"/>
          <a:chOff x="0" y="0"/>
          <a:chExt cx="0" cy="0"/>
        </a:xfrm>
      </p:grpSpPr>
      <p:sp>
        <p:nvSpPr>
          <p:cNvPr id="28" name="任意多边形: 形状 2"/>
          <p:cNvSpPr/>
          <p:nvPr/>
        </p:nvSpPr>
        <p:spPr bwMode="auto">
          <a:xfrm>
            <a:off x="5061817" y="1743408"/>
            <a:ext cx="1529498" cy="1455089"/>
          </a:xfrm>
          <a:custGeom>
            <a:avLst/>
            <a:gdLst>
              <a:gd name="connsiteX0" fmla="*/ 931123 w 1862246"/>
              <a:gd name="connsiteY0" fmla="*/ 0 h 1771650"/>
              <a:gd name="connsiteX1" fmla="*/ 1862246 w 1862246"/>
              <a:gd name="connsiteY1" fmla="*/ 1771650 h 1771650"/>
              <a:gd name="connsiteX2" fmla="*/ 0 w 1862246"/>
              <a:gd name="connsiteY2" fmla="*/ 1771650 h 1771650"/>
              <a:gd name="connsiteX3" fmla="*/ 931123 w 1862246"/>
              <a:gd name="connsiteY3" fmla="*/ 0 h 1771650"/>
            </a:gdLst>
            <a:ahLst/>
            <a:cxnLst>
              <a:cxn ang="0">
                <a:pos x="connsiteX0" y="connsiteY0"/>
              </a:cxn>
              <a:cxn ang="0">
                <a:pos x="connsiteX1" y="connsiteY1"/>
              </a:cxn>
              <a:cxn ang="0">
                <a:pos x="connsiteX2" y="connsiteY2"/>
              </a:cxn>
              <a:cxn ang="0">
                <a:pos x="connsiteX3" y="connsiteY3"/>
              </a:cxn>
            </a:cxnLst>
            <a:rect l="l" t="t" r="r" b="b"/>
            <a:pathLst>
              <a:path w="1862246" h="1771650">
                <a:moveTo>
                  <a:pt x="931123" y="0"/>
                </a:moveTo>
                <a:lnTo>
                  <a:pt x="1862246" y="1771650"/>
                </a:lnTo>
                <a:lnTo>
                  <a:pt x="0" y="1771650"/>
                </a:lnTo>
                <a:lnTo>
                  <a:pt x="931123" y="0"/>
                </a:lnTo>
                <a:close/>
              </a:path>
            </a:pathLst>
          </a:custGeom>
          <a:solidFill>
            <a:schemeClr val="accent1">
              <a:alpha val="100000"/>
            </a:schemeClr>
          </a:solidFill>
          <a:ln w="25400" cap="flat" cmpd="sng" algn="ctr">
            <a:noFill/>
            <a:prstDash val="solid"/>
            <a:miter lim="800000"/>
          </a:ln>
          <a:effectLst/>
        </p:spPr>
        <p:txBody>
          <a:bodyPr rot="0" spcFirstLastPara="0" vert="horz" wrap="none" lIns="0" tIns="0" rIns="0" bIns="0" numCol="1" spcCol="0" rtlCol="0" fromWordArt="0" anchor="ctr" anchorCtr="0" forceAA="0" compatLnSpc="0">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思源黑体 CN Normal"/>
            </a:endParaRPr>
          </a:p>
        </p:txBody>
      </p:sp>
      <p:sp>
        <p:nvSpPr>
          <p:cNvPr id="29" name="任意多边形: 形状 3"/>
          <p:cNvSpPr/>
          <p:nvPr/>
        </p:nvSpPr>
        <p:spPr bwMode="auto">
          <a:xfrm>
            <a:off x="4358742" y="3456658"/>
            <a:ext cx="2935648" cy="1079582"/>
          </a:xfrm>
          <a:custGeom>
            <a:avLst/>
            <a:gdLst>
              <a:gd name="connsiteX0" fmla="*/ 690833 w 3574310"/>
              <a:gd name="connsiteY0" fmla="*/ 0 h 1314450"/>
              <a:gd name="connsiteX1" fmla="*/ 2883477 w 3574310"/>
              <a:gd name="connsiteY1" fmla="*/ 0 h 1314450"/>
              <a:gd name="connsiteX2" fmla="*/ 3574310 w 3574310"/>
              <a:gd name="connsiteY2" fmla="*/ 1314450 h 1314450"/>
              <a:gd name="connsiteX3" fmla="*/ 0 w 3574310"/>
              <a:gd name="connsiteY3" fmla="*/ 1314450 h 1314450"/>
              <a:gd name="connsiteX4" fmla="*/ 690833 w 3574310"/>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310" h="1314450">
                <a:moveTo>
                  <a:pt x="690833" y="0"/>
                </a:moveTo>
                <a:lnTo>
                  <a:pt x="2883477" y="0"/>
                </a:lnTo>
                <a:lnTo>
                  <a:pt x="3574310" y="1314450"/>
                </a:lnTo>
                <a:lnTo>
                  <a:pt x="0" y="1314450"/>
                </a:lnTo>
                <a:lnTo>
                  <a:pt x="690833" y="0"/>
                </a:lnTo>
                <a:close/>
              </a:path>
            </a:pathLst>
          </a:custGeom>
          <a:solidFill>
            <a:schemeClr val="accent1">
              <a:alpha val="100000"/>
            </a:schemeClr>
          </a:solidFill>
          <a:ln w="25400" cap="flat" cmpd="sng" algn="ctr">
            <a:noFill/>
            <a:prstDash val="solid"/>
            <a:miter lim="800000"/>
          </a:ln>
          <a:effectLst/>
        </p:spPr>
        <p:txBody>
          <a:bodyPr rot="0" spcFirstLastPara="0" vert="horz" wrap="none" lIns="0" tIns="0" rIns="0" bIns="0" numCol="1" spcCol="0" rtlCol="0" fromWordArt="0" anchor="ctr" anchorCtr="0" forceAA="0" compatLnSpc="0">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思源黑体 CN Normal"/>
            </a:endParaRPr>
          </a:p>
        </p:txBody>
      </p:sp>
      <p:sp>
        <p:nvSpPr>
          <p:cNvPr id="30" name="任意多边形: 形状 4"/>
          <p:cNvSpPr/>
          <p:nvPr/>
        </p:nvSpPr>
        <p:spPr bwMode="auto">
          <a:xfrm>
            <a:off x="3655666" y="4794400"/>
            <a:ext cx="4341799" cy="1079582"/>
          </a:xfrm>
          <a:custGeom>
            <a:avLst/>
            <a:gdLst>
              <a:gd name="connsiteX0" fmla="*/ 690833 w 5286375"/>
              <a:gd name="connsiteY0" fmla="*/ 0 h 1314450"/>
              <a:gd name="connsiteX1" fmla="*/ 4595542 w 5286375"/>
              <a:gd name="connsiteY1" fmla="*/ 0 h 1314450"/>
              <a:gd name="connsiteX2" fmla="*/ 5286375 w 5286375"/>
              <a:gd name="connsiteY2" fmla="*/ 1314450 h 1314450"/>
              <a:gd name="connsiteX3" fmla="*/ 0 w 5286375"/>
              <a:gd name="connsiteY3" fmla="*/ 1314450 h 1314450"/>
              <a:gd name="connsiteX4" fmla="*/ 690833 w 5286375"/>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6375" h="1314450">
                <a:moveTo>
                  <a:pt x="690833" y="0"/>
                </a:moveTo>
                <a:lnTo>
                  <a:pt x="4595542" y="0"/>
                </a:lnTo>
                <a:lnTo>
                  <a:pt x="5286375" y="1314450"/>
                </a:lnTo>
                <a:lnTo>
                  <a:pt x="0" y="1314450"/>
                </a:lnTo>
                <a:lnTo>
                  <a:pt x="690833" y="0"/>
                </a:lnTo>
                <a:close/>
              </a:path>
            </a:pathLst>
          </a:custGeom>
          <a:solidFill>
            <a:schemeClr val="accent1">
              <a:alpha val="100000"/>
            </a:schemeClr>
          </a:solidFill>
          <a:ln w="25400" cap="flat" cmpd="sng" algn="ctr">
            <a:noFill/>
            <a:prstDash val="solid"/>
            <a:miter lim="800000"/>
          </a:ln>
          <a:effectLst/>
        </p:spPr>
        <p:txBody>
          <a:bodyPr rot="0" spcFirstLastPara="0" vert="horz" wrap="none" lIns="0" tIns="0" rIns="0" bIns="0" numCol="1" spcCol="0" rtlCol="0" fromWordArt="0" anchor="ctr" anchorCtr="0" forceAA="0" compatLnSpc="0">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思源黑体 CN Normal"/>
            </a:endParaRPr>
          </a:p>
        </p:txBody>
      </p:sp>
      <p:sp>
        <p:nvSpPr>
          <p:cNvPr id="31" name="椭圆 10"/>
          <p:cNvSpPr/>
          <p:nvPr/>
        </p:nvSpPr>
        <p:spPr>
          <a:xfrm>
            <a:off x="5061816" y="3096796"/>
            <a:ext cx="1529498" cy="203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sz="1600">
              <a:solidFill>
                <a:schemeClr val="bg1">
                  <a:alpha val="100000"/>
                </a:schemeClr>
              </a:solidFill>
              <a:latin typeface="默认字体"/>
              <a:ea typeface="默认字体"/>
              <a:cs typeface="思源黑体 CN Medium"/>
              <a:sym typeface="思源黑体 CN Normal"/>
            </a:endParaRPr>
          </a:p>
        </p:txBody>
      </p:sp>
      <p:sp>
        <p:nvSpPr>
          <p:cNvPr id="32" name="椭圆 11"/>
          <p:cNvSpPr/>
          <p:nvPr/>
        </p:nvSpPr>
        <p:spPr>
          <a:xfrm>
            <a:off x="4367095" y="4441110"/>
            <a:ext cx="2918942" cy="203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sz="1600">
              <a:solidFill>
                <a:schemeClr val="bg1">
                  <a:alpha val="100000"/>
                </a:schemeClr>
              </a:solidFill>
              <a:latin typeface="默认字体"/>
              <a:ea typeface="默认字体"/>
              <a:cs typeface="思源黑体 CN Medium"/>
              <a:sym typeface="思源黑体 CN Normal"/>
            </a:endParaRPr>
          </a:p>
        </p:txBody>
      </p:sp>
      <p:sp>
        <p:nvSpPr>
          <p:cNvPr id="33" name="椭圆 12"/>
          <p:cNvSpPr/>
          <p:nvPr/>
        </p:nvSpPr>
        <p:spPr>
          <a:xfrm>
            <a:off x="3655666" y="5772282"/>
            <a:ext cx="4341800" cy="203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sz="1600">
              <a:solidFill>
                <a:schemeClr val="bg1">
                  <a:alpha val="100000"/>
                </a:schemeClr>
              </a:solidFill>
              <a:latin typeface="默认字体"/>
              <a:ea typeface="默认字体"/>
              <a:cs typeface="思源黑体 CN Medium"/>
              <a:sym typeface="思源黑体 CN Normal"/>
            </a:endParaRPr>
          </a:p>
        </p:txBody>
      </p:sp>
      <p:cxnSp>
        <p:nvCxnSpPr>
          <p:cNvPr id="34" name="直接箭头连接符 13"/>
          <p:cNvCxnSpPr>
            <a:stCxn id="31" idx="6"/>
          </p:cNvCxnSpPr>
          <p:nvPr/>
        </p:nvCxnSpPr>
        <p:spPr>
          <a:xfrm>
            <a:off x="6591314" y="3198496"/>
            <a:ext cx="30909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6"/>
          <p:cNvCxnSpPr/>
          <p:nvPr/>
        </p:nvCxnSpPr>
        <p:spPr>
          <a:xfrm flipH="1">
            <a:off x="1295414" y="4539616"/>
            <a:ext cx="30909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9"/>
          <p:cNvCxnSpPr/>
          <p:nvPr/>
        </p:nvCxnSpPr>
        <p:spPr>
          <a:xfrm>
            <a:off x="7962914" y="5884546"/>
            <a:ext cx="30909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组合 36" descr="{&quot;isTemplate&quot;:true,&quot;type&quot;:&quot;list&quot;,&quot;alignment&quot;:&quot;left&quot;,&quot;alignmentVertical&quot;:&quot;top&quot;,&quot;canOmit&quot;:false,&quot;scalable&quot;:false,&quot;minItemsCount&quot;:-1}"/>
          <p:cNvGrpSpPr/>
          <p:nvPr/>
        </p:nvGrpSpPr>
        <p:grpSpPr>
          <a:xfrm>
            <a:off x="455195" y="1499227"/>
            <a:ext cx="11281610" cy="4273055"/>
            <a:chOff x="455195" y="1611490"/>
            <a:chExt cx="11281610" cy="4273055"/>
          </a:xfrm>
        </p:grpSpPr>
        <p:grpSp>
          <p:nvGrpSpPr>
            <p:cNvPr id="38" name="组合 37"/>
            <p:cNvGrpSpPr/>
            <p:nvPr/>
          </p:nvGrpSpPr>
          <p:grpSpPr>
            <a:xfrm>
              <a:off x="6808088" y="1611490"/>
              <a:ext cx="3600005" cy="1583477"/>
              <a:chOff x="7138193" y="1503692"/>
              <a:chExt cx="3600005" cy="1583477"/>
            </a:xfrm>
          </p:grpSpPr>
          <p:sp>
            <p:nvSpPr>
              <p:cNvPr id="39" name="文本框 50" descr="{&quot;isTemplate&quot;:true,&quot;type&quot;:&quot;title&quot;,&quot;canOmit&quot;:false,&quot;range&quot;:0}"/>
              <p:cNvSpPr txBox="1"/>
              <p:nvPr/>
            </p:nvSpPr>
            <p:spPr>
              <a:xfrm>
                <a:off x="7138193" y="1503692"/>
                <a:ext cx="3600005" cy="369332"/>
              </a:xfrm>
              <a:prstGeom prst="rect">
                <a:avLst/>
              </a:prstGeom>
              <a:noFill/>
              <a:ln/>
            </p:spPr>
            <p:txBody>
              <a:bodyPr wrap="none" lIns="90043" tIns="0" rIns="0" bIns="0" rtlCol="0" anchor="t">
                <a:noAutofit/>
              </a:bodyPr>
              <a:lstStyle>
                <a:defPPr>
                  <a:defRPr lang="zh-CN"/>
                </a:defPPr>
                <a:lvl1pPr>
                  <a:defRPr sz="2400">
                    <a:solidFill>
                      <a:schemeClr val="accent1"/>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accent1">
                        <a:alpha val="100000"/>
                      </a:schemeClr>
                    </a:solidFill>
                    <a:latin typeface="默认字体"/>
                    <a:ea typeface="默认字体"/>
                    <a:cs typeface="思源黑体 CN Medium"/>
                    <a:sym typeface="思源黑体 CN Normal"/>
                  </a:rPr>
                  <a:t>Role</a:t>
                </a:r>
                <a:endParaRPr/>
              </a:p>
            </p:txBody>
          </p:sp>
          <p:sp>
            <p:nvSpPr>
              <p:cNvPr id="40" name="文本框 51" descr="{&quot;isTemplate&quot;:true,&quot;type&quot;:&quot;content&quot;,&quot;canOmit&quot;:false,&quot;range&quot;:0}"/>
              <p:cNvSpPr txBox="1"/>
              <p:nvPr/>
            </p:nvSpPr>
            <p:spPr>
              <a:xfrm>
                <a:off x="7138193" y="1788785"/>
                <a:ext cx="3600005" cy="1298384"/>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400">
                    <a:solidFill>
                      <a:schemeClr val="tx1">
                        <a:alpha val="100000"/>
                      </a:schemeClr>
                    </a:solidFill>
                    <a:latin typeface="默认字体"/>
                    <a:ea typeface="默认字体"/>
                    <a:cs typeface="思源黑体 CN Medium"/>
                    <a:sym typeface="思源黑体 CN Normal"/>
                  </a:rPr>
                  <a:t>The heat map indicates the distribution of detected targets in the image through color changes, helping the user to understand the </a:t>
                </a:r>
                <a:r>
                  <a:rPr lang="en-US" sz="1400">
                    <a:solidFill>
                      <a:schemeClr val="tx1">
                        <a:alpha val="100000"/>
                      </a:schemeClr>
                    </a:solidFill>
                    <a:highlight>
                      <a:srgbClr val="FFFF00">
                        <a:alpha val="100000"/>
                      </a:srgbClr>
                    </a:highlight>
                    <a:latin typeface="默认字体"/>
                    <a:ea typeface="默认字体"/>
                    <a:cs typeface="思源黑体 CN Medium"/>
                    <a:sym typeface="思源黑体 CN Normal"/>
                  </a:rPr>
                  <a:t>hot and cold</a:t>
                </a:r>
                <a:r>
                  <a:rPr lang="en-US" sz="1400">
                    <a:solidFill>
                      <a:schemeClr val="tx1">
                        <a:alpha val="100000"/>
                      </a:schemeClr>
                    </a:solidFill>
                    <a:latin typeface="默认字体"/>
                    <a:ea typeface="默认字体"/>
                    <a:cs typeface="思源黑体 CN Medium"/>
                    <a:sym typeface="思源黑体 CN Normal"/>
                  </a:rPr>
                  <a:t> spots in the detected area.</a:t>
                </a:r>
                <a:endParaRPr/>
              </a:p>
            </p:txBody>
          </p:sp>
        </p:grpSp>
        <p:grpSp>
          <p:nvGrpSpPr>
            <p:cNvPr id="41" name="组合 40"/>
            <p:cNvGrpSpPr/>
            <p:nvPr/>
          </p:nvGrpSpPr>
          <p:grpSpPr>
            <a:xfrm>
              <a:off x="455195" y="2895734"/>
              <a:ext cx="3600005" cy="1596652"/>
              <a:chOff x="455195" y="2895734"/>
              <a:chExt cx="3600005" cy="1596652"/>
            </a:xfrm>
          </p:grpSpPr>
          <p:sp>
            <p:nvSpPr>
              <p:cNvPr id="42" name="文本框 54" descr="{&quot;isTemplate&quot;:true,&quot;type&quot;:&quot;title&quot;,&quot;canOmit&quot;:false,&quot;range&quot;:0}"/>
              <p:cNvSpPr txBox="1"/>
              <p:nvPr/>
            </p:nvSpPr>
            <p:spPr>
              <a:xfrm>
                <a:off x="455195" y="2895734"/>
                <a:ext cx="3600005" cy="369332"/>
              </a:xfrm>
              <a:prstGeom prst="rect">
                <a:avLst/>
              </a:prstGeom>
              <a:noFill/>
              <a:ln/>
            </p:spPr>
            <p:txBody>
              <a:bodyPr wrap="none" lIns="90043"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accent1">
                        <a:alpha val="100000"/>
                      </a:schemeClr>
                    </a:solidFill>
                    <a:latin typeface="默认字体"/>
                    <a:ea typeface="默认字体"/>
                    <a:cs typeface="思源黑体 CN Medium"/>
                    <a:sym typeface="思源黑体 CN Normal"/>
                  </a:rPr>
                  <a:t>Data visualization tools</a:t>
                </a:r>
                <a:endParaRPr/>
              </a:p>
            </p:txBody>
          </p:sp>
          <p:sp>
            <p:nvSpPr>
              <p:cNvPr id="43" name="文本框 55" descr="{&quot;isTemplate&quot;:true,&quot;type&quot;:&quot;content&quot;,&quot;canOmit&quot;:false,&quot;range&quot;:0}"/>
              <p:cNvSpPr txBox="1"/>
              <p:nvPr/>
            </p:nvSpPr>
            <p:spPr>
              <a:xfrm>
                <a:off x="455195" y="3198497"/>
                <a:ext cx="3600005" cy="1293889"/>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400">
                    <a:solidFill>
                      <a:schemeClr val="tx1">
                        <a:alpha val="100000"/>
                      </a:schemeClr>
                    </a:solidFill>
                    <a:latin typeface="默认字体"/>
                    <a:ea typeface="默认字体"/>
                    <a:cs typeface="思源黑体 CN Medium"/>
                    <a:sym typeface="思源黑体 CN Normal"/>
                  </a:rPr>
                  <a:t>Heat maps are used as an intuitive data visualization tool to </a:t>
                </a:r>
                <a:r>
                  <a:rPr lang="en-US" sz="1400">
                    <a:solidFill>
                      <a:schemeClr val="tx1">
                        <a:alpha val="100000"/>
                      </a:schemeClr>
                    </a:solidFill>
                    <a:highlight>
                      <a:srgbClr val="FFFF00">
                        <a:alpha val="100000"/>
                      </a:srgbClr>
                    </a:highlight>
                    <a:latin typeface="默认字体"/>
                    <a:ea typeface="默认字体"/>
                    <a:cs typeface="思源黑体 CN Medium"/>
                    <a:sym typeface="思源黑体 CN Normal"/>
                  </a:rPr>
                  <a:t>quickly identify high-risk or crowded areas</a:t>
                </a:r>
                <a:r>
                  <a:rPr lang="en-US" sz="1400">
                    <a:solidFill>
                      <a:schemeClr val="tx1">
                        <a:alpha val="100000"/>
                      </a:schemeClr>
                    </a:solidFill>
                    <a:latin typeface="默认字体"/>
                    <a:ea typeface="默认字体"/>
                    <a:cs typeface="思源黑体 CN Medium"/>
                    <a:sym typeface="思源黑体 CN Normal"/>
                  </a:rPr>
                  <a:t> within a surveillance area.</a:t>
                </a:r>
                <a:endParaRPr/>
              </a:p>
            </p:txBody>
          </p:sp>
        </p:grpSp>
        <p:grpSp>
          <p:nvGrpSpPr>
            <p:cNvPr id="44" name="组合 43"/>
            <p:cNvGrpSpPr/>
            <p:nvPr/>
          </p:nvGrpSpPr>
          <p:grpSpPr>
            <a:xfrm>
              <a:off x="8136800" y="4301077"/>
              <a:ext cx="3600005" cy="1583468"/>
              <a:chOff x="8136800" y="4301077"/>
              <a:chExt cx="3600005" cy="1583468"/>
            </a:xfrm>
          </p:grpSpPr>
          <p:sp>
            <p:nvSpPr>
              <p:cNvPr id="45" name="文本框 58" descr="{&quot;isTemplate&quot;:true,&quot;type&quot;:&quot;title&quot;,&quot;canOmit&quot;:false,&quot;range&quot;:0}"/>
              <p:cNvSpPr txBox="1"/>
              <p:nvPr/>
            </p:nvSpPr>
            <p:spPr>
              <a:xfrm>
                <a:off x="8136800" y="4301077"/>
                <a:ext cx="3600005" cy="369332"/>
              </a:xfrm>
              <a:prstGeom prst="rect">
                <a:avLst/>
              </a:prstGeom>
              <a:noFill/>
              <a:ln/>
            </p:spPr>
            <p:txBody>
              <a:bodyPr wrap="none" lIns="90043" tIns="0" rIns="0" bIns="0" rtlCol="0" anchor="t">
                <a:noAutofit/>
              </a:bodyPr>
              <a:lstStyle>
                <a:defPPr>
                  <a:defRPr lang="zh-CN"/>
                </a:defPPr>
                <a:lvl1pPr>
                  <a:defRPr sz="2400">
                    <a:solidFill>
                      <a:schemeClr val="accent1"/>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accent1">
                        <a:alpha val="100000"/>
                      </a:schemeClr>
                    </a:solidFill>
                    <a:latin typeface="默认字体"/>
                    <a:ea typeface="默认字体"/>
                    <a:cs typeface="思源黑体 CN Medium"/>
                    <a:sym typeface="思源黑体 CN Normal"/>
                  </a:rPr>
                  <a:t>Dynamic update</a:t>
                </a:r>
                <a:endParaRPr/>
              </a:p>
            </p:txBody>
          </p:sp>
          <p:sp>
            <p:nvSpPr>
              <p:cNvPr id="46" name="文本框 59" descr="{&quot;isTemplate&quot;:true,&quot;type&quot;:&quot;content&quot;,&quot;canOmit&quot;:false,&quot;range&quot;:0}"/>
              <p:cNvSpPr txBox="1"/>
              <p:nvPr/>
            </p:nvSpPr>
            <p:spPr>
              <a:xfrm>
                <a:off x="8136800" y="4586170"/>
                <a:ext cx="3600005" cy="1298375"/>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400">
                    <a:solidFill>
                      <a:schemeClr val="tx1">
                        <a:alpha val="100000"/>
                      </a:schemeClr>
                    </a:solidFill>
                    <a:latin typeface="默认字体"/>
                    <a:ea typeface="默认字体"/>
                    <a:cs typeface="思源黑体 CN Medium"/>
                    <a:sym typeface="思源黑体 CN Normal"/>
                  </a:rPr>
                  <a:t>The heat map can be dynamically updated based on real-time video streaming to ensure users get the latest detection results and help them make timely decisions.</a:t>
                </a:r>
                <a:endParaRPr/>
              </a:p>
            </p:txBody>
          </p:sp>
        </p:grpSp>
      </p:grpSp>
      <p:grpSp>
        <p:nvGrpSpPr>
          <p:cNvPr id="47" name="组合 22"/>
          <p:cNvGrpSpPr/>
          <p:nvPr/>
        </p:nvGrpSpPr>
        <p:grpSpPr>
          <a:xfrm>
            <a:off x="5659861" y="2469078"/>
            <a:ext cx="443565" cy="319114"/>
            <a:chOff x="3820635" y="3071676"/>
            <a:chExt cx="541058" cy="389258"/>
          </a:xfrm>
          <a:solidFill>
            <a:schemeClr val="bg1"/>
          </a:solidFill>
        </p:grpSpPr>
        <p:sp>
          <p:nvSpPr>
            <p:cNvPr id="48" name="Freeform 226"/>
            <p:cNvSpPr>
              <a:spLocks noEditPoints="1"/>
            </p:cNvSpPr>
            <p:nvPr/>
          </p:nvSpPr>
          <p:spPr bwMode="auto">
            <a:xfrm>
              <a:off x="3820635" y="3071676"/>
              <a:ext cx="438051" cy="389258"/>
            </a:xfrm>
            <a:custGeom>
              <a:avLst/>
              <a:gdLst>
                <a:gd name="T0" fmla="*/ 166 w 171"/>
                <a:gd name="T1" fmla="*/ 0 h 152"/>
                <a:gd name="T2" fmla="*/ 6 w 171"/>
                <a:gd name="T3" fmla="*/ 0 h 152"/>
                <a:gd name="T4" fmla="*/ 0 w 171"/>
                <a:gd name="T5" fmla="*/ 6 h 152"/>
                <a:gd name="T6" fmla="*/ 0 w 171"/>
                <a:gd name="T7" fmla="*/ 147 h 152"/>
                <a:gd name="T8" fmla="*/ 6 w 171"/>
                <a:gd name="T9" fmla="*/ 152 h 152"/>
                <a:gd name="T10" fmla="*/ 166 w 171"/>
                <a:gd name="T11" fmla="*/ 152 h 152"/>
                <a:gd name="T12" fmla="*/ 171 w 171"/>
                <a:gd name="T13" fmla="*/ 147 h 152"/>
                <a:gd name="T14" fmla="*/ 171 w 171"/>
                <a:gd name="T15" fmla="*/ 6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3"/>
                    <a:pt x="0" y="6"/>
                  </a:cubicBezTo>
                  <a:cubicBezTo>
                    <a:pt x="0" y="147"/>
                    <a:pt x="0" y="147"/>
                    <a:pt x="0" y="147"/>
                  </a:cubicBezTo>
                  <a:cubicBezTo>
                    <a:pt x="0" y="150"/>
                    <a:pt x="3" y="152"/>
                    <a:pt x="6" y="152"/>
                  </a:cubicBezTo>
                  <a:cubicBezTo>
                    <a:pt x="166" y="152"/>
                    <a:pt x="166" y="152"/>
                    <a:pt x="166" y="152"/>
                  </a:cubicBezTo>
                  <a:cubicBezTo>
                    <a:pt x="169" y="152"/>
                    <a:pt x="171" y="150"/>
                    <a:pt x="171" y="147"/>
                  </a:cubicBezTo>
                  <a:cubicBezTo>
                    <a:pt x="171" y="6"/>
                    <a:pt x="171" y="6"/>
                    <a:pt x="171" y="6"/>
                  </a:cubicBezTo>
                  <a:cubicBezTo>
                    <a:pt x="171" y="3"/>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49" name="Freeform 227"/>
            <p:cNvSpPr/>
            <p:nvPr/>
          </p:nvSpPr>
          <p:spPr bwMode="auto">
            <a:xfrm>
              <a:off x="4117729" y="3336242"/>
              <a:ext cx="41203" cy="40119"/>
            </a:xfrm>
            <a:custGeom>
              <a:avLst/>
              <a:gdLst>
                <a:gd name="T0" fmla="*/ 12 w 38"/>
                <a:gd name="T1" fmla="*/ 0 h 37"/>
                <a:gd name="T2" fmla="*/ 12 w 38"/>
                <a:gd name="T3" fmla="*/ 2 h 37"/>
                <a:gd name="T4" fmla="*/ 0 w 38"/>
                <a:gd name="T5" fmla="*/ 37 h 37"/>
                <a:gd name="T6" fmla="*/ 36 w 38"/>
                <a:gd name="T7" fmla="*/ 28 h 37"/>
                <a:gd name="T8" fmla="*/ 38 w 38"/>
                <a:gd name="T9" fmla="*/ 26 h 37"/>
                <a:gd name="T10" fmla="*/ 12 w 38"/>
                <a:gd name="T11" fmla="*/ 0 h 37"/>
              </a:gdLst>
              <a:ahLst/>
              <a:cxnLst>
                <a:cxn ang="0">
                  <a:pos x="T0" y="T1"/>
                </a:cxn>
                <a:cxn ang="0">
                  <a:pos x="T2" y="T3"/>
                </a:cxn>
                <a:cxn ang="0">
                  <a:pos x="T4" y="T5"/>
                </a:cxn>
                <a:cxn ang="0">
                  <a:pos x="T6" y="T7"/>
                </a:cxn>
                <a:cxn ang="0">
                  <a:pos x="T8" y="T9"/>
                </a:cxn>
                <a:cxn ang="0">
                  <a:pos x="T10" y="T11"/>
                </a:cxn>
              </a:cxnLst>
              <a:rect l="0" t="0" r="r" b="b"/>
              <a:pathLst>
                <a:path w="38" h="37">
                  <a:moveTo>
                    <a:pt x="12" y="0"/>
                  </a:moveTo>
                  <a:lnTo>
                    <a:pt x="12" y="2"/>
                  </a:lnTo>
                  <a:lnTo>
                    <a:pt x="0" y="37"/>
                  </a:lnTo>
                  <a:lnTo>
                    <a:pt x="36" y="28"/>
                  </a:lnTo>
                  <a:lnTo>
                    <a:pt x="38" y="26"/>
                  </a:lnTo>
                  <a:lnTo>
                    <a:pt x="12" y="0"/>
                  </a:ln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0" name="Freeform 228"/>
            <p:cNvSpPr/>
            <p:nvPr/>
          </p:nvSpPr>
          <p:spPr bwMode="auto">
            <a:xfrm>
              <a:off x="4281456" y="3135649"/>
              <a:ext cx="80237" cy="76984"/>
            </a:xfrm>
            <a:custGeom>
              <a:avLst/>
              <a:gdLst>
                <a:gd name="T0" fmla="*/ 23 w 31"/>
                <a:gd name="T1" fmla="*/ 30 h 30"/>
                <a:gd name="T2" fmla="*/ 29 w 31"/>
                <a:gd name="T3" fmla="*/ 24 h 30"/>
                <a:gd name="T4" fmla="*/ 29 w 31"/>
                <a:gd name="T5" fmla="*/ 17 h 30"/>
                <a:gd name="T6" fmla="*/ 13 w 31"/>
                <a:gd name="T7" fmla="*/ 2 h 30"/>
                <a:gd name="T8" fmla="*/ 6 w 31"/>
                <a:gd name="T9" fmla="*/ 2 h 30"/>
                <a:gd name="T10" fmla="*/ 0 w 31"/>
                <a:gd name="T11" fmla="*/ 8 h 30"/>
                <a:gd name="T12" fmla="*/ 23 w 3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23" y="30"/>
                  </a:moveTo>
                  <a:cubicBezTo>
                    <a:pt x="29" y="24"/>
                    <a:pt x="29" y="24"/>
                    <a:pt x="29" y="24"/>
                  </a:cubicBezTo>
                  <a:cubicBezTo>
                    <a:pt x="31" y="22"/>
                    <a:pt x="31" y="19"/>
                    <a:pt x="29" y="17"/>
                  </a:cubicBezTo>
                  <a:cubicBezTo>
                    <a:pt x="13" y="2"/>
                    <a:pt x="13" y="2"/>
                    <a:pt x="13" y="2"/>
                  </a:cubicBezTo>
                  <a:cubicBezTo>
                    <a:pt x="11" y="0"/>
                    <a:pt x="8" y="0"/>
                    <a:pt x="6" y="2"/>
                  </a:cubicBezTo>
                  <a:cubicBezTo>
                    <a:pt x="0" y="8"/>
                    <a:pt x="0" y="8"/>
                    <a:pt x="0" y="8"/>
                  </a:cubicBezTo>
                  <a:lnTo>
                    <a:pt x="23" y="30"/>
                  </a:ln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1" name="Freeform 229"/>
            <p:cNvSpPr/>
            <p:nvPr/>
          </p:nvSpPr>
          <p:spPr bwMode="auto">
            <a:xfrm>
              <a:off x="4151342" y="3161672"/>
              <a:ext cx="182160" cy="184328"/>
            </a:xfrm>
            <a:custGeom>
              <a:avLst/>
              <a:gdLst>
                <a:gd name="T0" fmla="*/ 49 w 71"/>
                <a:gd name="T1" fmla="*/ 0 h 72"/>
                <a:gd name="T2" fmla="*/ 48 w 71"/>
                <a:gd name="T3" fmla="*/ 1 h 72"/>
                <a:gd name="T4" fmla="*/ 2 w 71"/>
                <a:gd name="T5" fmla="*/ 47 h 72"/>
                <a:gd name="T6" fmla="*/ 2 w 71"/>
                <a:gd name="T7" fmla="*/ 55 h 72"/>
                <a:gd name="T8" fmla="*/ 2 w 71"/>
                <a:gd name="T9" fmla="*/ 55 h 72"/>
                <a:gd name="T10" fmla="*/ 8 w 71"/>
                <a:gd name="T11" fmla="*/ 57 h 72"/>
                <a:gd name="T12" fmla="*/ 9 w 71"/>
                <a:gd name="T13" fmla="*/ 62 h 72"/>
                <a:gd name="T14" fmla="*/ 9 w 71"/>
                <a:gd name="T15" fmla="*/ 62 h 72"/>
                <a:gd name="T16" fmla="*/ 15 w 71"/>
                <a:gd name="T17" fmla="*/ 64 h 72"/>
                <a:gd name="T18" fmla="*/ 16 w 71"/>
                <a:gd name="T19" fmla="*/ 69 h 72"/>
                <a:gd name="T20" fmla="*/ 17 w 71"/>
                <a:gd name="T21" fmla="*/ 70 h 72"/>
                <a:gd name="T22" fmla="*/ 24 w 71"/>
                <a:gd name="T23" fmla="*/ 70 h 72"/>
                <a:gd name="T24" fmla="*/ 71 w 71"/>
                <a:gd name="T25" fmla="*/ 23 h 72"/>
                <a:gd name="T26" fmla="*/ 71 w 71"/>
                <a:gd name="T27" fmla="*/ 23 h 72"/>
                <a:gd name="T28" fmla="*/ 49 w 71"/>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49" y="0"/>
                  </a:moveTo>
                  <a:cubicBezTo>
                    <a:pt x="49" y="0"/>
                    <a:pt x="48" y="0"/>
                    <a:pt x="48" y="1"/>
                  </a:cubicBezTo>
                  <a:cubicBezTo>
                    <a:pt x="2" y="47"/>
                    <a:pt x="2" y="47"/>
                    <a:pt x="2" y="47"/>
                  </a:cubicBezTo>
                  <a:cubicBezTo>
                    <a:pt x="0" y="49"/>
                    <a:pt x="0" y="53"/>
                    <a:pt x="2" y="55"/>
                  </a:cubicBezTo>
                  <a:cubicBezTo>
                    <a:pt x="2" y="55"/>
                    <a:pt x="2" y="55"/>
                    <a:pt x="2" y="55"/>
                  </a:cubicBezTo>
                  <a:cubicBezTo>
                    <a:pt x="4" y="57"/>
                    <a:pt x="6" y="57"/>
                    <a:pt x="8" y="57"/>
                  </a:cubicBezTo>
                  <a:cubicBezTo>
                    <a:pt x="7" y="58"/>
                    <a:pt x="7" y="60"/>
                    <a:pt x="9" y="62"/>
                  </a:cubicBezTo>
                  <a:cubicBezTo>
                    <a:pt x="9" y="62"/>
                    <a:pt x="9" y="62"/>
                    <a:pt x="9" y="62"/>
                  </a:cubicBezTo>
                  <a:cubicBezTo>
                    <a:pt x="11" y="64"/>
                    <a:pt x="13" y="64"/>
                    <a:pt x="15" y="64"/>
                  </a:cubicBezTo>
                  <a:cubicBezTo>
                    <a:pt x="14" y="66"/>
                    <a:pt x="15" y="68"/>
                    <a:pt x="16" y="69"/>
                  </a:cubicBezTo>
                  <a:cubicBezTo>
                    <a:pt x="17" y="70"/>
                    <a:pt x="17" y="70"/>
                    <a:pt x="17" y="70"/>
                  </a:cubicBezTo>
                  <a:cubicBezTo>
                    <a:pt x="19" y="72"/>
                    <a:pt x="22" y="72"/>
                    <a:pt x="24" y="70"/>
                  </a:cubicBezTo>
                  <a:cubicBezTo>
                    <a:pt x="71" y="23"/>
                    <a:pt x="71" y="23"/>
                    <a:pt x="71" y="23"/>
                  </a:cubicBezTo>
                  <a:cubicBezTo>
                    <a:pt x="71" y="23"/>
                    <a:pt x="71" y="23"/>
                    <a:pt x="71" y="23"/>
                  </a:cubicBezTo>
                  <a:lnTo>
                    <a:pt x="49" y="0"/>
                  </a:ln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2" name="Rectangle 230"/>
            <p:cNvSpPr>
              <a:spLocks noChangeArrowheads="1"/>
            </p:cNvSpPr>
            <p:nvPr/>
          </p:nvSpPr>
          <p:spPr bwMode="auto">
            <a:xfrm>
              <a:off x="3879187" y="3222392"/>
              <a:ext cx="140957" cy="16265"/>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3" name="Rectangle 231"/>
            <p:cNvSpPr>
              <a:spLocks noChangeArrowheads="1"/>
            </p:cNvSpPr>
            <p:nvPr/>
          </p:nvSpPr>
          <p:spPr bwMode="auto">
            <a:xfrm>
              <a:off x="3879187" y="3269016"/>
              <a:ext cx="225531" cy="15180"/>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4" name="Rectangle 232"/>
            <p:cNvSpPr>
              <a:spLocks noChangeArrowheads="1"/>
            </p:cNvSpPr>
            <p:nvPr/>
          </p:nvSpPr>
          <p:spPr bwMode="auto">
            <a:xfrm>
              <a:off x="3879187" y="3315640"/>
              <a:ext cx="225531" cy="15180"/>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5" name="Rectangle 233"/>
            <p:cNvSpPr>
              <a:spLocks noChangeArrowheads="1"/>
            </p:cNvSpPr>
            <p:nvPr/>
          </p:nvSpPr>
          <p:spPr bwMode="auto">
            <a:xfrm>
              <a:off x="3879187" y="3361180"/>
              <a:ext cx="225531" cy="15180"/>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grpSp>
      <p:grpSp>
        <p:nvGrpSpPr>
          <p:cNvPr id="56" name="组合 31"/>
          <p:cNvGrpSpPr/>
          <p:nvPr/>
        </p:nvGrpSpPr>
        <p:grpSpPr>
          <a:xfrm>
            <a:off x="5604784" y="3786962"/>
            <a:ext cx="443565" cy="418975"/>
            <a:chOff x="4882149" y="3025052"/>
            <a:chExt cx="489013" cy="461905"/>
          </a:xfrm>
          <a:solidFill>
            <a:schemeClr val="bg1"/>
          </a:solidFill>
        </p:grpSpPr>
        <p:sp>
          <p:nvSpPr>
            <p:cNvPr id="57" name="Freeform 250"/>
            <p:cNvSpPr/>
            <p:nvPr/>
          </p:nvSpPr>
          <p:spPr bwMode="auto">
            <a:xfrm>
              <a:off x="4882149" y="3161672"/>
              <a:ext cx="468411" cy="325285"/>
            </a:xfrm>
            <a:custGeom>
              <a:avLst/>
              <a:gdLst>
                <a:gd name="T0" fmla="*/ 102 w 183"/>
                <a:gd name="T1" fmla="*/ 127 h 127"/>
                <a:gd name="T2" fmla="*/ 65 w 183"/>
                <a:gd name="T3" fmla="*/ 119 h 127"/>
                <a:gd name="T4" fmla="*/ 20 w 183"/>
                <a:gd name="T5" fmla="*/ 0 h 127"/>
                <a:gd name="T6" fmla="*/ 50 w 183"/>
                <a:gd name="T7" fmla="*/ 14 h 127"/>
                <a:gd name="T8" fmla="*/ 78 w 183"/>
                <a:gd name="T9" fmla="*/ 89 h 127"/>
                <a:gd name="T10" fmla="*/ 154 w 183"/>
                <a:gd name="T11" fmla="*/ 60 h 127"/>
                <a:gd name="T12" fmla="*/ 183 w 183"/>
                <a:gd name="T13" fmla="*/ 74 h 127"/>
                <a:gd name="T14" fmla="*/ 134 w 183"/>
                <a:gd name="T15" fmla="*/ 121 h 127"/>
                <a:gd name="T16" fmla="*/ 102 w 183"/>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27">
                  <a:moveTo>
                    <a:pt x="102" y="127"/>
                  </a:moveTo>
                  <a:cubicBezTo>
                    <a:pt x="89" y="127"/>
                    <a:pt x="77" y="124"/>
                    <a:pt x="65" y="119"/>
                  </a:cubicBezTo>
                  <a:cubicBezTo>
                    <a:pt x="20" y="98"/>
                    <a:pt x="0" y="45"/>
                    <a:pt x="20" y="0"/>
                  </a:cubicBezTo>
                  <a:cubicBezTo>
                    <a:pt x="50" y="14"/>
                    <a:pt x="50" y="14"/>
                    <a:pt x="50" y="14"/>
                  </a:cubicBezTo>
                  <a:cubicBezTo>
                    <a:pt x="37" y="42"/>
                    <a:pt x="50" y="76"/>
                    <a:pt x="78" y="89"/>
                  </a:cubicBezTo>
                  <a:cubicBezTo>
                    <a:pt x="107" y="102"/>
                    <a:pt x="141" y="89"/>
                    <a:pt x="154" y="60"/>
                  </a:cubicBezTo>
                  <a:cubicBezTo>
                    <a:pt x="183" y="74"/>
                    <a:pt x="183" y="74"/>
                    <a:pt x="183" y="74"/>
                  </a:cubicBezTo>
                  <a:cubicBezTo>
                    <a:pt x="174" y="96"/>
                    <a:pt x="156" y="112"/>
                    <a:pt x="134" y="121"/>
                  </a:cubicBezTo>
                  <a:cubicBezTo>
                    <a:pt x="123" y="125"/>
                    <a:pt x="112" y="127"/>
                    <a:pt x="102" y="127"/>
                  </a:cubicBez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8" name="Freeform 251"/>
            <p:cNvSpPr/>
            <p:nvPr/>
          </p:nvSpPr>
          <p:spPr bwMode="auto">
            <a:xfrm>
              <a:off x="4942869" y="3028305"/>
              <a:ext cx="179991" cy="148547"/>
            </a:xfrm>
            <a:custGeom>
              <a:avLst/>
              <a:gdLst>
                <a:gd name="T0" fmla="*/ 70 w 70"/>
                <a:gd name="T1" fmla="*/ 0 h 58"/>
                <a:gd name="T2" fmla="*/ 8 w 70"/>
                <a:gd name="T3" fmla="*/ 33 h 58"/>
                <a:gd name="T4" fmla="*/ 0 w 70"/>
                <a:gd name="T5" fmla="*/ 45 h 58"/>
                <a:gd name="T6" fmla="*/ 30 w 70"/>
                <a:gd name="T7" fmla="*/ 58 h 58"/>
                <a:gd name="T8" fmla="*/ 33 w 70"/>
                <a:gd name="T9" fmla="*/ 53 h 58"/>
                <a:gd name="T10" fmla="*/ 70 w 70"/>
                <a:gd name="T11" fmla="*/ 33 h 58"/>
                <a:gd name="T12" fmla="*/ 70 w 7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70" h="58">
                  <a:moveTo>
                    <a:pt x="70" y="0"/>
                  </a:moveTo>
                  <a:cubicBezTo>
                    <a:pt x="45" y="2"/>
                    <a:pt x="23" y="14"/>
                    <a:pt x="8" y="33"/>
                  </a:cubicBezTo>
                  <a:cubicBezTo>
                    <a:pt x="5" y="37"/>
                    <a:pt x="2" y="41"/>
                    <a:pt x="0" y="45"/>
                  </a:cubicBezTo>
                  <a:cubicBezTo>
                    <a:pt x="30" y="58"/>
                    <a:pt x="30" y="58"/>
                    <a:pt x="30" y="58"/>
                  </a:cubicBezTo>
                  <a:cubicBezTo>
                    <a:pt x="31" y="57"/>
                    <a:pt x="32" y="55"/>
                    <a:pt x="33" y="53"/>
                  </a:cubicBezTo>
                  <a:cubicBezTo>
                    <a:pt x="42" y="42"/>
                    <a:pt x="55" y="35"/>
                    <a:pt x="70" y="33"/>
                  </a:cubicBezTo>
                  <a:lnTo>
                    <a:pt x="70" y="0"/>
                  </a:ln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59" name="Freeform 252"/>
            <p:cNvSpPr/>
            <p:nvPr/>
          </p:nvSpPr>
          <p:spPr bwMode="auto">
            <a:xfrm>
              <a:off x="5284419" y="3276606"/>
              <a:ext cx="86743" cy="54214"/>
            </a:xfrm>
            <a:custGeom>
              <a:avLst/>
              <a:gdLst>
                <a:gd name="T0" fmla="*/ 1 w 34"/>
                <a:gd name="T1" fmla="*/ 0 h 21"/>
                <a:gd name="T2" fmla="*/ 0 w 34"/>
                <a:gd name="T3" fmla="*/ 8 h 21"/>
                <a:gd name="T4" fmla="*/ 29 w 34"/>
                <a:gd name="T5" fmla="*/ 21 h 21"/>
                <a:gd name="T6" fmla="*/ 34 w 34"/>
                <a:gd name="T7" fmla="*/ 0 h 21"/>
                <a:gd name="T8" fmla="*/ 1 w 34"/>
                <a:gd name="T9" fmla="*/ 0 h 21"/>
              </a:gdLst>
              <a:ahLst/>
              <a:cxnLst>
                <a:cxn ang="0">
                  <a:pos x="T0" y="T1"/>
                </a:cxn>
                <a:cxn ang="0">
                  <a:pos x="T2" y="T3"/>
                </a:cxn>
                <a:cxn ang="0">
                  <a:pos x="T4" y="T5"/>
                </a:cxn>
                <a:cxn ang="0">
                  <a:pos x="T6" y="T7"/>
                </a:cxn>
                <a:cxn ang="0">
                  <a:pos x="T8" y="T9"/>
                </a:cxn>
              </a:cxnLst>
              <a:rect l="0" t="0" r="r" b="b"/>
              <a:pathLst>
                <a:path w="34" h="21">
                  <a:moveTo>
                    <a:pt x="1" y="0"/>
                  </a:moveTo>
                  <a:cubicBezTo>
                    <a:pt x="1" y="3"/>
                    <a:pt x="0" y="5"/>
                    <a:pt x="0" y="8"/>
                  </a:cubicBezTo>
                  <a:cubicBezTo>
                    <a:pt x="29" y="21"/>
                    <a:pt x="29" y="21"/>
                    <a:pt x="29" y="21"/>
                  </a:cubicBezTo>
                  <a:cubicBezTo>
                    <a:pt x="32" y="14"/>
                    <a:pt x="33" y="7"/>
                    <a:pt x="34" y="0"/>
                  </a:cubicBezTo>
                  <a:lnTo>
                    <a:pt x="1" y="0"/>
                  </a:ln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60" name="Freeform 253"/>
            <p:cNvSpPr/>
            <p:nvPr/>
          </p:nvSpPr>
          <p:spPr bwMode="auto">
            <a:xfrm>
              <a:off x="5143462" y="3025052"/>
              <a:ext cx="227700" cy="230953"/>
            </a:xfrm>
            <a:custGeom>
              <a:avLst/>
              <a:gdLst>
                <a:gd name="T0" fmla="*/ 89 w 89"/>
                <a:gd name="T1" fmla="*/ 90 h 90"/>
                <a:gd name="T2" fmla="*/ 57 w 89"/>
                <a:gd name="T3" fmla="*/ 90 h 90"/>
                <a:gd name="T4" fmla="*/ 0 w 89"/>
                <a:gd name="T5" fmla="*/ 33 h 90"/>
                <a:gd name="T6" fmla="*/ 0 w 89"/>
                <a:gd name="T7" fmla="*/ 0 h 90"/>
                <a:gd name="T8" fmla="*/ 89 w 89"/>
                <a:gd name="T9" fmla="*/ 90 h 90"/>
              </a:gdLst>
              <a:ahLst/>
              <a:cxnLst>
                <a:cxn ang="0">
                  <a:pos x="T0" y="T1"/>
                </a:cxn>
                <a:cxn ang="0">
                  <a:pos x="T2" y="T3"/>
                </a:cxn>
                <a:cxn ang="0">
                  <a:pos x="T4" y="T5"/>
                </a:cxn>
                <a:cxn ang="0">
                  <a:pos x="T6" y="T7"/>
                </a:cxn>
                <a:cxn ang="0">
                  <a:pos x="T8" y="T9"/>
                </a:cxn>
              </a:cxnLst>
              <a:rect l="0" t="0" r="r" b="b"/>
              <a:pathLst>
                <a:path w="89" h="90">
                  <a:moveTo>
                    <a:pt x="89" y="90"/>
                  </a:moveTo>
                  <a:cubicBezTo>
                    <a:pt x="57" y="90"/>
                    <a:pt x="57" y="90"/>
                    <a:pt x="57" y="90"/>
                  </a:cubicBezTo>
                  <a:cubicBezTo>
                    <a:pt x="57" y="59"/>
                    <a:pt x="31" y="33"/>
                    <a:pt x="0" y="33"/>
                  </a:cubicBezTo>
                  <a:cubicBezTo>
                    <a:pt x="0" y="0"/>
                    <a:pt x="0" y="0"/>
                    <a:pt x="0" y="0"/>
                  </a:cubicBezTo>
                  <a:cubicBezTo>
                    <a:pt x="49" y="0"/>
                    <a:pt x="89" y="41"/>
                    <a:pt x="89" y="90"/>
                  </a:cubicBez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61" name="Rectangle 254"/>
            <p:cNvSpPr>
              <a:spLocks noChangeArrowheads="1"/>
            </p:cNvSpPr>
            <p:nvPr/>
          </p:nvSpPr>
          <p:spPr bwMode="auto">
            <a:xfrm>
              <a:off x="5058888" y="3284196"/>
              <a:ext cx="43371" cy="54214"/>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62" name="Rectangle 255"/>
            <p:cNvSpPr>
              <a:spLocks noChangeArrowheads="1"/>
            </p:cNvSpPr>
            <p:nvPr/>
          </p:nvSpPr>
          <p:spPr bwMode="auto">
            <a:xfrm>
              <a:off x="5122860" y="3218054"/>
              <a:ext cx="41203" cy="120356"/>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63" name="Rectangle 256"/>
            <p:cNvSpPr>
              <a:spLocks noChangeArrowheads="1"/>
            </p:cNvSpPr>
            <p:nvPr/>
          </p:nvSpPr>
          <p:spPr bwMode="auto">
            <a:xfrm>
              <a:off x="5184664" y="3182273"/>
              <a:ext cx="41203" cy="156137"/>
            </a:xfrm>
            <a:prstGeom prst="rect">
              <a:avLst/>
            </a:pr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grpSp>
      <p:grpSp>
        <p:nvGrpSpPr>
          <p:cNvPr id="64" name="组合 43"/>
          <p:cNvGrpSpPr/>
          <p:nvPr/>
        </p:nvGrpSpPr>
        <p:grpSpPr>
          <a:xfrm>
            <a:off x="5635765" y="5138964"/>
            <a:ext cx="381601" cy="390454"/>
            <a:chOff x="7094088" y="3043485"/>
            <a:chExt cx="420702" cy="430461"/>
          </a:xfrm>
          <a:solidFill>
            <a:schemeClr val="bg1"/>
          </a:solidFill>
        </p:grpSpPr>
        <p:sp>
          <p:nvSpPr>
            <p:cNvPr id="65" name="Freeform 833"/>
            <p:cNvSpPr>
              <a:spLocks noEditPoints="1"/>
            </p:cNvSpPr>
            <p:nvPr/>
          </p:nvSpPr>
          <p:spPr bwMode="auto">
            <a:xfrm>
              <a:off x="7094088" y="3207212"/>
              <a:ext cx="185413" cy="266734"/>
            </a:xfrm>
            <a:custGeom>
              <a:avLst/>
              <a:gdLst>
                <a:gd name="T0" fmla="*/ 95 w 171"/>
                <a:gd name="T1" fmla="*/ 24 h 246"/>
                <a:gd name="T2" fmla="*/ 147 w 171"/>
                <a:gd name="T3" fmla="*/ 201 h 246"/>
                <a:gd name="T4" fmla="*/ 76 w 171"/>
                <a:gd name="T5" fmla="*/ 223 h 246"/>
                <a:gd name="T6" fmla="*/ 24 w 171"/>
                <a:gd name="T7" fmla="*/ 43 h 246"/>
                <a:gd name="T8" fmla="*/ 95 w 171"/>
                <a:gd name="T9" fmla="*/ 24 h 246"/>
                <a:gd name="T10" fmla="*/ 107 w 171"/>
                <a:gd name="T11" fmla="*/ 0 h 246"/>
                <a:gd name="T12" fmla="*/ 90 w 171"/>
                <a:gd name="T13" fmla="*/ 5 h 246"/>
                <a:gd name="T14" fmla="*/ 17 w 171"/>
                <a:gd name="T15" fmla="*/ 26 h 246"/>
                <a:gd name="T16" fmla="*/ 0 w 171"/>
                <a:gd name="T17" fmla="*/ 31 h 246"/>
                <a:gd name="T18" fmla="*/ 5 w 171"/>
                <a:gd name="T19" fmla="*/ 50 h 246"/>
                <a:gd name="T20" fmla="*/ 57 w 171"/>
                <a:gd name="T21" fmla="*/ 227 h 246"/>
                <a:gd name="T22" fmla="*/ 64 w 171"/>
                <a:gd name="T23" fmla="*/ 246 h 246"/>
                <a:gd name="T24" fmla="*/ 81 w 171"/>
                <a:gd name="T25" fmla="*/ 241 h 246"/>
                <a:gd name="T26" fmla="*/ 152 w 171"/>
                <a:gd name="T27" fmla="*/ 220 h 246"/>
                <a:gd name="T28" fmla="*/ 171 w 171"/>
                <a:gd name="T29" fmla="*/ 215 h 246"/>
                <a:gd name="T30" fmla="*/ 166 w 171"/>
                <a:gd name="T31" fmla="*/ 197 h 246"/>
                <a:gd name="T32" fmla="*/ 114 w 171"/>
                <a:gd name="T33" fmla="*/ 17 h 246"/>
                <a:gd name="T34" fmla="*/ 107 w 171"/>
                <a:gd name="T35" fmla="*/ 0 h 246"/>
                <a:gd name="T36" fmla="*/ 107 w 171"/>
                <a:gd name="T3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246">
                  <a:moveTo>
                    <a:pt x="95" y="24"/>
                  </a:moveTo>
                  <a:lnTo>
                    <a:pt x="147" y="201"/>
                  </a:lnTo>
                  <a:lnTo>
                    <a:pt x="76" y="223"/>
                  </a:lnTo>
                  <a:lnTo>
                    <a:pt x="24" y="43"/>
                  </a:lnTo>
                  <a:lnTo>
                    <a:pt x="95" y="24"/>
                  </a:lnTo>
                  <a:close/>
                  <a:moveTo>
                    <a:pt x="107" y="0"/>
                  </a:moveTo>
                  <a:lnTo>
                    <a:pt x="90" y="5"/>
                  </a:lnTo>
                  <a:lnTo>
                    <a:pt x="17" y="26"/>
                  </a:lnTo>
                  <a:lnTo>
                    <a:pt x="0" y="31"/>
                  </a:lnTo>
                  <a:lnTo>
                    <a:pt x="5" y="50"/>
                  </a:lnTo>
                  <a:lnTo>
                    <a:pt x="57" y="227"/>
                  </a:lnTo>
                  <a:lnTo>
                    <a:pt x="64" y="246"/>
                  </a:lnTo>
                  <a:lnTo>
                    <a:pt x="81" y="241"/>
                  </a:lnTo>
                  <a:lnTo>
                    <a:pt x="152" y="220"/>
                  </a:lnTo>
                  <a:lnTo>
                    <a:pt x="171" y="215"/>
                  </a:lnTo>
                  <a:lnTo>
                    <a:pt x="166" y="197"/>
                  </a:lnTo>
                  <a:lnTo>
                    <a:pt x="114" y="17"/>
                  </a:lnTo>
                  <a:lnTo>
                    <a:pt x="107" y="0"/>
                  </a:lnTo>
                  <a:lnTo>
                    <a:pt x="107" y="0"/>
                  </a:ln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66" name="Freeform 834"/>
            <p:cNvSpPr>
              <a:spLocks noEditPoints="1"/>
            </p:cNvSpPr>
            <p:nvPr/>
          </p:nvSpPr>
          <p:spPr bwMode="auto">
            <a:xfrm>
              <a:off x="7094088" y="3207212"/>
              <a:ext cx="185413" cy="266734"/>
            </a:xfrm>
            <a:custGeom>
              <a:avLst/>
              <a:gdLst>
                <a:gd name="T0" fmla="*/ 95 w 171"/>
                <a:gd name="T1" fmla="*/ 24 h 246"/>
                <a:gd name="T2" fmla="*/ 147 w 171"/>
                <a:gd name="T3" fmla="*/ 201 h 246"/>
                <a:gd name="T4" fmla="*/ 76 w 171"/>
                <a:gd name="T5" fmla="*/ 223 h 246"/>
                <a:gd name="T6" fmla="*/ 24 w 171"/>
                <a:gd name="T7" fmla="*/ 43 h 246"/>
                <a:gd name="T8" fmla="*/ 95 w 171"/>
                <a:gd name="T9" fmla="*/ 24 h 246"/>
                <a:gd name="T10" fmla="*/ 107 w 171"/>
                <a:gd name="T11" fmla="*/ 0 h 246"/>
                <a:gd name="T12" fmla="*/ 90 w 171"/>
                <a:gd name="T13" fmla="*/ 5 h 246"/>
                <a:gd name="T14" fmla="*/ 17 w 171"/>
                <a:gd name="T15" fmla="*/ 26 h 246"/>
                <a:gd name="T16" fmla="*/ 0 w 171"/>
                <a:gd name="T17" fmla="*/ 31 h 246"/>
                <a:gd name="T18" fmla="*/ 5 w 171"/>
                <a:gd name="T19" fmla="*/ 50 h 246"/>
                <a:gd name="T20" fmla="*/ 57 w 171"/>
                <a:gd name="T21" fmla="*/ 227 h 246"/>
                <a:gd name="T22" fmla="*/ 64 w 171"/>
                <a:gd name="T23" fmla="*/ 246 h 246"/>
                <a:gd name="T24" fmla="*/ 81 w 171"/>
                <a:gd name="T25" fmla="*/ 241 h 246"/>
                <a:gd name="T26" fmla="*/ 152 w 171"/>
                <a:gd name="T27" fmla="*/ 220 h 246"/>
                <a:gd name="T28" fmla="*/ 171 w 171"/>
                <a:gd name="T29" fmla="*/ 215 h 246"/>
                <a:gd name="T30" fmla="*/ 166 w 171"/>
                <a:gd name="T31" fmla="*/ 197 h 246"/>
                <a:gd name="T32" fmla="*/ 114 w 171"/>
                <a:gd name="T33" fmla="*/ 17 h 246"/>
                <a:gd name="T34" fmla="*/ 107 w 171"/>
                <a:gd name="T35" fmla="*/ 0 h 246"/>
                <a:gd name="T36" fmla="*/ 107 w 171"/>
                <a:gd name="T3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246">
                  <a:moveTo>
                    <a:pt x="95" y="24"/>
                  </a:moveTo>
                  <a:lnTo>
                    <a:pt x="147" y="201"/>
                  </a:lnTo>
                  <a:lnTo>
                    <a:pt x="76" y="223"/>
                  </a:lnTo>
                  <a:lnTo>
                    <a:pt x="24" y="43"/>
                  </a:lnTo>
                  <a:lnTo>
                    <a:pt x="95" y="24"/>
                  </a:lnTo>
                  <a:moveTo>
                    <a:pt x="107" y="0"/>
                  </a:moveTo>
                  <a:lnTo>
                    <a:pt x="90" y="5"/>
                  </a:lnTo>
                  <a:lnTo>
                    <a:pt x="17" y="26"/>
                  </a:lnTo>
                  <a:lnTo>
                    <a:pt x="0" y="31"/>
                  </a:lnTo>
                  <a:lnTo>
                    <a:pt x="5" y="50"/>
                  </a:lnTo>
                  <a:lnTo>
                    <a:pt x="57" y="227"/>
                  </a:lnTo>
                  <a:lnTo>
                    <a:pt x="64" y="246"/>
                  </a:lnTo>
                  <a:lnTo>
                    <a:pt x="81" y="241"/>
                  </a:lnTo>
                  <a:lnTo>
                    <a:pt x="152" y="220"/>
                  </a:lnTo>
                  <a:lnTo>
                    <a:pt x="171" y="215"/>
                  </a:lnTo>
                  <a:lnTo>
                    <a:pt x="166" y="197"/>
                  </a:lnTo>
                  <a:lnTo>
                    <a:pt x="114" y="17"/>
                  </a:lnTo>
                  <a:lnTo>
                    <a:pt x="107" y="0"/>
                  </a:lnTo>
                  <a:lnTo>
                    <a:pt x="107" y="0"/>
                  </a:lnTo>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sp>
          <p:nvSpPr>
            <p:cNvPr id="67" name="Freeform 835"/>
            <p:cNvSpPr/>
            <p:nvPr/>
          </p:nvSpPr>
          <p:spPr bwMode="auto">
            <a:xfrm>
              <a:off x="7217696" y="3043485"/>
              <a:ext cx="297094" cy="338297"/>
            </a:xfrm>
            <a:custGeom>
              <a:avLst/>
              <a:gdLst>
                <a:gd name="T0" fmla="*/ 111 w 116"/>
                <a:gd name="T1" fmla="*/ 93 h 132"/>
                <a:gd name="T2" fmla="*/ 104 w 116"/>
                <a:gd name="T3" fmla="*/ 105 h 132"/>
                <a:gd name="T4" fmla="*/ 104 w 116"/>
                <a:gd name="T5" fmla="*/ 108 h 132"/>
                <a:gd name="T6" fmla="*/ 94 w 116"/>
                <a:gd name="T7" fmla="*/ 121 h 132"/>
                <a:gd name="T8" fmla="*/ 93 w 116"/>
                <a:gd name="T9" fmla="*/ 126 h 132"/>
                <a:gd name="T10" fmla="*/ 79 w 116"/>
                <a:gd name="T11" fmla="*/ 132 h 132"/>
                <a:gd name="T12" fmla="*/ 74 w 116"/>
                <a:gd name="T13" fmla="*/ 132 h 132"/>
                <a:gd name="T14" fmla="*/ 42 w 116"/>
                <a:gd name="T15" fmla="*/ 129 h 132"/>
                <a:gd name="T16" fmla="*/ 31 w 116"/>
                <a:gd name="T17" fmla="*/ 128 h 132"/>
                <a:gd name="T18" fmla="*/ 16 w 116"/>
                <a:gd name="T19" fmla="*/ 130 h 132"/>
                <a:gd name="T20" fmla="*/ 0 w 116"/>
                <a:gd name="T21" fmla="*/ 74 h 132"/>
                <a:gd name="T22" fmla="*/ 35 w 116"/>
                <a:gd name="T23" fmla="*/ 35 h 132"/>
                <a:gd name="T24" fmla="*/ 37 w 116"/>
                <a:gd name="T25" fmla="*/ 6 h 132"/>
                <a:gd name="T26" fmla="*/ 48 w 116"/>
                <a:gd name="T27" fmla="*/ 0 h 132"/>
                <a:gd name="T28" fmla="*/ 60 w 116"/>
                <a:gd name="T29" fmla="*/ 31 h 132"/>
                <a:gd name="T30" fmla="*/ 59 w 116"/>
                <a:gd name="T31" fmla="*/ 40 h 132"/>
                <a:gd name="T32" fmla="*/ 58 w 116"/>
                <a:gd name="T33" fmla="*/ 48 h 132"/>
                <a:gd name="T34" fmla="*/ 95 w 116"/>
                <a:gd name="T35" fmla="*/ 56 h 132"/>
                <a:gd name="T36" fmla="*/ 98 w 116"/>
                <a:gd name="T37" fmla="*/ 56 h 132"/>
                <a:gd name="T38" fmla="*/ 116 w 116"/>
                <a:gd name="T39" fmla="*/ 73 h 132"/>
                <a:gd name="T40" fmla="*/ 110 w 116"/>
                <a:gd name="T41" fmla="*/ 86 h 132"/>
                <a:gd name="T42" fmla="*/ 111 w 116"/>
                <a:gd name="T43" fmla="*/ 9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132">
                  <a:moveTo>
                    <a:pt x="111" y="93"/>
                  </a:moveTo>
                  <a:cubicBezTo>
                    <a:pt x="111" y="98"/>
                    <a:pt x="108" y="102"/>
                    <a:pt x="104" y="105"/>
                  </a:cubicBezTo>
                  <a:cubicBezTo>
                    <a:pt x="104" y="106"/>
                    <a:pt x="104" y="107"/>
                    <a:pt x="104" y="108"/>
                  </a:cubicBezTo>
                  <a:cubicBezTo>
                    <a:pt x="104" y="114"/>
                    <a:pt x="100" y="119"/>
                    <a:pt x="94" y="121"/>
                  </a:cubicBezTo>
                  <a:cubicBezTo>
                    <a:pt x="94" y="123"/>
                    <a:pt x="94" y="124"/>
                    <a:pt x="93" y="126"/>
                  </a:cubicBezTo>
                  <a:cubicBezTo>
                    <a:pt x="91" y="131"/>
                    <a:pt x="85" y="132"/>
                    <a:pt x="79" y="132"/>
                  </a:cubicBezTo>
                  <a:cubicBezTo>
                    <a:pt x="77" y="132"/>
                    <a:pt x="75" y="132"/>
                    <a:pt x="74" y="132"/>
                  </a:cubicBezTo>
                  <a:cubicBezTo>
                    <a:pt x="67" y="131"/>
                    <a:pt x="55" y="130"/>
                    <a:pt x="42" y="129"/>
                  </a:cubicBezTo>
                  <a:cubicBezTo>
                    <a:pt x="38" y="128"/>
                    <a:pt x="34" y="128"/>
                    <a:pt x="31" y="128"/>
                  </a:cubicBezTo>
                  <a:cubicBezTo>
                    <a:pt x="24" y="128"/>
                    <a:pt x="19" y="129"/>
                    <a:pt x="16" y="130"/>
                  </a:cubicBezTo>
                  <a:cubicBezTo>
                    <a:pt x="0" y="74"/>
                    <a:pt x="0" y="74"/>
                    <a:pt x="0" y="74"/>
                  </a:cubicBezTo>
                  <a:cubicBezTo>
                    <a:pt x="11" y="66"/>
                    <a:pt x="29" y="46"/>
                    <a:pt x="35" y="35"/>
                  </a:cubicBezTo>
                  <a:cubicBezTo>
                    <a:pt x="38" y="23"/>
                    <a:pt x="37" y="9"/>
                    <a:pt x="37" y="6"/>
                  </a:cubicBezTo>
                  <a:cubicBezTo>
                    <a:pt x="36" y="0"/>
                    <a:pt x="47" y="0"/>
                    <a:pt x="48" y="0"/>
                  </a:cubicBezTo>
                  <a:cubicBezTo>
                    <a:pt x="55" y="0"/>
                    <a:pt x="61" y="11"/>
                    <a:pt x="60" y="31"/>
                  </a:cubicBezTo>
                  <a:cubicBezTo>
                    <a:pt x="60" y="34"/>
                    <a:pt x="59" y="37"/>
                    <a:pt x="59" y="40"/>
                  </a:cubicBezTo>
                  <a:cubicBezTo>
                    <a:pt x="58" y="43"/>
                    <a:pt x="58" y="45"/>
                    <a:pt x="58" y="48"/>
                  </a:cubicBezTo>
                  <a:cubicBezTo>
                    <a:pt x="58" y="55"/>
                    <a:pt x="85" y="56"/>
                    <a:pt x="95" y="56"/>
                  </a:cubicBezTo>
                  <a:cubicBezTo>
                    <a:pt x="97" y="56"/>
                    <a:pt x="98" y="56"/>
                    <a:pt x="98" y="56"/>
                  </a:cubicBezTo>
                  <a:cubicBezTo>
                    <a:pt x="108" y="56"/>
                    <a:pt x="116" y="64"/>
                    <a:pt x="116" y="73"/>
                  </a:cubicBezTo>
                  <a:cubicBezTo>
                    <a:pt x="116" y="79"/>
                    <a:pt x="114" y="83"/>
                    <a:pt x="110" y="86"/>
                  </a:cubicBezTo>
                  <a:cubicBezTo>
                    <a:pt x="111" y="88"/>
                    <a:pt x="111" y="91"/>
                    <a:pt x="111" y="93"/>
                  </a:cubicBezTo>
                  <a:close/>
                </a:path>
              </a:pathLst>
            </a:custGeom>
            <a:grpFill/>
            <a:ln>
              <a:noFill/>
            </a:ln>
          </p:spPr>
          <p:txBody>
            <a:bodyPr vert="horz" wrap="square" lIns="91440" tIns="45720" rIns="91440" bIns="45720" numCol="1" anchor="t" anchorCtr="0" compatLnSpc="1"/>
            <a:lstStyle/>
            <a:p>
              <a:endParaRPr lang="zh-CN" b="1">
                <a:solidFill>
                  <a:srgbClr val="000000">
                    <a:alpha val="100000"/>
                  </a:srgbClr>
                </a:solidFill>
                <a:latin typeface="默认字体"/>
                <a:ea typeface="默认字体"/>
                <a:cs typeface="思源黑体 CN Medium"/>
              </a:endParaRPr>
            </a:p>
          </p:txBody>
        </p:sp>
      </p:grpSp>
      <p:sp>
        <p:nvSpPr>
          <p:cNvPr id="68" name="文本框 67"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Heat Map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9fed040d&quot;}"/>
        <p:cNvGrpSpPr/>
        <p:nvPr/>
      </p:nvGrpSpPr>
      <p:grpSpPr>
        <a:xfrm>
          <a:off x="0" y="0"/>
          <a:ext cx="0" cy="0"/>
          <a:chOff x="0" y="0"/>
          <a:chExt cx="0" cy="0"/>
        </a:xfrm>
      </p:grpSpPr>
      <p:cxnSp>
        <p:nvCxnSpPr>
          <p:cNvPr id="70" name="直接连接符 20"/>
          <p:cNvCxnSpPr>
            <a:endCxn id="71" idx="3"/>
          </p:cNvCxnSpPr>
          <p:nvPr/>
        </p:nvCxnSpPr>
        <p:spPr>
          <a:xfrm flipV="1">
            <a:off x="4084769" y="4038677"/>
            <a:ext cx="420856" cy="1212047"/>
          </a:xfrm>
          <a:prstGeom prst="lin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24"/>
          <p:cNvCxnSpPr/>
          <p:nvPr/>
        </p:nvCxnSpPr>
        <p:spPr>
          <a:xfrm flipH="1">
            <a:off x="3445773" y="5645397"/>
            <a:ext cx="477566" cy="0"/>
          </a:xfrm>
          <a:prstGeom prst="lin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73" name="椭圆 72"/>
          <p:cNvSpPr/>
          <p:nvPr/>
        </p:nvSpPr>
        <p:spPr bwMode="auto">
          <a:xfrm>
            <a:off x="4436104" y="3029847"/>
            <a:ext cx="1064895" cy="1080771"/>
          </a:xfrm>
          <a:prstGeom prst="ellipse">
            <a:avLst/>
          </a:prstGeom>
          <a:solidFill>
            <a:schemeClr val="bg1">
              <a:lumMod val="65000"/>
            </a:schemeClr>
          </a:solidFill>
          <a:ln w="12700">
            <a:solidFill>
              <a:schemeClr val="bg1">
                <a:lumMod val="65000"/>
              </a:schemeClr>
            </a:solidFill>
            <a:miter lim="400000"/>
          </a:ln>
        </p:spPr>
        <p:txBody>
          <a:bodyPr anchor="ctr"/>
          <a:lstStyle/>
          <a:p>
            <a:pPr algn="ctr"/>
            <a:r>
              <a:rPr lang="en-US" sz="2400" b="1">
                <a:solidFill>
                  <a:schemeClr val="bg1">
                    <a:alpha val="100000"/>
                  </a:schemeClr>
                </a:solidFill>
                <a:latin typeface="默认字体"/>
                <a:ea typeface="默认字体"/>
                <a:cs typeface="Arial"/>
                <a:sym typeface="思源宋体 CN"/>
              </a:rPr>
              <a:t>02</a:t>
            </a:r>
            <a:endParaRPr>
              <a:latin typeface="默认字体"/>
              <a:ea typeface="默认字体"/>
              <a:cs typeface="+mn-cs"/>
            </a:endParaRPr>
          </a:p>
        </p:txBody>
      </p:sp>
      <p:sp>
        <p:nvSpPr>
          <p:cNvPr id="71" name="椭圆 70"/>
          <p:cNvSpPr/>
          <p:nvPr/>
        </p:nvSpPr>
        <p:spPr bwMode="auto">
          <a:xfrm>
            <a:off x="4315453" y="2916182"/>
            <a:ext cx="1298575" cy="1315085"/>
          </a:xfrm>
          <a:prstGeom prst="ellips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latin typeface="默认字体"/>
              <a:ea typeface="默认字体"/>
              <a:cs typeface="+mn-cs"/>
              <a:sym typeface="思源宋体 CN"/>
            </a:endParaRPr>
          </a:p>
        </p:txBody>
      </p:sp>
      <p:sp>
        <p:nvSpPr>
          <p:cNvPr id="74" name="椭圆 73"/>
          <p:cNvSpPr/>
          <p:nvPr/>
        </p:nvSpPr>
        <p:spPr bwMode="auto">
          <a:xfrm>
            <a:off x="6243236" y="3205206"/>
            <a:ext cx="905029" cy="905412"/>
          </a:xfrm>
          <a:prstGeom prst="ellipse">
            <a:avLst/>
          </a:prstGeom>
          <a:noFill/>
          <a:ln w="19050">
            <a:solidFill>
              <a:schemeClr val="accent1">
                <a:lumMod val="75000"/>
                <a:alpha val="100000"/>
              </a:schemeClr>
            </a:solidFill>
            <a:prstDash val="sysDash"/>
            <a:miter lim="800000"/>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latin typeface="默认字体"/>
              <a:ea typeface="默认字体"/>
              <a:cs typeface="+mn-cs"/>
              <a:sym typeface="思源宋体 CN"/>
            </a:endParaRPr>
          </a:p>
        </p:txBody>
      </p:sp>
      <p:sp>
        <p:nvSpPr>
          <p:cNvPr id="75" name="椭圆 74"/>
          <p:cNvSpPr/>
          <p:nvPr/>
        </p:nvSpPr>
        <p:spPr bwMode="auto">
          <a:xfrm>
            <a:off x="7587043" y="3590553"/>
            <a:ext cx="1362711" cy="1379855"/>
          </a:xfrm>
          <a:prstGeom prst="ellipse">
            <a:avLst/>
          </a:prstGeom>
          <a:solidFill>
            <a:schemeClr val="bg1">
              <a:lumMod val="65000"/>
            </a:schemeClr>
          </a:solidFill>
          <a:ln w="158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3200" b="1">
                <a:latin typeface="默认字体"/>
                <a:ea typeface="默认字体"/>
                <a:cs typeface="Arial"/>
                <a:sym typeface="思源宋体 CN"/>
              </a:rPr>
              <a:t>03</a:t>
            </a:r>
            <a:endParaRPr>
              <a:latin typeface="默认字体"/>
              <a:ea typeface="默认字体"/>
              <a:cs typeface="+mn-cs"/>
            </a:endParaRPr>
          </a:p>
        </p:txBody>
      </p:sp>
      <p:sp>
        <p:nvSpPr>
          <p:cNvPr id="76" name="椭圆 75"/>
          <p:cNvSpPr/>
          <p:nvPr/>
        </p:nvSpPr>
        <p:spPr bwMode="auto">
          <a:xfrm>
            <a:off x="7437818" y="3439423"/>
            <a:ext cx="1661795" cy="1682751"/>
          </a:xfrm>
          <a:prstGeom prst="ellips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latin typeface="默认字体"/>
              <a:ea typeface="默认字体"/>
              <a:cs typeface="+mn-cs"/>
              <a:sym typeface="思源宋体 CN"/>
            </a:endParaRPr>
          </a:p>
        </p:txBody>
      </p:sp>
      <p:grpSp>
        <p:nvGrpSpPr>
          <p:cNvPr id="77" name="组合 12"/>
          <p:cNvGrpSpPr/>
          <p:nvPr/>
        </p:nvGrpSpPr>
        <p:grpSpPr>
          <a:xfrm>
            <a:off x="3923341" y="5087247"/>
            <a:ext cx="1102296" cy="1116299"/>
            <a:chOff x="4028758" y="4772025"/>
            <a:chExt cx="1102296" cy="1116298"/>
          </a:xfrm>
        </p:grpSpPr>
        <p:sp>
          <p:nvSpPr>
            <p:cNvPr id="78" name="椭圆 77"/>
            <p:cNvSpPr/>
            <p:nvPr/>
          </p:nvSpPr>
          <p:spPr bwMode="auto">
            <a:xfrm>
              <a:off x="4120793" y="4853861"/>
              <a:ext cx="928540" cy="940334"/>
            </a:xfrm>
            <a:prstGeom prst="ellipse">
              <a:avLst/>
            </a:prstGeom>
            <a:solidFill>
              <a:schemeClr val="bg1">
                <a:lumMod val="65000"/>
              </a:schemeClr>
            </a:solidFill>
            <a:ln w="158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2400" b="1">
                  <a:latin typeface="默认字体"/>
                  <a:ea typeface="默认字体"/>
                  <a:cs typeface="Arial"/>
                  <a:sym typeface="思源宋体 CN"/>
                </a:rPr>
                <a:t>01</a:t>
              </a:r>
              <a:endParaRPr>
                <a:latin typeface="默认字体"/>
                <a:ea typeface="默认字体"/>
                <a:cs typeface="+mn-cs"/>
              </a:endParaRPr>
            </a:p>
          </p:txBody>
        </p:sp>
        <p:sp>
          <p:nvSpPr>
            <p:cNvPr id="79" name="椭圆 78"/>
            <p:cNvSpPr/>
            <p:nvPr/>
          </p:nvSpPr>
          <p:spPr bwMode="auto">
            <a:xfrm>
              <a:off x="4028758" y="4772025"/>
              <a:ext cx="1102296" cy="1116298"/>
            </a:xfrm>
            <a:prstGeom prst="ellips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latin typeface="默认字体"/>
                <a:ea typeface="默认字体"/>
                <a:cs typeface="+mn-cs"/>
                <a:sym typeface="思源宋体 CN"/>
              </a:endParaRPr>
            </a:p>
          </p:txBody>
        </p:sp>
      </p:grpSp>
      <p:cxnSp>
        <p:nvCxnSpPr>
          <p:cNvPr id="80" name="直接连接符 45"/>
          <p:cNvCxnSpPr>
            <a:stCxn id="71" idx="6"/>
            <a:endCxn id="74" idx="2"/>
          </p:cNvCxnSpPr>
          <p:nvPr/>
        </p:nvCxnSpPr>
        <p:spPr>
          <a:xfrm>
            <a:off x="5614028" y="3573725"/>
            <a:ext cx="629207" cy="84187"/>
          </a:xfrm>
          <a:prstGeom prst="lin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51"/>
          <p:cNvCxnSpPr>
            <a:stCxn id="74" idx="6"/>
            <a:endCxn id="76" idx="0"/>
          </p:cNvCxnSpPr>
          <p:nvPr/>
        </p:nvCxnSpPr>
        <p:spPr>
          <a:xfrm flipV="1">
            <a:off x="7148265" y="3439423"/>
            <a:ext cx="1120450" cy="218488"/>
          </a:xfrm>
          <a:prstGeom prst="lin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82" name="直接连接符 63"/>
          <p:cNvCxnSpPr>
            <a:stCxn id="76" idx="4"/>
            <a:endCxn id="83" idx="6"/>
          </p:cNvCxnSpPr>
          <p:nvPr/>
        </p:nvCxnSpPr>
        <p:spPr>
          <a:xfrm flipH="1">
            <a:off x="7301372" y="5122174"/>
            <a:ext cx="967343" cy="390479"/>
          </a:xfrm>
          <a:prstGeom prst="line">
            <a:avLst/>
          </a:prstGeom>
          <a:noFill/>
          <a:ln>
            <a:solidFill>
              <a:schemeClr val="bg1">
                <a:lumMod val="65000"/>
              </a:schemeClr>
            </a:solidFill>
            <a:prstDash val="sysDash"/>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83" name="椭圆 82"/>
          <p:cNvSpPr/>
          <p:nvPr/>
        </p:nvSpPr>
        <p:spPr bwMode="auto">
          <a:xfrm>
            <a:off x="6372557" y="5049124"/>
            <a:ext cx="928814" cy="927059"/>
          </a:xfrm>
          <a:prstGeom prst="ellipse">
            <a:avLst/>
          </a:prstGeom>
          <a:noFill/>
          <a:ln w="19050">
            <a:solidFill>
              <a:schemeClr val="accent1">
                <a:lumMod val="75000"/>
                <a:alpha val="100000"/>
              </a:schemeClr>
            </a:solidFill>
            <a:prstDash val="sysDash"/>
            <a:miter lim="800000"/>
          </a:ln>
          <a:effectLst>
            <a:outerShdw blurRad="1905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latin typeface="默认字体"/>
              <a:ea typeface="默认字体"/>
              <a:cs typeface="+mn-cs"/>
              <a:sym typeface="思源宋体 CN"/>
            </a:endParaRPr>
          </a:p>
        </p:txBody>
      </p:sp>
      <p:grpSp>
        <p:nvGrpSpPr>
          <p:cNvPr id="84" name="组合 83" descr="{&quot;isTemplate&quot;:true,&quot;type&quot;:&quot;list&quot;,&quot;alignment&quot;:&quot;left&quot;,&quot;alignmentVertical&quot;:&quot;top&quot;,&quot;canOmit&quot;:false,&quot;scalable&quot;:false,&quot;minItemsCount&quot;:-1}"/>
          <p:cNvGrpSpPr/>
          <p:nvPr/>
        </p:nvGrpSpPr>
        <p:grpSpPr>
          <a:xfrm>
            <a:off x="565794" y="1666531"/>
            <a:ext cx="11060412" cy="4986627"/>
            <a:chOff x="671212" y="1351309"/>
            <a:chExt cx="11060412" cy="4986627"/>
          </a:xfrm>
        </p:grpSpPr>
        <p:grpSp>
          <p:nvGrpSpPr>
            <p:cNvPr id="85" name="组合 84"/>
            <p:cNvGrpSpPr/>
            <p:nvPr/>
          </p:nvGrpSpPr>
          <p:grpSpPr>
            <a:xfrm>
              <a:off x="671212" y="4050079"/>
              <a:ext cx="2879979" cy="2287857"/>
              <a:chOff x="1472138" y="4343712"/>
              <a:chExt cx="2879979" cy="2287857"/>
            </a:xfrm>
          </p:grpSpPr>
          <p:sp>
            <p:nvSpPr>
              <p:cNvPr id="86" name="文本框 2" descr="{&quot;isTemplate&quot;:true,&quot;type&quot;:&quot;content&quot;,&quot;canOmit&quot;:false,&quot;range&quot;:0}"/>
              <p:cNvSpPr txBox="1"/>
              <p:nvPr/>
            </p:nvSpPr>
            <p:spPr>
              <a:xfrm>
                <a:off x="1472138" y="4948819"/>
                <a:ext cx="2879979" cy="1682750"/>
              </a:xfrm>
              <a:prstGeom prst="rect">
                <a:avLst/>
              </a:prstGeom>
            </p:spPr>
            <p:txBody>
              <a:bodyPr wrap="square" lIns="0" tIns="0" rIns="0" bIns="0" anchor="t">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4377">
                  <a:lnSpc>
                    <a:spcPct val="130000"/>
                  </a:lnSpc>
                  <a:buFont typeface="Wingdings" panose="05000000000000000000" pitchFamily="2" charset="2"/>
                  <a:buNone/>
                </a:pPr>
                <a:r>
                  <a:rPr lang="en-US" sz="1400">
                    <a:solidFill>
                      <a:schemeClr val="tx1">
                        <a:alpha val="100000"/>
                      </a:schemeClr>
                    </a:solidFill>
                    <a:latin typeface="默认字体"/>
                    <a:ea typeface="默认字体"/>
                    <a:cs typeface="+mn-cs"/>
                    <a:sym typeface="思源宋体 CN"/>
                  </a:rPr>
                  <a:t>Use the Plotly.js library to draw real-time FPS frame rate graphs on the front-end to help users visualize system performance.</a:t>
                </a:r>
                <a:endParaRPr/>
              </a:p>
            </p:txBody>
          </p:sp>
          <p:sp>
            <p:nvSpPr>
              <p:cNvPr id="87" name="文本框 2" descr="{&quot;isTemplate&quot;:true,&quot;type&quot;:&quot;title&quot;,&quot;canOmit&quot;:false,&quot;range&quot;:0}"/>
              <p:cNvSpPr txBox="1"/>
              <p:nvPr/>
            </p:nvSpPr>
            <p:spPr>
              <a:xfrm>
                <a:off x="1472138" y="4343712"/>
                <a:ext cx="2879979" cy="41275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189">
                  <a:lnSpc>
                    <a:spcPct val="100000"/>
                  </a:lnSpc>
                  <a:buFont typeface="Wingdings" panose="05000000000000000000" pitchFamily="2" charset="2"/>
                  <a:buNone/>
                  <a:defRPr sz="2300">
                    <a:solidFill>
                      <a:schemeClr val="bg1">
                        <a:alpha val="100000"/>
                      </a:schemeClr>
                    </a:solidFill>
                    <a:latin typeface="Calibri Light"/>
                    <a:ea typeface="等线"/>
                    <a:cs typeface="+mn-cs"/>
                  </a:defRPr>
                </a:pPr>
                <a:r>
                  <a:rPr lang="en-US" sz="1800" b="1">
                    <a:solidFill>
                      <a:schemeClr val="tx1">
                        <a:alpha val="100000"/>
                      </a:schemeClr>
                    </a:solidFill>
                    <a:latin typeface="默认字体"/>
                    <a:ea typeface="默认字体"/>
                    <a:cs typeface="+mn-cs"/>
                    <a:sym typeface="思源宋体 CN"/>
                  </a:rPr>
                  <a:t>Real-time performance monitoring</a:t>
                </a:r>
                <a:endParaRPr/>
              </a:p>
            </p:txBody>
          </p:sp>
        </p:grpSp>
        <p:grpSp>
          <p:nvGrpSpPr>
            <p:cNvPr id="88" name="组合 87"/>
            <p:cNvGrpSpPr/>
            <p:nvPr/>
          </p:nvGrpSpPr>
          <p:grpSpPr>
            <a:xfrm>
              <a:off x="1222757" y="1351309"/>
              <a:ext cx="3387979" cy="1826231"/>
              <a:chOff x="1010927" y="4582452"/>
              <a:chExt cx="3387979" cy="1826231"/>
            </a:xfrm>
          </p:grpSpPr>
          <p:sp>
            <p:nvSpPr>
              <p:cNvPr id="89" name="文本框 2" descr="{&quot;isTemplate&quot;:true,&quot;type&quot;:&quot;content&quot;,&quot;canOmit&quot;:false,&quot;range&quot;:0}"/>
              <p:cNvSpPr txBox="1"/>
              <p:nvPr/>
            </p:nvSpPr>
            <p:spPr>
              <a:xfrm>
                <a:off x="1010927" y="4968696"/>
                <a:ext cx="3387979" cy="1439989"/>
              </a:xfrm>
              <a:prstGeom prst="rect">
                <a:avLst/>
              </a:prstGeom>
            </p:spPr>
            <p:txBody>
              <a:bodyPr wrap="square" lIns="0" tIns="0" rIns="0" bIns="0" anchor="t">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4377">
                  <a:lnSpc>
                    <a:spcPct val="130000"/>
                  </a:lnSpc>
                  <a:buFont typeface="Wingdings" panose="05000000000000000000" pitchFamily="2" charset="2"/>
                  <a:buNone/>
                </a:pPr>
                <a:r>
                  <a:rPr lang="en-US" sz="1400">
                    <a:solidFill>
                      <a:schemeClr val="tx1">
                        <a:alpha val="100000"/>
                      </a:schemeClr>
                    </a:solidFill>
                    <a:latin typeface="默认字体"/>
                    <a:ea typeface="默认字体"/>
                    <a:cs typeface="+mn-cs"/>
                    <a:sym typeface="思源宋体 CN"/>
                  </a:rPr>
                  <a:t>The FPS frame rate graph is </a:t>
                </a:r>
                <a:r>
                  <a:rPr lang="en-US" sz="1400">
                    <a:solidFill>
                      <a:schemeClr val="tx1">
                        <a:alpha val="100000"/>
                      </a:schemeClr>
                    </a:solidFill>
                    <a:highlight>
                      <a:srgbClr val="FFFF00">
                        <a:alpha val="100000"/>
                      </a:srgbClr>
                    </a:highlight>
                    <a:latin typeface="默认字体"/>
                    <a:ea typeface="默认字体"/>
                    <a:cs typeface="+mn-cs"/>
                    <a:sym typeface="思源宋体 CN"/>
                  </a:rPr>
                  <a:t>dynamically updated</a:t>
                </a:r>
                <a:r>
                  <a:rPr lang="en-US" sz="1400">
                    <a:solidFill>
                      <a:schemeClr val="tx1">
                        <a:alpha val="100000"/>
                      </a:schemeClr>
                    </a:solidFill>
                    <a:latin typeface="默认字体"/>
                    <a:ea typeface="默认字体"/>
                    <a:cs typeface="+mn-cs"/>
                    <a:sym typeface="思源宋体 CN"/>
                  </a:rPr>
                  <a:t> to show the real-time frame rate of the video stream processing, helping users to evaluate and optimize detection settings.</a:t>
                </a:r>
                <a:endParaRPr/>
              </a:p>
            </p:txBody>
          </p:sp>
          <p:sp>
            <p:nvSpPr>
              <p:cNvPr id="90" name="文本框 2" descr="{&quot;isTemplate&quot;:true,&quot;type&quot;:&quot;title&quot;,&quot;canOmit&quot;:false,&quot;range&quot;:0}"/>
              <p:cNvSpPr txBox="1"/>
              <p:nvPr/>
            </p:nvSpPr>
            <p:spPr>
              <a:xfrm>
                <a:off x="1010927" y="4582452"/>
                <a:ext cx="2879979" cy="41275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189">
                  <a:lnSpc>
                    <a:spcPct val="100000"/>
                  </a:lnSpc>
                  <a:buFont typeface="Wingdings" panose="05000000000000000000" pitchFamily="2" charset="2"/>
                  <a:buNone/>
                  <a:defRPr sz="2300">
                    <a:solidFill>
                      <a:schemeClr val="bg1">
                        <a:alpha val="100000"/>
                      </a:schemeClr>
                    </a:solidFill>
                    <a:latin typeface="Calibri Light"/>
                    <a:ea typeface="等线"/>
                    <a:cs typeface="+mn-cs"/>
                  </a:defRPr>
                </a:pPr>
                <a:r>
                  <a:rPr lang="en-US" sz="1800" b="1">
                    <a:solidFill>
                      <a:schemeClr val="tx1">
                        <a:alpha val="100000"/>
                      </a:schemeClr>
                    </a:solidFill>
                    <a:latin typeface="默认字体"/>
                    <a:ea typeface="默认字体"/>
                    <a:cs typeface="+mn-cs"/>
                    <a:sym typeface="思源宋体 CN"/>
                  </a:rPr>
                  <a:t>Dynamically updated FPS</a:t>
                </a:r>
                <a:endParaRPr/>
              </a:p>
            </p:txBody>
          </p:sp>
        </p:grpSp>
        <p:grpSp>
          <p:nvGrpSpPr>
            <p:cNvPr id="91" name="组合 90"/>
            <p:cNvGrpSpPr/>
            <p:nvPr/>
          </p:nvGrpSpPr>
          <p:grpSpPr>
            <a:xfrm>
              <a:off x="9312020" y="2820799"/>
              <a:ext cx="2419604" cy="2973393"/>
              <a:chOff x="828363" y="4582450"/>
              <a:chExt cx="2419604" cy="2973394"/>
            </a:xfrm>
          </p:grpSpPr>
          <p:sp>
            <p:nvSpPr>
              <p:cNvPr id="92" name="文本框 2" descr="{&quot;isTemplate&quot;:true,&quot;type&quot;:&quot;content&quot;,&quot;canOmit&quot;:false,&quot;range&quot;:0}"/>
              <p:cNvSpPr txBox="1"/>
              <p:nvPr/>
            </p:nvSpPr>
            <p:spPr>
              <a:xfrm>
                <a:off x="828363" y="4968694"/>
                <a:ext cx="2419604" cy="2587152"/>
              </a:xfrm>
              <a:prstGeom prst="rect">
                <a:avLst/>
              </a:prstGeom>
            </p:spPr>
            <p:txBody>
              <a:bodyPr wrap="square" lIns="0" tIns="0" rIns="0" bIns="0" anchor="t">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4377">
                  <a:lnSpc>
                    <a:spcPct val="130000"/>
                  </a:lnSpc>
                  <a:buFont typeface="Wingdings" panose="05000000000000000000" pitchFamily="2" charset="2"/>
                  <a:buNone/>
                </a:pPr>
                <a:r>
                  <a:rPr lang="en-US" sz="1400">
                    <a:solidFill>
                      <a:schemeClr val="tx1">
                        <a:alpha val="100000"/>
                      </a:schemeClr>
                    </a:solidFill>
                    <a:latin typeface="默认字体"/>
                    <a:ea typeface="默认字体"/>
                    <a:cs typeface="+mn-cs"/>
                    <a:sym typeface="思源宋体 CN"/>
                  </a:rPr>
                  <a:t>Real-time data visualization provides users with </a:t>
                </a:r>
                <a:r>
                  <a:rPr lang="en-US" sz="1400">
                    <a:solidFill>
                      <a:schemeClr val="tx1">
                        <a:alpha val="100000"/>
                      </a:schemeClr>
                    </a:solidFill>
                    <a:highlight>
                      <a:srgbClr val="FFFF00">
                        <a:alpha val="100000"/>
                      </a:srgbClr>
                    </a:highlight>
                    <a:latin typeface="默认字体"/>
                    <a:ea typeface="默认字体"/>
                    <a:cs typeface="+mn-cs"/>
                    <a:sym typeface="思源宋体 CN"/>
                  </a:rPr>
                  <a:t>valuable feedback</a:t>
                </a:r>
                <a:r>
                  <a:rPr lang="en-US" sz="1400">
                    <a:solidFill>
                      <a:schemeClr val="tx1">
                        <a:alpha val="100000"/>
                      </a:schemeClr>
                    </a:solidFill>
                    <a:latin typeface="默认字体"/>
                    <a:ea typeface="默认字体"/>
                    <a:cs typeface="+mn-cs"/>
                    <a:sym typeface="思源宋体 CN"/>
                  </a:rPr>
                  <a:t> to help them understand the real-time responsiveness and performance status of the system.</a:t>
                </a:r>
                <a:endParaRPr/>
              </a:p>
            </p:txBody>
          </p:sp>
          <p:sp>
            <p:nvSpPr>
              <p:cNvPr id="93" name="文本框 2" descr="{&quot;isTemplate&quot;:true,&quot;type&quot;:&quot;title&quot;,&quot;canOmit&quot;:false,&quot;range&quot;:0}"/>
              <p:cNvSpPr txBox="1"/>
              <p:nvPr/>
            </p:nvSpPr>
            <p:spPr>
              <a:xfrm>
                <a:off x="828363" y="4582450"/>
                <a:ext cx="2419604" cy="412749"/>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189">
                  <a:lnSpc>
                    <a:spcPct val="100000"/>
                  </a:lnSpc>
                  <a:buFont typeface="Wingdings" panose="05000000000000000000" pitchFamily="2" charset="2"/>
                  <a:buNone/>
                  <a:defRPr sz="2300">
                    <a:solidFill>
                      <a:schemeClr val="bg1">
                        <a:alpha val="100000"/>
                      </a:schemeClr>
                    </a:solidFill>
                    <a:latin typeface="Calibri Light"/>
                    <a:ea typeface="等线"/>
                    <a:cs typeface="+mn-cs"/>
                  </a:defRPr>
                </a:pPr>
                <a:r>
                  <a:rPr lang="en-US" sz="1800" b="1">
                    <a:solidFill>
                      <a:schemeClr val="tx1">
                        <a:alpha val="100000"/>
                      </a:schemeClr>
                    </a:solidFill>
                    <a:latin typeface="默认字体"/>
                    <a:ea typeface="默认字体"/>
                    <a:cs typeface="+mn-cs"/>
                    <a:sym typeface="思源宋体 CN"/>
                  </a:rPr>
                  <a:t>User feedback</a:t>
                </a:r>
                <a:endParaRPr/>
              </a:p>
            </p:txBody>
          </p:sp>
        </p:grpSp>
      </p:grpSp>
      <p:sp>
        <p:nvSpPr>
          <p:cNvPr id="94" name="椭圆 93"/>
          <p:cNvSpPr/>
          <p:nvPr/>
        </p:nvSpPr>
        <p:spPr bwMode="auto">
          <a:xfrm>
            <a:off x="6466446" y="5146214"/>
            <a:ext cx="741037" cy="732880"/>
          </a:xfrm>
          <a:prstGeom prst="ellipse">
            <a:avLst/>
          </a:prstGeom>
          <a:solidFill>
            <a:schemeClr val="accent3"/>
          </a:solidFill>
          <a:ln w="12700">
            <a:miter lim="400000"/>
          </a:ln>
        </p:spPr>
        <p:txBody>
          <a:bodyPr anchor="ctr"/>
          <a:lstStyle/>
          <a:p>
            <a:pPr algn="ctr"/>
            <a:endParaRPr lang="en-US" sz="2400" b="1">
              <a:solidFill>
                <a:schemeClr val="bg1">
                  <a:alpha val="100000"/>
                </a:schemeClr>
              </a:solidFill>
              <a:latin typeface="默认字体"/>
              <a:ea typeface="默认字体"/>
              <a:cs typeface="Arial"/>
              <a:sym typeface="思源宋体 CN"/>
            </a:endParaRPr>
          </a:p>
        </p:txBody>
      </p:sp>
      <p:sp>
        <p:nvSpPr>
          <p:cNvPr id="95" name="椭圆 94"/>
          <p:cNvSpPr/>
          <p:nvPr/>
        </p:nvSpPr>
        <p:spPr bwMode="auto">
          <a:xfrm>
            <a:off x="6325232" y="3291472"/>
            <a:ext cx="741037" cy="732880"/>
          </a:xfrm>
          <a:prstGeom prst="ellipse">
            <a:avLst/>
          </a:prstGeom>
          <a:solidFill>
            <a:schemeClr val="accent3"/>
          </a:solidFill>
          <a:ln w="12700">
            <a:miter lim="400000"/>
          </a:ln>
        </p:spPr>
        <p:txBody>
          <a:bodyPr anchor="ctr"/>
          <a:lstStyle/>
          <a:p>
            <a:pPr algn="ctr"/>
            <a:endParaRPr lang="en-US" sz="2400" b="1">
              <a:solidFill>
                <a:schemeClr val="bg1">
                  <a:alpha val="100000"/>
                </a:schemeClr>
              </a:solidFill>
              <a:latin typeface="默认字体"/>
              <a:ea typeface="默认字体"/>
              <a:cs typeface="Arial"/>
              <a:sym typeface="思源宋体 CN"/>
            </a:endParaRPr>
          </a:p>
        </p:txBody>
      </p:sp>
      <p:sp>
        <p:nvSpPr>
          <p:cNvPr id="96" name="文本框 95"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FPS Chart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c167834f&quot;}"/>
        <p:cNvGrpSpPr/>
        <p:nvPr/>
      </p:nvGrpSpPr>
      <p:grpSpPr>
        <a:xfrm>
          <a:off x="0" y="0"/>
          <a:ext cx="0" cy="0"/>
          <a:chOff x="0" y="0"/>
          <a:chExt cx="0" cy="0"/>
        </a:xfrm>
      </p:grpSpPr>
      <p:sp>
        <p:nvSpPr>
          <p:cNvPr id="98" name="AutoShape 2" descr="{&quot;isTemplate&quot;:true,&quot;type&quot;:&quot;image&quot;,&quot;canOmit&quot;:false,&quot;range&quot;:0}"/>
          <p:cNvSpPr/>
          <p:nvPr/>
        </p:nvSpPr>
        <p:spPr>
          <a:xfrm>
            <a:off x="7150141" y="2021983"/>
            <a:ext cx="3939527" cy="3939527"/>
          </a:xfrm>
          <a:prstGeom prst="ellipse">
            <a:avLst/>
          </a:prstGeom>
          <a:solidFill>
            <a:schemeClr val="accent2">
              <a:lumMod val="60000"/>
              <a:lumOff val="40000"/>
              <a:alpha val="100000"/>
            </a:schemeClr>
          </a:solidFill>
        </p:spPr>
        <p:txBody>
          <a:bodyPr/>
          <a:lstStyle/>
          <a:p>
            <a:endParaRPr lang="zh-CN">
              <a:latin typeface="默认字体"/>
              <a:ea typeface="默认字体"/>
              <a:cs typeface="+mn-cs"/>
            </a:endParaRPr>
          </a:p>
        </p:txBody>
      </p:sp>
      <p:grpSp>
        <p:nvGrpSpPr>
          <p:cNvPr id="99" name="Group 473" descr="{&quot;isTemplate&quot;:true,&quot;type&quot;:&quot;list&quot;,&quot;alignment&quot;:&quot;left&quot;,&quot;alignmentVertical&quot;:&quot;top&quot;,&quot;canOmit&quot;:false,&quot;scalable&quot;:false,&quot;minItemsCount&quot;:-1}"/>
          <p:cNvGrpSpPr/>
          <p:nvPr/>
        </p:nvGrpSpPr>
        <p:grpSpPr>
          <a:xfrm>
            <a:off x="659808" y="1869081"/>
            <a:ext cx="6279751" cy="4092428"/>
            <a:chOff x="454962" y="1575832"/>
            <a:chExt cx="6279751" cy="2985220"/>
          </a:xfrm>
        </p:grpSpPr>
        <p:grpSp>
          <p:nvGrpSpPr>
            <p:cNvPr id="100" name="Group 474"/>
            <p:cNvGrpSpPr/>
            <p:nvPr/>
          </p:nvGrpSpPr>
          <p:grpSpPr>
            <a:xfrm>
              <a:off x="454962" y="1575832"/>
              <a:ext cx="6019800" cy="1489352"/>
              <a:chOff x="454963" y="1575832"/>
              <a:chExt cx="6019800" cy="1489352"/>
            </a:xfrm>
          </p:grpSpPr>
          <p:sp>
            <p:nvSpPr>
              <p:cNvPr id="101" name="TextBox 3" descr="{&quot;isTemplate&quot;:true,&quot;type&quot;:&quot;content&quot;,&quot;canOmit&quot;:false,&quot;range&quot;:0}"/>
              <p:cNvSpPr txBox="1"/>
              <p:nvPr/>
            </p:nvSpPr>
            <p:spPr>
              <a:xfrm>
                <a:off x="454963" y="2034175"/>
                <a:ext cx="6019800" cy="1031009"/>
              </a:xfrm>
              <a:prstGeom prst="rect">
                <a:avLst/>
              </a:prstGeom>
            </p:spPr>
            <p:txBody>
              <a:bodyPr vert="horz" wrap="square" lIns="114300" tIns="57150" rIns="114300" bIns="57150" rtlCol="0" anchor="t" anchorCtr="0">
                <a:noAutofit/>
              </a:bodyPr>
              <a:lstStyle/>
              <a:p>
                <a:pPr marL="0" indent="0">
                  <a:lnSpc>
                    <a:spcPct val="130000"/>
                  </a:lnSpc>
                  <a:buNone/>
                </a:pPr>
                <a:r>
                  <a:rPr lang="en-US" sz="1400">
                    <a:solidFill>
                      <a:schemeClr val="tx1">
                        <a:alpha val="100000"/>
                      </a:schemeClr>
                    </a:solidFill>
                    <a:latin typeface="默认字体"/>
                    <a:ea typeface="默认字体"/>
                    <a:cs typeface="+mn-cs"/>
                  </a:rPr>
                  <a:t>WebSocket communication is handled using the flask_socketio library to ensure </a:t>
                </a:r>
                <a:r>
                  <a:rPr lang="en-US" sz="1400">
                    <a:solidFill>
                      <a:schemeClr val="tx1">
                        <a:alpha val="100000"/>
                      </a:schemeClr>
                    </a:solidFill>
                    <a:highlight>
                      <a:srgbClr val="FFFF00">
                        <a:alpha val="100000"/>
                      </a:srgbClr>
                    </a:highlight>
                    <a:latin typeface="默认字体"/>
                    <a:ea typeface="默认字体"/>
                    <a:cs typeface="+mn-cs"/>
                  </a:rPr>
                  <a:t>efficient data exchange</a:t>
                </a:r>
                <a:r>
                  <a:rPr lang="en-US" sz="1400">
                    <a:solidFill>
                      <a:schemeClr val="tx1">
                        <a:alpha val="100000"/>
                      </a:schemeClr>
                    </a:solidFill>
                    <a:latin typeface="默认字体"/>
                    <a:ea typeface="默认字体"/>
                    <a:cs typeface="+mn-cs"/>
                  </a:rPr>
                  <a:t> between the server and the client, which is critical for maintaining continuity and real-time video streaming.</a:t>
                </a:r>
                <a:endParaRPr/>
              </a:p>
            </p:txBody>
          </p:sp>
          <p:sp>
            <p:nvSpPr>
              <p:cNvPr id="102" name="TextBox 4" descr="{&quot;isTemplate&quot;:true,&quot;type&quot;:&quot;title&quot;,&quot;canOmit&quot;:false,&quot;range&quot;:0}"/>
              <p:cNvSpPr txBox="1"/>
              <p:nvPr/>
            </p:nvSpPr>
            <p:spPr>
              <a:xfrm>
                <a:off x="454963" y="1575832"/>
                <a:ext cx="5829300" cy="419100"/>
              </a:xfrm>
              <a:prstGeom prst="rect">
                <a:avLst/>
              </a:prstGeom>
            </p:spPr>
            <p:txBody>
              <a:bodyPr vert="horz" wrap="square" lIns="114300" tIns="57150" rIns="114300" bIns="57150" rtlCol="0" anchor="t" anchorCtr="0">
                <a:spAutoFit/>
              </a:bodyPr>
              <a:lstStyle/>
              <a:p>
                <a:pPr marL="0" indent="0">
                  <a:lnSpc>
                    <a:spcPct val="100000"/>
                  </a:lnSpc>
                  <a:buNone/>
                </a:pPr>
                <a:r>
                  <a:rPr lang="en-US" sz="2000" b="1">
                    <a:solidFill>
                      <a:schemeClr val="accent1">
                        <a:alpha val="100000"/>
                      </a:schemeClr>
                    </a:solidFill>
                    <a:latin typeface="默认字体"/>
                    <a:ea typeface="默认字体"/>
                    <a:cs typeface="+mn-cs"/>
                  </a:rPr>
                  <a:t>Efficient data exchange</a:t>
                </a:r>
                <a:endParaRPr/>
              </a:p>
            </p:txBody>
          </p:sp>
        </p:grpSp>
        <p:grpSp>
          <p:nvGrpSpPr>
            <p:cNvPr id="103" name="Group 477"/>
            <p:cNvGrpSpPr/>
            <p:nvPr/>
          </p:nvGrpSpPr>
          <p:grpSpPr>
            <a:xfrm>
              <a:off x="454962" y="3071702"/>
              <a:ext cx="6279751" cy="1489351"/>
              <a:chOff x="454963" y="3071702"/>
              <a:chExt cx="6279751" cy="1489351"/>
            </a:xfrm>
          </p:grpSpPr>
          <p:sp>
            <p:nvSpPr>
              <p:cNvPr id="104" name="TextBox 5" descr="{&quot;isTemplate&quot;:true,&quot;type&quot;:&quot;content&quot;,&quot;canOmit&quot;:false,&quot;range&quot;:0}"/>
              <p:cNvSpPr txBox="1"/>
              <p:nvPr/>
            </p:nvSpPr>
            <p:spPr>
              <a:xfrm>
                <a:off x="454963" y="3530045"/>
                <a:ext cx="6279751" cy="1031008"/>
              </a:xfrm>
              <a:prstGeom prst="rect">
                <a:avLst/>
              </a:prstGeom>
            </p:spPr>
            <p:txBody>
              <a:bodyPr vert="horz" wrap="square" lIns="114300" tIns="57150" rIns="114300" bIns="57150" rtlCol="0" anchor="t" anchorCtr="0">
                <a:noAutofit/>
              </a:bodyPr>
              <a:lstStyle/>
              <a:p>
                <a:pPr marL="0" indent="0">
                  <a:lnSpc>
                    <a:spcPct val="130000"/>
                  </a:lnSpc>
                  <a:buNone/>
                </a:pPr>
                <a:r>
                  <a:rPr lang="en-US" sz="1400">
                    <a:solidFill>
                      <a:schemeClr val="tx1">
                        <a:alpha val="100000"/>
                      </a:schemeClr>
                    </a:solidFill>
                    <a:latin typeface="默认字体"/>
                    <a:ea typeface="默认字体"/>
                    <a:cs typeface="+mn-cs"/>
                  </a:rPr>
                  <a:t>As we all know, the capacity of video streaming is very large, and real-time transmission between front and back end is a challenge. With WebSocket, the processed video frames can be sent to the client in real time to </a:t>
                </a:r>
                <a:r>
                  <a:rPr lang="en-US" sz="1400">
                    <a:solidFill>
                      <a:schemeClr val="tx1">
                        <a:alpha val="100000"/>
                      </a:schemeClr>
                    </a:solidFill>
                    <a:highlight>
                      <a:srgbClr val="FFFF00">
                        <a:alpha val="100000"/>
                      </a:srgbClr>
                    </a:highlight>
                    <a:latin typeface="默认字体"/>
                    <a:ea typeface="默认字体"/>
                    <a:cs typeface="+mn-cs"/>
                  </a:rPr>
                  <a:t>ensure the real-time and continuity </a:t>
                </a:r>
                <a:r>
                  <a:rPr lang="en-US" sz="1400">
                    <a:solidFill>
                      <a:schemeClr val="tx1">
                        <a:alpha val="100000"/>
                      </a:schemeClr>
                    </a:solidFill>
                    <a:latin typeface="默认字体"/>
                    <a:ea typeface="默认字体"/>
                    <a:cs typeface="+mn-cs"/>
                  </a:rPr>
                  <a:t>of video streaming transmission.</a:t>
                </a:r>
                <a:endParaRPr/>
              </a:p>
            </p:txBody>
          </p:sp>
          <p:sp>
            <p:nvSpPr>
              <p:cNvPr id="105" name="TextBox 6" descr="{&quot;isTemplate&quot;:true,&quot;type&quot;:&quot;title&quot;,&quot;canOmit&quot;:false,&quot;range&quot;:0}"/>
              <p:cNvSpPr txBox="1"/>
              <p:nvPr/>
            </p:nvSpPr>
            <p:spPr>
              <a:xfrm>
                <a:off x="454963" y="3071702"/>
                <a:ext cx="5829300" cy="305712"/>
              </a:xfrm>
              <a:prstGeom prst="rect">
                <a:avLst/>
              </a:prstGeom>
            </p:spPr>
            <p:txBody>
              <a:bodyPr vert="horz" wrap="square" lIns="114300" tIns="57150" rIns="114300" bIns="57150" rtlCol="0" anchor="t" anchorCtr="0">
                <a:spAutoFit/>
              </a:bodyPr>
              <a:lstStyle/>
              <a:p>
                <a:pPr marL="0" indent="0">
                  <a:lnSpc>
                    <a:spcPct val="100000"/>
                  </a:lnSpc>
                  <a:buNone/>
                </a:pPr>
                <a:r>
                  <a:rPr lang="en-US" sz="2000" b="1">
                    <a:solidFill>
                      <a:schemeClr val="accent1">
                        <a:alpha val="100000"/>
                      </a:schemeClr>
                    </a:solidFill>
                    <a:latin typeface="默认字体"/>
                    <a:ea typeface="默认字体"/>
                    <a:cs typeface="+mn-cs"/>
                  </a:rPr>
                  <a:t>Video streaming</a:t>
                </a:r>
                <a:endParaRPr/>
              </a:p>
            </p:txBody>
          </p:sp>
        </p:grpSp>
      </p:grpSp>
      <p:pic>
        <p:nvPicPr>
          <p:cNvPr id="106" name="WebSocket通信" descr="{&quot;isTemplate&quot;:true,&quot;type&quot;:&quot;image&quot;,&quot;canOmit&quot;:false,&quot;range&quot;:0}"/>
          <p:cNvPicPr>
            <a:picLocks noChangeAspect="1"/>
          </p:cNvPicPr>
          <p:nvPr/>
        </p:nvPicPr>
        <p:blipFill>
          <a:blip r:embed="rId2"/>
          <a:srcRect/>
          <a:stretch>
            <a:fillRect/>
          </a:stretch>
        </p:blipFill>
        <p:spPr>
          <a:xfrm>
            <a:off x="7676035" y="2524948"/>
            <a:ext cx="2887741" cy="2887741"/>
          </a:xfrm>
          <a:prstGeom prst="ellipse">
            <a:avLst/>
          </a:prstGeom>
        </p:spPr>
      </p:pic>
      <p:sp>
        <p:nvSpPr>
          <p:cNvPr id="107" name="椭圆 6"/>
          <p:cNvSpPr>
            <a:spLocks noChangeAspect="1"/>
          </p:cNvSpPr>
          <p:nvPr/>
        </p:nvSpPr>
        <p:spPr>
          <a:xfrm>
            <a:off x="8687905" y="1507725"/>
            <a:ext cx="864000" cy="86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a:latin typeface="默认字体"/>
              <a:ea typeface="默认字体"/>
              <a:cs typeface="+mn-cs"/>
            </a:endParaRPr>
          </a:p>
        </p:txBody>
      </p:sp>
      <p:sp>
        <p:nvSpPr>
          <p:cNvPr id="108" name="椭圆 7"/>
          <p:cNvSpPr>
            <a:spLocks noChangeAspect="1"/>
          </p:cNvSpPr>
          <p:nvPr/>
        </p:nvSpPr>
        <p:spPr>
          <a:xfrm>
            <a:off x="6939559" y="4654032"/>
            <a:ext cx="864000" cy="864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a:latin typeface="默认字体"/>
              <a:ea typeface="默认字体"/>
              <a:cs typeface="+mn-cs"/>
            </a:endParaRPr>
          </a:p>
        </p:txBody>
      </p:sp>
      <p:sp>
        <p:nvSpPr>
          <p:cNvPr id="109" name="椭圆 8"/>
          <p:cNvSpPr>
            <a:spLocks noChangeAspect="1"/>
          </p:cNvSpPr>
          <p:nvPr/>
        </p:nvSpPr>
        <p:spPr>
          <a:xfrm>
            <a:off x="10420189" y="4651332"/>
            <a:ext cx="864000" cy="864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a:latin typeface="默认字体"/>
              <a:ea typeface="默认字体"/>
              <a:cs typeface="+mn-cs"/>
            </a:endParaRPr>
          </a:p>
        </p:txBody>
      </p:sp>
      <p:sp>
        <p:nvSpPr>
          <p:cNvPr id="110" name="Tencent" descr="{&quot;isTemplate&quot;:true,&quot;type&quot;:&quot;title&quot;,&quot;canOmit&quot;:false,&quot;range&quot;:0}"/>
          <p:cNvSpPr txBox="1"/>
          <p:nvPr/>
        </p:nvSpPr>
        <p:spPr>
          <a:xfrm>
            <a:off x="660396" y="418039"/>
            <a:ext cx="10687050" cy="520700"/>
          </a:xfrm>
          <a:prstGeom prst="rect">
            <a:avLst/>
          </a:prstGeom>
          <a:noFill/>
        </p:spPr>
        <p:txBody>
          <a:bodyPr wrap="square" lIns="90000" tIns="46800" rIns="90000" bIns="46800" rtlCol="0" anchor="b" anchorCtr="0">
            <a:spAutoFit/>
          </a:bodyPr>
          <a:lstStyle/>
          <a:p>
            <a:pPr marL="0" indent="0" algn="l">
              <a:lnSpc>
                <a:spcPct val="100000"/>
              </a:lnSpc>
              <a:buNone/>
            </a:pPr>
            <a:r>
              <a:rPr lang="zh-CN" sz="2800" b="1">
                <a:latin typeface="默认字体"/>
                <a:ea typeface="默认字体"/>
                <a:cs typeface="+mn-cs"/>
              </a:rPr>
              <a:t>WebSocket</a:t>
            </a:r>
            <a:endParaRPr/>
          </a:p>
        </p:txBody>
      </p:sp>
      <p:sp>
        <p:nvSpPr>
          <p:cNvPr id="111" name="文本框 110"/>
          <p:cNvSpPr txBox="1"/>
          <p:nvPr/>
        </p:nvSpPr>
        <p:spPr>
          <a:xfrm>
            <a:off x="660396" y="1219760"/>
            <a:ext cx="3333750" cy="368300"/>
          </a:xfrm>
          <a:prstGeom prst="rect">
            <a:avLst/>
          </a:prstGeom>
          <a:ln w="12700">
            <a:prstDash val="solid"/>
            <a:miter lim="800000"/>
          </a:ln>
        </p:spPr>
        <p:txBody>
          <a:bodyPr>
            <a:spAutoFit/>
          </a:bodyPr>
          <a:lstStyle/>
          <a:p>
            <a:pPr marL="0" lvl="0" indent="0" algn="l" defTabSz="914400">
              <a:lnSpc>
                <a:spcPct val="130000"/>
              </a:lnSpc>
              <a:buNone/>
              <a:defRPr sz="1800">
                <a:solidFill>
                  <a:schemeClr val="tx1">
                    <a:alpha val="100000"/>
                  </a:schemeClr>
                </a:solidFill>
                <a:latin typeface="Arial"/>
                <a:ea typeface="微软雅黑"/>
                <a:cs typeface="+mn-cs"/>
              </a:defRPr>
            </a:pPr>
            <a:r>
              <a:rPr lang="en-US" sz="1400" b="0">
                <a:solidFill>
                  <a:schemeClr val="tx1">
                    <a:alpha val="100000"/>
                  </a:schemeClr>
                </a:solidFill>
                <a:latin typeface="默认字体"/>
                <a:ea typeface="默认字体"/>
                <a:cs typeface="+mn-cs"/>
              </a:rPr>
              <a:t> It is a </a:t>
            </a:r>
            <a:r>
              <a:rPr lang="en-US" sz="1400" b="0">
                <a:solidFill>
                  <a:schemeClr val="tx1">
                    <a:alpha val="100000"/>
                  </a:schemeClr>
                </a:solidFill>
                <a:highlight>
                  <a:srgbClr val="FFFF00">
                    <a:alpha val="100000"/>
                  </a:srgbClr>
                </a:highlight>
                <a:latin typeface="默认字体"/>
                <a:ea typeface="默认字体"/>
                <a:cs typeface="+mn-cs"/>
              </a:rPr>
              <a:t>data transfer protocol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2,&quot;originSlideId&quot;:&quot;000006&quot;}"/>
        <p:cNvGrpSpPr/>
        <p:nvPr/>
      </p:nvGrpSpPr>
      <p:grpSpPr>
        <a:xfrm>
          <a:off x="0" y="0"/>
          <a:ext cx="0" cy="0"/>
          <a:chOff x="0" y="0"/>
          <a:chExt cx="0" cy="0"/>
        </a:xfrm>
      </p:grpSpPr>
      <p:sp>
        <p:nvSpPr>
          <p:cNvPr id="113" name="标题 3" descr="{&quot;isTemplate&quot;:true,&quot;type&quot;:&quot;title&quot;,&quot;canOmit&quot;:false,&quot;range&quot;:0}"/>
          <p:cNvSpPr>
            <a:spLocks noGrp="1"/>
          </p:cNvSpPr>
          <p:nvPr>
            <p:ph type="title" idx="4294967295"/>
          </p:nvPr>
        </p:nvSpPr>
        <p:spPr>
          <a:xfrm>
            <a:off x="838200" y="3234402"/>
            <a:ext cx="10515600" cy="1325563"/>
          </a:xfrm>
          <a:prstGeom prst="rect">
            <a:avLst/>
          </a:prstGeom>
        </p:spPr>
        <p:txBody>
          <a:bodyPr anchor="t"/>
          <a:lstStyle/>
          <a:p>
            <a:pPr marL="0" indent="0" algn="ctr">
              <a:lnSpc>
                <a:spcPct val="100000"/>
              </a:lnSpc>
              <a:buNone/>
            </a:pPr>
            <a:r>
              <a:rPr lang="en-US" sz="6000" b="1">
                <a:solidFill>
                  <a:srgbClr val="000000">
                    <a:alpha val="100000"/>
                  </a:srgbClr>
                </a:solidFill>
                <a:latin typeface="Arial"/>
                <a:ea typeface="微软雅黑"/>
                <a:cs typeface="+mj-cs"/>
              </a:rPr>
              <a:t>Summary and outlook</a:t>
            </a:r>
            <a:endParaRPr lang="zh-CN" sz="6000">
              <a:solidFill>
                <a:srgbClr val="080808">
                  <a:alpha val="100000"/>
                </a:srgbClr>
              </a:solidFill>
            </a:endParaRPr>
          </a:p>
        </p:txBody>
      </p:sp>
      <p:sp>
        <p:nvSpPr>
          <p:cNvPr id="114" name="椭圆 8"/>
          <p:cNvSpPr/>
          <p:nvPr/>
        </p:nvSpPr>
        <p:spPr>
          <a:xfrm>
            <a:off x="5183371" y="2106466"/>
            <a:ext cx="514350" cy="514350"/>
          </a:xfrm>
          <a:prstGeom prst="ellipse">
            <a:avLst/>
          </a:prstGeom>
          <a:gradFill flip="none" rotWithShape="1">
            <a:gsLst>
              <a:gs pos="7000">
                <a:schemeClr val="accent1">
                  <a:lumMod val="5000"/>
                  <a:lumOff val="95000"/>
                  <a:alpha val="0"/>
                </a:schemeClr>
              </a:gs>
              <a:gs pos="100000">
                <a:schemeClr val="accent1">
                  <a:lumMod val="30000"/>
                  <a:lumOff val="7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5" name="文本框 6"/>
          <p:cNvSpPr txBox="1"/>
          <p:nvPr/>
        </p:nvSpPr>
        <p:spPr>
          <a:xfrm>
            <a:off x="5373070" y="2363641"/>
            <a:ext cx="1942130" cy="9510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1"/>
              </a:spcBef>
              <a:buNone/>
              <a:defRPr lang="zh-CN" altLang="en-US" sz="2400" b="1" kern="1200">
                <a:solidFill>
                  <a:schemeClr val="tx1"/>
                </a:solidFill>
                <a:latin typeface="+mj-lt"/>
                <a:ea typeface="+mj-ea"/>
                <a:cs typeface="+mj-cs"/>
              </a:defRPr>
            </a:lvl1pPr>
          </a:lstStyle>
          <a:p>
            <a:pPr marL="0" lvl="0" indent="0" algn="l" defTabSz="914400">
              <a:lnSpc>
                <a:spcPct val="100000"/>
              </a:lnSpc>
              <a:spcBef>
                <a:spcPts val="0"/>
              </a:spcBef>
              <a:spcAft>
                <a:spcPts val="0"/>
              </a:spcAft>
              <a:buClrTx/>
              <a:buSzPct val="25000"/>
              <a:buFontTx/>
              <a:buNone/>
              <a:defRPr lang="zh-CN" sz="2400" b="1">
                <a:solidFill>
                  <a:schemeClr val="tx1">
                    <a:alpha val="100000"/>
                  </a:schemeClr>
                </a:solidFill>
                <a:latin typeface="Arial"/>
                <a:ea typeface="微软雅黑"/>
                <a:cs typeface="+mj-cs"/>
              </a:defRPr>
            </a:pPr>
            <a:r>
              <a:rPr sz="6600" b="1">
                <a:solidFill>
                  <a:srgbClr val="0053F9">
                    <a:alpha val="100000"/>
                  </a:srgbClr>
                </a:solidFill>
                <a:effectLst/>
                <a:latin typeface="Arial Black"/>
                <a:ea typeface="微软雅黑"/>
                <a:cs typeface="Arial Black"/>
              </a:rPr>
              <a:t>04.</a:t>
            </a:r>
            <a:endParaRPr sz="6600" b="1" i="0" u="none" strike="noStrike" spc="0" baseline="0">
              <a:ln>
                <a:noFill/>
              </a:ln>
              <a:solidFill>
                <a:srgbClr val="0053F9">
                  <a:alpha val="100000"/>
                </a:srgbClr>
              </a:solidFill>
              <a:effectLst/>
              <a:latin typeface="Arial Black"/>
              <a:ea typeface="微软雅黑"/>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0d835a64&quot;}"/>
        <p:cNvGrpSpPr/>
        <p:nvPr/>
      </p:nvGrpSpPr>
      <p:grpSpPr>
        <a:xfrm>
          <a:off x="0" y="0"/>
          <a:ext cx="0" cy="0"/>
          <a:chOff x="0" y="0"/>
          <a:chExt cx="0" cy="0"/>
        </a:xfrm>
      </p:grpSpPr>
      <p:grpSp>
        <p:nvGrpSpPr>
          <p:cNvPr id="117" name="组合 116" descr="{&quot;isTemplate&quot;:true,&quot;type&quot;:&quot;list&quot;,&quot;alignment&quot;:&quot;left&quot;,&quot;alignmentVertical&quot;:&quot;top&quot;,&quot;canOmit&quot;:false,&quot;scalable&quot;:false,&quot;minItemsCount&quot;:-1}"/>
          <p:cNvGrpSpPr/>
          <p:nvPr/>
        </p:nvGrpSpPr>
        <p:grpSpPr>
          <a:xfrm>
            <a:off x="848367" y="1442874"/>
            <a:ext cx="10495265" cy="4515847"/>
            <a:chOff x="848367" y="1442874"/>
            <a:chExt cx="10495265" cy="4515847"/>
          </a:xfrm>
        </p:grpSpPr>
        <p:grpSp>
          <p:nvGrpSpPr>
            <p:cNvPr id="118" name="组合 117"/>
            <p:cNvGrpSpPr/>
            <p:nvPr/>
          </p:nvGrpSpPr>
          <p:grpSpPr>
            <a:xfrm>
              <a:off x="848367" y="1442874"/>
              <a:ext cx="2519997" cy="4480633"/>
              <a:chOff x="1089110" y="1451189"/>
              <a:chExt cx="3238500" cy="4480633"/>
            </a:xfrm>
          </p:grpSpPr>
          <p:sp>
            <p:nvSpPr>
              <p:cNvPr id="119" name="Rectangle 1"/>
              <p:cNvSpPr/>
              <p:nvPr/>
            </p:nvSpPr>
            <p:spPr>
              <a:xfrm>
                <a:off x="1089110" y="1451189"/>
                <a:ext cx="3238500" cy="4480633"/>
              </a:xfrm>
              <a:prstGeom prst="rect">
                <a:avLst/>
              </a:prstGeom>
              <a:noFill/>
              <a:ln w="12700" cap="rnd">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0"/>
                <a:endParaRPr sz="2400">
                  <a:solidFill>
                    <a:srgbClr val="404040">
                      <a:alpha val="100000"/>
                    </a:srgbClr>
                  </a:solidFill>
                  <a:latin typeface="默认字体"/>
                  <a:ea typeface="默认字体"/>
                  <a:cs typeface="等线"/>
                  <a:sym typeface="思源宋体 CN"/>
                </a:endParaRPr>
              </a:p>
            </p:txBody>
          </p:sp>
          <p:sp>
            <p:nvSpPr>
              <p:cNvPr id="120" name="文本框 2" descr="{&quot;isTemplate&quot;:true,&quot;type&quot;:&quot;title&quot;,&quot;canOmit&quot;:false,&quot;range&quot;:0}"/>
              <p:cNvSpPr txBox="1"/>
              <p:nvPr/>
            </p:nvSpPr>
            <p:spPr>
              <a:xfrm>
                <a:off x="1089110" y="1793798"/>
                <a:ext cx="3238500" cy="964641"/>
              </a:xfrm>
              <a:prstGeom prst="rect">
                <a:avLst/>
              </a:prstGeom>
              <a:noFill/>
              <a:ln/>
            </p:spPr>
            <p:txBody>
              <a:bodyPr wrap="square" lIns="87741" tIns="43871" rIns="87741" bIns="43871" rtlCol="0">
                <a:noAutofit/>
              </a:bodyPr>
              <a:lstStyle>
                <a:defPPr>
                  <a:defRPr lang="zh-CN"/>
                </a:defPPr>
                <a:lvl1pPr algn="ctr">
                  <a:defRPr sz="2400" spc="300">
                    <a:solidFill>
                      <a:schemeClr val="tx2"/>
                    </a:solidFill>
                    <a:latin typeface="思源黑体 CN Bold" panose="020B0800000000000000" pitchFamily="34" charset="-122"/>
                    <a:ea typeface="思源黑体 CN Bold" panose="020B0800000000000000" pitchFamily="34" charset="-122"/>
                  </a:defRPr>
                </a:lvl1pPr>
              </a:lstStyle>
              <a:p>
                <a:pPr marL="0" indent="0" defTabSz="913530">
                  <a:lnSpc>
                    <a:spcPct val="100000"/>
                  </a:lnSpc>
                  <a:buNone/>
                </a:pPr>
                <a:r>
                  <a:rPr lang="en-US" sz="2000" b="1">
                    <a:solidFill>
                      <a:schemeClr val="tx1">
                        <a:alpha val="100000"/>
                      </a:schemeClr>
                    </a:solidFill>
                    <a:latin typeface="默认字体"/>
                    <a:ea typeface="默认字体"/>
                    <a:cs typeface="等线"/>
                    <a:sym typeface="思源宋体 CN"/>
                  </a:rPr>
                  <a:t>Project Summary</a:t>
                </a:r>
                <a:endParaRPr/>
              </a:p>
            </p:txBody>
          </p:sp>
          <p:sp>
            <p:nvSpPr>
              <p:cNvPr id="121" name="TextBox 43" descr="{&quot;isTemplate&quot;:true,&quot;type&quot;:&quot;content&quot;,&quot;canOmit&quot;:false,&quot;range&quot;:0}"/>
              <p:cNvSpPr txBox="1"/>
              <p:nvPr/>
            </p:nvSpPr>
            <p:spPr>
              <a:xfrm>
                <a:off x="1278889" y="2768600"/>
                <a:ext cx="2872501" cy="2597150"/>
              </a:xfrm>
              <a:prstGeom prst="rect">
                <a:avLst/>
              </a:prstGeom>
              <a:noFill/>
            </p:spPr>
            <p:txBody>
              <a:bodyPr wrap="square" rtlCol="0">
                <a:spAutoFit/>
              </a:bodyPr>
              <a:lstStyle/>
              <a:p>
                <a:pPr marL="0" indent="0" algn="l">
                  <a:lnSpc>
                    <a:spcPct val="130000"/>
                  </a:lnSpc>
                  <a:buNone/>
                </a:pPr>
                <a:r>
                  <a:rPr lang="en-US" sz="1400">
                    <a:solidFill>
                      <a:schemeClr val="tx1">
                        <a:alpha val="100000"/>
                      </a:schemeClr>
                    </a:solidFill>
                    <a:latin typeface="默认字体"/>
                    <a:ea typeface="默认字体"/>
                    <a:cs typeface="等线"/>
                    <a:sym typeface="思源宋体 CN"/>
                  </a:rPr>
                  <a:t>This project's "AI-Powered Real-Time Object Detection Dashboard" combines deep learning models with web technologies to create a real-time object detection and analysis tool.</a:t>
                </a:r>
                <a:endParaRPr/>
              </a:p>
            </p:txBody>
          </p:sp>
        </p:grpSp>
        <p:grpSp>
          <p:nvGrpSpPr>
            <p:cNvPr id="122" name="组合 121"/>
            <p:cNvGrpSpPr/>
            <p:nvPr/>
          </p:nvGrpSpPr>
          <p:grpSpPr>
            <a:xfrm>
              <a:off x="3506790" y="1442874"/>
              <a:ext cx="2519997" cy="4515847"/>
              <a:chOff x="4574215" y="1450811"/>
              <a:chExt cx="3238500" cy="4515847"/>
            </a:xfrm>
          </p:grpSpPr>
          <p:sp>
            <p:nvSpPr>
              <p:cNvPr id="123" name="矩形 4"/>
              <p:cNvSpPr/>
              <p:nvPr/>
            </p:nvSpPr>
            <p:spPr>
              <a:xfrm>
                <a:off x="4574215" y="1450811"/>
                <a:ext cx="3238500" cy="451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353">
                  <a:latin typeface="默认字体"/>
                  <a:ea typeface="默认字体"/>
                  <a:cs typeface="等线"/>
                  <a:sym typeface="思源宋体 CN"/>
                </a:endParaRPr>
              </a:p>
            </p:txBody>
          </p:sp>
          <p:sp>
            <p:nvSpPr>
              <p:cNvPr id="124" name="文本框 2" descr="{&quot;isTemplate&quot;:true,&quot;type&quot;:&quot;title&quot;,&quot;canOmit&quot;:false,&quot;range&quot;:0}"/>
              <p:cNvSpPr txBox="1"/>
              <p:nvPr/>
            </p:nvSpPr>
            <p:spPr>
              <a:xfrm>
                <a:off x="4574215" y="1793798"/>
                <a:ext cx="3238500" cy="964641"/>
              </a:xfrm>
              <a:prstGeom prst="rect">
                <a:avLst/>
              </a:prstGeom>
              <a:noFill/>
              <a:ln>
                <a:noFill/>
              </a:ln>
            </p:spPr>
            <p:txBody>
              <a:bodyPr wrap="square" lIns="87741" tIns="43871" rIns="87741" bIns="43871" rtlCol="0">
                <a:noAutofit/>
              </a:bodyPr>
              <a:lstStyle>
                <a:defPPr>
                  <a:defRPr lang="zh-CN"/>
                </a:defPPr>
                <a:lvl1pPr algn="ctr">
                  <a:defRPr sz="2400" spc="300">
                    <a:solidFill>
                      <a:schemeClr val="tx2"/>
                    </a:solidFill>
                    <a:latin typeface="思源黑体 CN Bold" panose="020B0800000000000000" pitchFamily="34" charset="-122"/>
                    <a:ea typeface="思源黑体 CN Bold" panose="020B0800000000000000" pitchFamily="34" charset="-122"/>
                  </a:defRPr>
                </a:lvl1pPr>
              </a:lstStyle>
              <a:p>
                <a:pPr marL="0" indent="0" defTabSz="913530">
                  <a:lnSpc>
                    <a:spcPct val="100000"/>
                  </a:lnSpc>
                  <a:buNone/>
                </a:pPr>
                <a:r>
                  <a:rPr lang="en-US" sz="2000" b="1">
                    <a:solidFill>
                      <a:schemeClr val="bg2">
                        <a:alpha val="100000"/>
                      </a:schemeClr>
                    </a:solidFill>
                    <a:latin typeface="默认字体"/>
                    <a:ea typeface="默认字体"/>
                    <a:cs typeface="等线"/>
                    <a:sym typeface="思源宋体 CN"/>
                  </a:rPr>
                  <a:t>Technological convergence</a:t>
                </a:r>
                <a:endParaRPr/>
              </a:p>
            </p:txBody>
          </p:sp>
          <p:sp>
            <p:nvSpPr>
              <p:cNvPr id="125" name="TextBox 43" descr="{&quot;isTemplate&quot;:true,&quot;type&quot;:&quot;content&quot;,&quot;canOmit&quot;:false,&quot;range&quot;:0}"/>
              <p:cNvSpPr txBox="1"/>
              <p:nvPr/>
            </p:nvSpPr>
            <p:spPr>
              <a:xfrm>
                <a:off x="4764080" y="2758440"/>
                <a:ext cx="2872501" cy="2311400"/>
              </a:xfrm>
              <a:prstGeom prst="rect">
                <a:avLst/>
              </a:prstGeom>
              <a:noFill/>
            </p:spPr>
            <p:txBody>
              <a:bodyPr wrap="square" rtlCol="0">
                <a:spAutoFit/>
              </a:bodyPr>
              <a:lstStyle/>
              <a:p>
                <a:pPr marL="0" indent="0" algn="l">
                  <a:lnSpc>
                    <a:spcPct val="130000"/>
                  </a:lnSpc>
                  <a:buNone/>
                </a:pPr>
                <a:r>
                  <a:rPr lang="en-US" sz="1400">
                    <a:solidFill>
                      <a:schemeClr val="bg1">
                        <a:alpha val="100000"/>
                      </a:schemeClr>
                    </a:solidFill>
                    <a:latin typeface="默认字体"/>
                    <a:ea typeface="默认字体"/>
                    <a:cs typeface="等线"/>
                    <a:sym typeface="思源宋体 CN"/>
                  </a:rPr>
                  <a:t>The project utilizes front-end frameworks (HTML/CSS/JavaScript and Bootstrap) as well as a back-end framework (Flask) to build the user interface and process the video stream.</a:t>
                </a:r>
                <a:endParaRPr/>
              </a:p>
            </p:txBody>
          </p:sp>
        </p:grpSp>
        <p:grpSp>
          <p:nvGrpSpPr>
            <p:cNvPr id="126" name="组合 125"/>
            <p:cNvGrpSpPr/>
            <p:nvPr/>
          </p:nvGrpSpPr>
          <p:grpSpPr>
            <a:xfrm>
              <a:off x="8823635" y="1442874"/>
              <a:ext cx="2519997" cy="4515847"/>
              <a:chOff x="8029942" y="1450811"/>
              <a:chExt cx="3243808" cy="4515847"/>
            </a:xfrm>
          </p:grpSpPr>
          <p:sp>
            <p:nvSpPr>
              <p:cNvPr id="127" name="矩形 9"/>
              <p:cNvSpPr/>
              <p:nvPr/>
            </p:nvSpPr>
            <p:spPr>
              <a:xfrm>
                <a:off x="8029942" y="1450811"/>
                <a:ext cx="3238500" cy="451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353">
                  <a:latin typeface="默认字体"/>
                  <a:ea typeface="默认字体"/>
                  <a:cs typeface="等线"/>
                  <a:sym typeface="思源宋体 CN"/>
                </a:endParaRPr>
              </a:p>
            </p:txBody>
          </p:sp>
          <p:sp>
            <p:nvSpPr>
              <p:cNvPr id="128" name="文本框 2" descr="{&quot;isTemplate&quot;:true,&quot;type&quot;:&quot;title&quot;,&quot;canOmit&quot;:false,&quot;range&quot;:0}"/>
              <p:cNvSpPr txBox="1"/>
              <p:nvPr/>
            </p:nvSpPr>
            <p:spPr>
              <a:xfrm>
                <a:off x="8035251" y="1793798"/>
                <a:ext cx="3238500" cy="964641"/>
              </a:xfrm>
              <a:prstGeom prst="rect">
                <a:avLst/>
              </a:prstGeom>
              <a:noFill/>
              <a:ln>
                <a:noFill/>
              </a:ln>
            </p:spPr>
            <p:txBody>
              <a:bodyPr wrap="square" lIns="87741" tIns="43871" rIns="87741" bIns="43871" rtlCol="0">
                <a:noAutofit/>
              </a:bodyPr>
              <a:lstStyle>
                <a:defPPr>
                  <a:defRPr lang="zh-CN"/>
                </a:defPPr>
                <a:lvl1pPr algn="ctr">
                  <a:defRPr sz="2400" spc="300">
                    <a:solidFill>
                      <a:schemeClr val="tx2"/>
                    </a:solidFill>
                    <a:latin typeface="思源黑体 CN Bold" panose="020B0800000000000000" pitchFamily="34" charset="-122"/>
                    <a:ea typeface="思源黑体 CN Bold" panose="020B0800000000000000" pitchFamily="34" charset="-122"/>
                  </a:defRPr>
                </a:lvl1pPr>
              </a:lstStyle>
              <a:p>
                <a:pPr marL="0" indent="0" defTabSz="913530">
                  <a:lnSpc>
                    <a:spcPct val="100000"/>
                  </a:lnSpc>
                  <a:buNone/>
                </a:pPr>
                <a:r>
                  <a:rPr lang="en-US" sz="2000" b="1">
                    <a:solidFill>
                      <a:schemeClr val="bg2">
                        <a:alpha val="100000"/>
                      </a:schemeClr>
                    </a:solidFill>
                    <a:latin typeface="默认字体"/>
                    <a:ea typeface="默认字体"/>
                    <a:cs typeface="等线"/>
                    <a:sym typeface="思源宋体 CN"/>
                  </a:rPr>
                  <a:t>Real time performance</a:t>
                </a:r>
                <a:endParaRPr/>
              </a:p>
            </p:txBody>
          </p:sp>
          <p:sp>
            <p:nvSpPr>
              <p:cNvPr id="129" name="TextBox 43" descr="{&quot;isTemplate&quot;:true,&quot;type&quot;:&quot;content&quot;,&quot;canOmit&quot;:false,&quot;range&quot;:0}"/>
              <p:cNvSpPr txBox="1"/>
              <p:nvPr/>
            </p:nvSpPr>
            <p:spPr>
              <a:xfrm>
                <a:off x="8220075" y="2758440"/>
                <a:ext cx="2893557" cy="2032000"/>
              </a:xfrm>
              <a:prstGeom prst="rect">
                <a:avLst/>
              </a:prstGeom>
              <a:noFill/>
            </p:spPr>
            <p:txBody>
              <a:bodyPr wrap="square" rtlCol="0">
                <a:spAutoFit/>
              </a:bodyPr>
              <a:lstStyle/>
              <a:p>
                <a:pPr marL="0" indent="0" algn="l">
                  <a:lnSpc>
                    <a:spcPct val="130000"/>
                  </a:lnSpc>
                  <a:buNone/>
                </a:pPr>
                <a:r>
                  <a:rPr lang="en-US" sz="1400" dirty="0">
                    <a:solidFill>
                      <a:schemeClr val="bg1">
                        <a:alpha val="100000"/>
                      </a:schemeClr>
                    </a:solidFill>
                    <a:latin typeface="默认字体"/>
                    <a:ea typeface="默认字体"/>
                    <a:cs typeface="等线"/>
                    <a:sym typeface="思源宋体 CN"/>
                  </a:rPr>
                  <a:t>By integrating the Plotly.js library, real-time FPS frame rate plotting is achieved, allowing users to visualize system performance and optimize detection settings.</a:t>
                </a:r>
                <a:endParaRPr dirty="0"/>
              </a:p>
            </p:txBody>
          </p:sp>
        </p:grpSp>
        <p:grpSp>
          <p:nvGrpSpPr>
            <p:cNvPr id="130" name="组合 129"/>
            <p:cNvGrpSpPr/>
            <p:nvPr/>
          </p:nvGrpSpPr>
          <p:grpSpPr>
            <a:xfrm>
              <a:off x="6165212" y="1442874"/>
              <a:ext cx="2519997" cy="4480633"/>
              <a:chOff x="1089110" y="1451189"/>
              <a:chExt cx="3238500" cy="4480633"/>
            </a:xfrm>
          </p:grpSpPr>
          <p:sp>
            <p:nvSpPr>
              <p:cNvPr id="131" name="Rectangle 1"/>
              <p:cNvSpPr/>
              <p:nvPr/>
            </p:nvSpPr>
            <p:spPr>
              <a:xfrm>
                <a:off x="1089110" y="1451189"/>
                <a:ext cx="3238500" cy="4480633"/>
              </a:xfrm>
              <a:prstGeom prst="rect">
                <a:avLst/>
              </a:prstGeom>
              <a:noFill/>
              <a:ln w="12700" cap="rnd">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0"/>
                <a:endParaRPr sz="2400">
                  <a:solidFill>
                    <a:srgbClr val="404040">
                      <a:alpha val="100000"/>
                    </a:srgbClr>
                  </a:solidFill>
                  <a:latin typeface="默认字体"/>
                  <a:ea typeface="默认字体"/>
                  <a:cs typeface="等线"/>
                  <a:sym typeface="思源宋体 CN"/>
                </a:endParaRPr>
              </a:p>
            </p:txBody>
          </p:sp>
          <p:sp>
            <p:nvSpPr>
              <p:cNvPr id="132" name="文本框 2" descr="{&quot;isTemplate&quot;:true,&quot;type&quot;:&quot;title&quot;,&quot;canOmit&quot;:false,&quot;range&quot;:0}"/>
              <p:cNvSpPr txBox="1"/>
              <p:nvPr/>
            </p:nvSpPr>
            <p:spPr>
              <a:xfrm>
                <a:off x="1089110" y="1793798"/>
                <a:ext cx="3238500" cy="964641"/>
              </a:xfrm>
              <a:prstGeom prst="rect">
                <a:avLst/>
              </a:prstGeom>
              <a:noFill/>
              <a:ln/>
            </p:spPr>
            <p:txBody>
              <a:bodyPr wrap="square" lIns="87741" tIns="43871" rIns="87741" bIns="43871" rtlCol="0">
                <a:noAutofit/>
              </a:bodyPr>
              <a:lstStyle>
                <a:defPPr>
                  <a:defRPr lang="zh-CN"/>
                </a:defPPr>
                <a:lvl1pPr algn="ctr">
                  <a:defRPr sz="2400" spc="300">
                    <a:solidFill>
                      <a:schemeClr val="tx2"/>
                    </a:solidFill>
                    <a:latin typeface="思源黑体 CN Bold" panose="020B0800000000000000" pitchFamily="34" charset="-122"/>
                    <a:ea typeface="思源黑体 CN Bold" panose="020B0800000000000000" pitchFamily="34" charset="-122"/>
                  </a:defRPr>
                </a:lvl1pPr>
              </a:lstStyle>
              <a:p>
                <a:pPr marL="0" indent="0" defTabSz="913530">
                  <a:lnSpc>
                    <a:spcPct val="100000"/>
                  </a:lnSpc>
                  <a:buNone/>
                </a:pPr>
                <a:r>
                  <a:rPr lang="en-US" sz="2000" b="1">
                    <a:solidFill>
                      <a:schemeClr val="tx1">
                        <a:alpha val="100000"/>
                      </a:schemeClr>
                    </a:solidFill>
                    <a:latin typeface="默认字体"/>
                    <a:ea typeface="默认字体"/>
                    <a:cs typeface="等线"/>
                    <a:sym typeface="思源宋体 CN"/>
                  </a:rPr>
                  <a:t>Wide range of applications</a:t>
                </a:r>
                <a:endParaRPr/>
              </a:p>
            </p:txBody>
          </p:sp>
          <p:sp>
            <p:nvSpPr>
              <p:cNvPr id="133" name="TextBox 43" descr="{&quot;isTemplate&quot;:true,&quot;type&quot;:&quot;content&quot;,&quot;canOmit&quot;:false,&quot;range&quot;:0}"/>
              <p:cNvSpPr txBox="1"/>
              <p:nvPr/>
            </p:nvSpPr>
            <p:spPr>
              <a:xfrm>
                <a:off x="1278889" y="2768600"/>
                <a:ext cx="2872501" cy="2863850"/>
              </a:xfrm>
              <a:prstGeom prst="rect">
                <a:avLst/>
              </a:prstGeom>
              <a:noFill/>
            </p:spPr>
            <p:txBody>
              <a:bodyPr wrap="square" rtlCol="0">
                <a:spAutoFit/>
              </a:bodyPr>
              <a:lstStyle/>
              <a:p>
                <a:pPr marL="0" indent="0" algn="l">
                  <a:lnSpc>
                    <a:spcPct val="130000"/>
                  </a:lnSpc>
                  <a:buNone/>
                </a:pPr>
                <a:r>
                  <a:rPr lang="en-US" sz="1400">
                    <a:solidFill>
                      <a:schemeClr val="tx1">
                        <a:alpha val="100000"/>
                      </a:schemeClr>
                    </a:solidFill>
                    <a:latin typeface="默认字体"/>
                    <a:ea typeface="默认字体"/>
                    <a:cs typeface="等线"/>
                    <a:sym typeface="思源宋体 CN"/>
                  </a:rPr>
                  <a:t>The project has prospects for a wide range of applications in areas such as surveillance, transportation and retail.The real-time target detection and heat map generation features improve efficiency and safety in these areas.</a:t>
                </a:r>
                <a:endParaRPr/>
              </a:p>
            </p:txBody>
          </p:sp>
        </p:grpSp>
      </p:grpSp>
      <p:sp>
        <p:nvSpPr>
          <p:cNvPr id="134" name="文本框 133"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Project Summary and Application Prospects</a:t>
            </a:r>
            <a:endParaRPr/>
          </a:p>
        </p:txBody>
      </p:sp>
      <p:sp>
        <p:nvSpPr>
          <p:cNvPr id="6" name="文本框 5">
            <a:extLst>
              <a:ext uri="{FF2B5EF4-FFF2-40B4-BE49-F238E27FC236}">
                <a16:creationId xmlns:a16="http://schemas.microsoft.com/office/drawing/2014/main" id="{0DA716F2-0AD7-A8B6-DE08-3118A6B6E101}"/>
              </a:ext>
            </a:extLst>
          </p:cNvPr>
          <p:cNvSpPr txBox="1"/>
          <p:nvPr/>
        </p:nvSpPr>
        <p:spPr>
          <a:xfrm>
            <a:off x="660396" y="6142284"/>
            <a:ext cx="8652753" cy="369332"/>
          </a:xfrm>
          <a:prstGeom prst="rect">
            <a:avLst/>
          </a:prstGeom>
          <a:noFill/>
        </p:spPr>
        <p:txBody>
          <a:bodyPr wrap="none" rtlCol="0">
            <a:spAutoFit/>
          </a:bodyPr>
          <a:lstStyle/>
          <a:p>
            <a:r>
              <a:rPr lang="en-US" altLang="zh-CN" dirty="0">
                <a:hlinkClick r:id="rId2"/>
              </a:rPr>
              <a:t>https://github.com/Chaos0818/AI-Powered-Real-Time-Object-Detection-Dashboard</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4}"/>
        <p:cNvGrpSpPr/>
        <p:nvPr/>
      </p:nvGrpSpPr>
      <p:grpSpPr>
        <a:xfrm>
          <a:off x="0" y="0"/>
          <a:ext cx="0" cy="0"/>
          <a:chOff x="0" y="0"/>
          <a:chExt cx="0" cy="0"/>
        </a:xfrm>
      </p:grpSpPr>
      <p:sp>
        <p:nvSpPr>
          <p:cNvPr id="136" name="标题 8"/>
          <p:cNvSpPr>
            <a:spLocks noGrp="1"/>
          </p:cNvSpPr>
          <p:nvPr>
            <p:ph type="ctrTitle" idx="4294967295"/>
          </p:nvPr>
        </p:nvSpPr>
        <p:spPr>
          <a:xfrm>
            <a:off x="660400" y="2999435"/>
            <a:ext cx="10515600" cy="1325563"/>
          </a:xfrm>
          <a:prstGeom prst="rect">
            <a:avLst/>
          </a:prstGeom>
        </p:spPr>
        <p:txBody>
          <a:bodyPr>
            <a:noAutofit/>
          </a:bodyPr>
          <a:lstStyle/>
          <a:p>
            <a:pPr>
              <a:lnSpc>
                <a:spcPct val="100000"/>
              </a:lnSpc>
              <a:buNone/>
            </a:pPr>
            <a:r>
              <a:rPr sz="5400">
                <a:solidFill>
                  <a:schemeClr val="accent1">
                    <a:alpha val="100000"/>
                  </a:schemeClr>
                </a:solidFill>
                <a:latin typeface="Arial Black"/>
                <a:ea typeface="微软雅黑"/>
                <a:cs typeface="Arial Black"/>
              </a:rPr>
              <a:t>Thank You</a:t>
            </a:r>
            <a:endParaRPr lang="zh-CN" sz="6000" spc="300">
              <a:solidFill>
                <a:srgbClr val="080808">
                  <a:alpha val="100000"/>
                </a:srgbClr>
              </a:solidFill>
              <a:latin typeface="微软雅黑"/>
              <a:ea typeface="微软雅黑"/>
              <a:cs typeface="+mj-cs"/>
            </a:endParaRPr>
          </a:p>
        </p:txBody>
      </p:sp>
      <p:grpSp>
        <p:nvGrpSpPr>
          <p:cNvPr id="137" name="组合 18"/>
          <p:cNvGrpSpPr/>
          <p:nvPr/>
        </p:nvGrpSpPr>
        <p:grpSpPr>
          <a:xfrm>
            <a:off x="11006143" y="745165"/>
            <a:ext cx="534022" cy="111642"/>
            <a:chOff x="8321749" y="356191"/>
            <a:chExt cx="1017182" cy="212651"/>
          </a:xfrm>
        </p:grpSpPr>
        <p:sp>
          <p:nvSpPr>
            <p:cNvPr id="138" name="椭圆 15"/>
            <p:cNvSpPr/>
            <p:nvPr/>
          </p:nvSpPr>
          <p:spPr>
            <a:xfrm>
              <a:off x="8724014" y="356191"/>
              <a:ext cx="212651" cy="212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9" name="椭圆 16"/>
            <p:cNvSpPr/>
            <p:nvPr/>
          </p:nvSpPr>
          <p:spPr>
            <a:xfrm>
              <a:off x="9126280" y="356191"/>
              <a:ext cx="212651" cy="2126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0" name="椭圆 17"/>
            <p:cNvSpPr/>
            <p:nvPr/>
          </p:nvSpPr>
          <p:spPr>
            <a:xfrm>
              <a:off x="8321749" y="356191"/>
              <a:ext cx="212651" cy="2126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1,&quot;originSlideId&quot;:&quot;c442bbe7&quot;}"/>
        <p:cNvGrpSpPr/>
        <p:nvPr/>
      </p:nvGrpSpPr>
      <p:grpSpPr>
        <a:xfrm>
          <a:off x="0" y="0"/>
          <a:ext cx="0" cy="0"/>
          <a:chOff x="0" y="0"/>
          <a:chExt cx="0" cy="0"/>
        </a:xfrm>
      </p:grpSpPr>
      <p:sp>
        <p:nvSpPr>
          <p:cNvPr id="142" name="任意形状 37"/>
          <p:cNvSpPr/>
          <p:nvPr/>
        </p:nvSpPr>
        <p:spPr>
          <a:xfrm>
            <a:off x="0" y="5000625"/>
            <a:ext cx="1751890" cy="1857374"/>
          </a:xfrm>
          <a:custGeom>
            <a:avLst/>
            <a:gdLst>
              <a:gd name="connsiteX0" fmla="*/ 618415 w 1751890"/>
              <a:gd name="connsiteY0" fmla="*/ 0 h 1857374"/>
              <a:gd name="connsiteX1" fmla="*/ 1751890 w 1751890"/>
              <a:gd name="connsiteY1" fmla="*/ 1133475 h 1857374"/>
              <a:gd name="connsiteX2" fmla="*/ 1493059 w 1751890"/>
              <a:gd name="connsiteY2" fmla="*/ 1854471 h 1857374"/>
              <a:gd name="connsiteX3" fmla="*/ 1490420 w 1751890"/>
              <a:gd name="connsiteY3" fmla="*/ 1857374 h 1857374"/>
              <a:gd name="connsiteX4" fmla="*/ 0 w 1751890"/>
              <a:gd name="connsiteY4" fmla="*/ 1857374 h 1857374"/>
              <a:gd name="connsiteX5" fmla="*/ 0 w 1751890"/>
              <a:gd name="connsiteY5" fmla="*/ 184272 h 1857374"/>
              <a:gd name="connsiteX6" fmla="*/ 78134 w 1751890"/>
              <a:gd name="connsiteY6" fmla="*/ 136805 h 1857374"/>
              <a:gd name="connsiteX7" fmla="*/ 618415 w 1751890"/>
              <a:gd name="connsiteY7" fmla="*/ 0 h 185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1890" h="1857374">
                <a:moveTo>
                  <a:pt x="618415" y="0"/>
                </a:moveTo>
                <a:cubicBezTo>
                  <a:pt x="1244416" y="0"/>
                  <a:pt x="1751890" y="507474"/>
                  <a:pt x="1751890" y="1133475"/>
                </a:cubicBezTo>
                <a:cubicBezTo>
                  <a:pt x="1751890" y="1407351"/>
                  <a:pt x="1654756" y="1658539"/>
                  <a:pt x="1493059" y="1854471"/>
                </a:cubicBezTo>
                <a:lnTo>
                  <a:pt x="1490420" y="1857374"/>
                </a:lnTo>
                <a:lnTo>
                  <a:pt x="0" y="1857374"/>
                </a:lnTo>
                <a:lnTo>
                  <a:pt x="0" y="184272"/>
                </a:lnTo>
                <a:lnTo>
                  <a:pt x="78134" y="136805"/>
                </a:lnTo>
                <a:cubicBezTo>
                  <a:pt x="238739" y="49558"/>
                  <a:pt x="422790" y="0"/>
                  <a:pt x="618415" y="0"/>
                </a:cubicBezTo>
                <a:close/>
              </a:path>
            </a:pathLst>
          </a:custGeom>
          <a:gradFill>
            <a:gsLst>
              <a:gs pos="7000">
                <a:schemeClr val="accent1">
                  <a:lumMod val="5000"/>
                  <a:lumOff val="95000"/>
                  <a:alpha val="0"/>
                </a:schemeClr>
              </a:gs>
              <a:gs pos="100000">
                <a:schemeClr val="accent1">
                  <a:lumMod val="30000"/>
                  <a:lumOff val="70000"/>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3" name="文本框 9"/>
          <p:cNvSpPr txBox="1"/>
          <p:nvPr/>
        </p:nvSpPr>
        <p:spPr>
          <a:xfrm>
            <a:off x="760011" y="1612678"/>
            <a:ext cx="6062075" cy="923330"/>
          </a:xfrm>
          <a:prstGeom prst="rect">
            <a:avLst/>
          </a:prstGeom>
          <a:noFill/>
          <a:ln>
            <a:noFill/>
          </a:ln>
        </p:spPr>
        <p:txBody>
          <a:bodyPr wrap="square" lIns="91440" tIns="45720" rIns="91440" bIns="45720" anchor="b" anchorCtr="0">
            <a:spAutoFit/>
          </a:bodyPr>
          <a:lstStyle/>
          <a:p>
            <a:pPr marL="0" marR="0" lvl="0" indent="0" algn="l" defTabSz="913765" rtl="0" eaLnBrk="1" fontAlgn="auto" latinLnBrk="0" hangingPunct="1">
              <a:lnSpc>
                <a:spcPct val="100000"/>
              </a:lnSpc>
              <a:spcBef>
                <a:spcPts val="0"/>
              </a:spcBef>
              <a:spcAft>
                <a:spcPts val="0"/>
              </a:spcAft>
              <a:buClrTx/>
              <a:buSzPct val="25000"/>
              <a:buFontTx/>
              <a:buNone/>
              <a:tabLst/>
              <a:defRPr/>
            </a:pPr>
            <a:r>
              <a:rPr kumimoji="0" lang="en-US" altLang="zh-CN" sz="5400" b="1" i="0" u="none" strike="noStrike" kern="1200" cap="none" spc="0" normalizeH="0" baseline="0" noProof="0" dirty="0">
                <a:ln>
                  <a:noFill/>
                </a:ln>
                <a:solidFill>
                  <a:srgbClr val="000000"/>
                </a:solidFill>
                <a:effectLst/>
                <a:uLnTx/>
                <a:uFillTx/>
                <a:latin typeface="Arial Black" panose="020B0604020202020204" pitchFamily="34" charset="0"/>
                <a:ea typeface="微软雅黑"/>
                <a:cs typeface="Arial Black" panose="020B0604020202020204" pitchFamily="34" charset="0"/>
              </a:rPr>
              <a:t>contents</a:t>
            </a:r>
            <a:endParaRPr kumimoji="0" lang="en-US" altLang="en-US" sz="5400" b="1" i="0" u="none" strike="noStrike" kern="1200" cap="none" spc="0" normalizeH="0" baseline="0" noProof="0" dirty="0">
              <a:ln>
                <a:noFill/>
              </a:ln>
              <a:solidFill>
                <a:srgbClr val="000000"/>
              </a:solidFill>
              <a:effectLst/>
              <a:uLnTx/>
              <a:uFillTx/>
              <a:latin typeface="Arial Black" panose="020B0604020202020204" pitchFamily="34" charset="0"/>
              <a:ea typeface="微软雅黑"/>
              <a:cs typeface="Arial Black" panose="020B0604020202020204" pitchFamily="34" charset="0"/>
            </a:endParaRPr>
          </a:p>
        </p:txBody>
      </p:sp>
      <p:sp>
        <p:nvSpPr>
          <p:cNvPr id="144" name="任意形状 40"/>
          <p:cNvSpPr/>
          <p:nvPr/>
        </p:nvSpPr>
        <p:spPr>
          <a:xfrm>
            <a:off x="8565352" y="0"/>
            <a:ext cx="2953548" cy="2077248"/>
          </a:xfrm>
          <a:custGeom>
            <a:avLst/>
            <a:gdLst>
              <a:gd name="connsiteX0" fmla="*/ 128407 w 2953548"/>
              <a:gd name="connsiteY0" fmla="*/ 0 h 2077248"/>
              <a:gd name="connsiteX1" fmla="*/ 2825141 w 2953548"/>
              <a:gd name="connsiteY1" fmla="*/ 0 h 2077248"/>
              <a:gd name="connsiteX2" fmla="*/ 2837496 w 2953548"/>
              <a:gd name="connsiteY2" fmla="*/ 25647 h 2077248"/>
              <a:gd name="connsiteX3" fmla="*/ 2953548 w 2953548"/>
              <a:gd name="connsiteY3" fmla="*/ 600474 h 2077248"/>
              <a:gd name="connsiteX4" fmla="*/ 1476774 w 2953548"/>
              <a:gd name="connsiteY4" fmla="*/ 2077248 h 2077248"/>
              <a:gd name="connsiteX5" fmla="*/ 0 w 2953548"/>
              <a:gd name="connsiteY5" fmla="*/ 600474 h 2077248"/>
              <a:gd name="connsiteX6" fmla="*/ 116052 w 2953548"/>
              <a:gd name="connsiteY6" fmla="*/ 25647 h 207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3548" h="2077248">
                <a:moveTo>
                  <a:pt x="128407" y="0"/>
                </a:moveTo>
                <a:lnTo>
                  <a:pt x="2825141" y="0"/>
                </a:lnTo>
                <a:lnTo>
                  <a:pt x="2837496" y="25647"/>
                </a:lnTo>
                <a:cubicBezTo>
                  <a:pt x="2912225" y="202326"/>
                  <a:pt x="2953548" y="396574"/>
                  <a:pt x="2953548" y="600474"/>
                </a:cubicBezTo>
                <a:cubicBezTo>
                  <a:pt x="2953548" y="1416074"/>
                  <a:pt x="2292374" y="2077248"/>
                  <a:pt x="1476774" y="2077248"/>
                </a:cubicBezTo>
                <a:cubicBezTo>
                  <a:pt x="661174" y="2077248"/>
                  <a:pt x="0" y="1416074"/>
                  <a:pt x="0" y="600474"/>
                </a:cubicBezTo>
                <a:cubicBezTo>
                  <a:pt x="0" y="396574"/>
                  <a:pt x="41323" y="202326"/>
                  <a:pt x="116052" y="25647"/>
                </a:cubicBezTo>
                <a:close/>
              </a:path>
            </a:pathLst>
          </a:custGeom>
          <a:gradFill flip="none" rotWithShape="1">
            <a:gsLst>
              <a:gs pos="7000">
                <a:schemeClr val="accent1">
                  <a:lumMod val="5000"/>
                  <a:lumOff val="95000"/>
                  <a:alpha val="0"/>
                </a:schemeClr>
              </a:gs>
              <a:gs pos="100000">
                <a:schemeClr val="accent1">
                  <a:lumMod val="30000"/>
                  <a:lumOff val="7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5" name="椭圆 41"/>
          <p:cNvSpPr/>
          <p:nvPr/>
        </p:nvSpPr>
        <p:spPr>
          <a:xfrm>
            <a:off x="11201400" y="1866900"/>
            <a:ext cx="514350" cy="514350"/>
          </a:xfrm>
          <a:prstGeom prst="ellipse">
            <a:avLst/>
          </a:prstGeom>
          <a:gradFill flip="none" rotWithShape="1">
            <a:gsLst>
              <a:gs pos="7000">
                <a:schemeClr val="accent1">
                  <a:lumMod val="5000"/>
                  <a:lumOff val="95000"/>
                  <a:alpha val="0"/>
                </a:schemeClr>
              </a:gs>
              <a:gs pos="100000">
                <a:schemeClr val="accent1">
                  <a:lumMod val="30000"/>
                  <a:lumOff val="7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46" name="组合 145"/>
          <p:cNvGrpSpPr/>
          <p:nvPr/>
        </p:nvGrpSpPr>
        <p:grpSpPr>
          <a:xfrm>
            <a:off x="1032345" y="3199276"/>
            <a:ext cx="10130090" cy="2353237"/>
            <a:chOff x="47594" y="3245692"/>
            <a:chExt cx="10130090" cy="2353237"/>
          </a:xfrm>
        </p:grpSpPr>
        <p:grpSp>
          <p:nvGrpSpPr>
            <p:cNvPr id="147" name="组合 5"/>
            <p:cNvGrpSpPr/>
            <p:nvPr/>
          </p:nvGrpSpPr>
          <p:grpSpPr>
            <a:xfrm>
              <a:off x="2709143" y="3250887"/>
              <a:ext cx="2133600" cy="2342864"/>
              <a:chOff x="1310153" y="2953175"/>
              <a:chExt cx="2133600" cy="2342864"/>
            </a:xfrm>
          </p:grpSpPr>
          <p:sp>
            <p:nvSpPr>
              <p:cNvPr id="148" name="椭圆 30"/>
              <p:cNvSpPr/>
              <p:nvPr/>
            </p:nvSpPr>
            <p:spPr>
              <a:xfrm>
                <a:off x="1462388" y="2953175"/>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49" name="组合 31"/>
              <p:cNvGrpSpPr/>
              <p:nvPr/>
            </p:nvGrpSpPr>
            <p:grpSpPr>
              <a:xfrm>
                <a:off x="1310153" y="3410756"/>
                <a:ext cx="2133600" cy="1885282"/>
                <a:chOff x="1400465" y="3438451"/>
                <a:chExt cx="2133600" cy="1885282"/>
              </a:xfrm>
            </p:grpSpPr>
            <p:sp>
              <p:nvSpPr>
                <p:cNvPr id="150" name="文本框 32" descr="{&quot;isTemplate&quot;:true,&quot;type&quot;:&quot;title&quot;,&quot;canOmit&quot;:false,&quot;range&quot;:0}"/>
                <p:cNvSpPr txBox="1"/>
                <p:nvPr/>
              </p:nvSpPr>
              <p:spPr>
                <a:xfrm>
                  <a:off x="1400465" y="4264665"/>
                  <a:ext cx="2130820" cy="1059069"/>
                </a:xfrm>
                <a:prstGeom prst="rect">
                  <a:avLst/>
                </a:prstGeom>
                <a:noFill/>
              </p:spPr>
              <p:txBody>
                <a:bodyPr wrap="square" rtlCol="0">
                  <a:noAutofit/>
                </a:bodyPr>
                <a:lstStyle>
                  <a:defPPr>
                    <a:defRPr lang="zh-CN"/>
                  </a:defPPr>
                  <a:lvl1pPr>
                    <a:lnSpc>
                      <a:spcPts val="1500"/>
                    </a:lnSpc>
                    <a:defRPr sz="900"/>
                  </a:lvl1pPr>
                </a:lstStyle>
                <a:p>
                  <a:pPr marL="0" lvl="0" indent="0" algn="l" defTabSz="914400">
                    <a:lnSpc>
                      <a:spcPct val="100000"/>
                    </a:lnSpc>
                    <a:spcBef>
                      <a:spcPts val="0"/>
                    </a:spcBef>
                    <a:spcAft>
                      <a:spcPts val="0"/>
                    </a:spcAft>
                    <a:buClrTx/>
                    <a:buSzPct val="25000"/>
                    <a:buFontTx/>
                    <a:buNone/>
                    <a:defRPr sz="900">
                      <a:solidFill>
                        <a:schemeClr val="tx1">
                          <a:alpha val="100000"/>
                        </a:schemeClr>
                      </a:solidFill>
                      <a:latin typeface="Arial"/>
                      <a:ea typeface="微软雅黑"/>
                      <a:cs typeface="+mn-cs"/>
                    </a:defRPr>
                  </a:pPr>
                  <a:r>
                    <a:rPr lang="en-US" sz="2000" b="1">
                      <a:solidFill>
                        <a:srgbClr val="000000">
                          <a:alpha val="100000"/>
                        </a:srgbClr>
                      </a:solidFill>
                      <a:effectLst/>
                      <a:latin typeface="Arial"/>
                      <a:ea typeface="微软雅黑"/>
                      <a:cs typeface="+mn-cs"/>
                    </a:rPr>
                    <a:t>Project Architecture Overview</a:t>
                  </a:r>
                  <a:endParaRPr/>
                </a:p>
              </p:txBody>
            </p:sp>
            <p:sp>
              <p:nvSpPr>
                <p:cNvPr id="151" name="文本框 33" descr="{&quot;isTemplate&quot;:true,&quot;type&quot;:&quot;serialNumber&quot;}"/>
                <p:cNvSpPr txBox="1"/>
                <p:nvPr/>
              </p:nvSpPr>
              <p:spPr>
                <a:xfrm>
                  <a:off x="1400465" y="3438451"/>
                  <a:ext cx="2133600" cy="647700"/>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lvl="0" indent="0" algn="l" defTabSz="914400">
                    <a:lnSpc>
                      <a:spcPct val="100000"/>
                    </a:lnSpc>
                    <a:spcBef>
                      <a:spcPts val="0"/>
                    </a:spcBef>
                    <a:spcAft>
                      <a:spcPts val="0"/>
                    </a:spcAft>
                    <a:buClrTx/>
                    <a:buSzPct val="25000"/>
                    <a:buFontTx/>
                    <a:buNone/>
                    <a:defRPr sz="2000" b="1" i="0">
                      <a:gradFill>
                        <a:gsLst>
                          <a:gs pos="0">
                            <a:schemeClr val="accent1">
                              <a:lumMod val="60000"/>
                              <a:lumOff val="40000"/>
                              <a:alpha val="100000"/>
                            </a:schemeClr>
                          </a:gs>
                          <a:gs pos="60000">
                            <a:schemeClr val="accent1">
                              <a:alpha val="100000"/>
                            </a:schemeClr>
                          </a:gs>
                        </a:gsLst>
                        <a:lin ang="2700000" scaled="0"/>
                      </a:gradFill>
                      <a:effectLst>
                        <a:outerShdw blurRad="76200" dist="50800" dir="5400000" algn="ctr" rotWithShape="0">
                          <a:schemeClr val="accent1">
                            <a:alpha val="20000"/>
                          </a:schemeClr>
                        </a:outerShdw>
                      </a:effectLst>
                      <a:latin typeface="Arial"/>
                      <a:ea typeface="微软雅黑"/>
                      <a:cs typeface="+mn-cs"/>
                    </a:defRPr>
                  </a:pPr>
                  <a:r>
                    <a:rPr lang="en-US" sz="3600" b="1">
                      <a:solidFill>
                        <a:srgbClr val="000000">
                          <a:alpha val="100000"/>
                        </a:srgbClr>
                      </a:solidFill>
                      <a:effectLst/>
                      <a:latin typeface="Arial Black"/>
                      <a:ea typeface="微软雅黑"/>
                      <a:cs typeface="Arial Black"/>
                    </a:rPr>
                    <a:t>02</a:t>
                  </a:r>
                  <a:endParaRPr/>
                </a:p>
              </p:txBody>
            </p:sp>
          </p:grpSp>
        </p:grpSp>
        <p:grpSp>
          <p:nvGrpSpPr>
            <p:cNvPr id="152" name="组合 6"/>
            <p:cNvGrpSpPr/>
            <p:nvPr/>
          </p:nvGrpSpPr>
          <p:grpSpPr>
            <a:xfrm>
              <a:off x="5370692" y="3248290"/>
              <a:ext cx="2133600" cy="2348042"/>
              <a:chOff x="3866891" y="2947980"/>
              <a:chExt cx="2133600" cy="2348042"/>
            </a:xfrm>
          </p:grpSpPr>
          <p:sp>
            <p:nvSpPr>
              <p:cNvPr id="153" name="椭圆 24"/>
              <p:cNvSpPr/>
              <p:nvPr/>
            </p:nvSpPr>
            <p:spPr>
              <a:xfrm>
                <a:off x="4007285" y="2947980"/>
                <a:ext cx="198059" cy="198059"/>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54" name="组合 25"/>
              <p:cNvGrpSpPr/>
              <p:nvPr/>
            </p:nvGrpSpPr>
            <p:grpSpPr>
              <a:xfrm>
                <a:off x="3866891" y="3410756"/>
                <a:ext cx="2133600" cy="1885266"/>
                <a:chOff x="1400465" y="3438451"/>
                <a:chExt cx="2133600" cy="1885266"/>
              </a:xfrm>
            </p:grpSpPr>
            <p:sp>
              <p:nvSpPr>
                <p:cNvPr id="155" name="文本框 26" descr="{&quot;isTemplate&quot;:true,&quot;type&quot;:&quot;title&quot;,&quot;canOmit&quot;:false,&quot;range&quot;:0}"/>
                <p:cNvSpPr txBox="1"/>
                <p:nvPr/>
              </p:nvSpPr>
              <p:spPr>
                <a:xfrm>
                  <a:off x="1400465" y="4264665"/>
                  <a:ext cx="2130820" cy="1059052"/>
                </a:xfrm>
                <a:prstGeom prst="rect">
                  <a:avLst/>
                </a:prstGeom>
                <a:noFill/>
              </p:spPr>
              <p:txBody>
                <a:bodyPr wrap="square" rtlCol="0">
                  <a:noAutofit/>
                </a:bodyPr>
                <a:lstStyle>
                  <a:defPPr>
                    <a:defRPr lang="zh-CN"/>
                  </a:defPPr>
                  <a:lvl1pPr>
                    <a:lnSpc>
                      <a:spcPts val="1500"/>
                    </a:lnSpc>
                    <a:defRPr sz="900"/>
                  </a:lvl1pPr>
                </a:lstStyle>
                <a:p>
                  <a:pPr marL="0" lvl="0" indent="0" algn="l" defTabSz="914400">
                    <a:lnSpc>
                      <a:spcPct val="100000"/>
                    </a:lnSpc>
                    <a:spcBef>
                      <a:spcPts val="0"/>
                    </a:spcBef>
                    <a:spcAft>
                      <a:spcPts val="0"/>
                    </a:spcAft>
                    <a:buClrTx/>
                    <a:buSzPct val="25000"/>
                    <a:buFontTx/>
                    <a:buNone/>
                    <a:defRPr sz="900">
                      <a:solidFill>
                        <a:schemeClr val="tx1">
                          <a:alpha val="100000"/>
                        </a:schemeClr>
                      </a:solidFill>
                      <a:latin typeface="Arial"/>
                      <a:ea typeface="微软雅黑"/>
                      <a:cs typeface="+mn-cs"/>
                    </a:defRPr>
                  </a:pPr>
                  <a:r>
                    <a:rPr lang="en-US" sz="2000" b="1">
                      <a:solidFill>
                        <a:srgbClr val="000000">
                          <a:alpha val="100000"/>
                        </a:srgbClr>
                      </a:solidFill>
                      <a:effectLst/>
                      <a:latin typeface="Arial"/>
                      <a:ea typeface="微软雅黑"/>
                      <a:cs typeface="+mn-cs"/>
                    </a:rPr>
                    <a:t>Technical highlights in detail</a:t>
                  </a:r>
                  <a:endParaRPr/>
                </a:p>
              </p:txBody>
            </p:sp>
            <p:sp>
              <p:nvSpPr>
                <p:cNvPr id="156" name="文本框 27" descr="{&quot;isTemplate&quot;:true,&quot;type&quot;:&quot;serialNumber&quot;}"/>
                <p:cNvSpPr txBox="1"/>
                <p:nvPr/>
              </p:nvSpPr>
              <p:spPr>
                <a:xfrm>
                  <a:off x="1400465" y="3438451"/>
                  <a:ext cx="2133600" cy="647700"/>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lvl="0" indent="0" algn="l" defTabSz="914400">
                    <a:lnSpc>
                      <a:spcPct val="100000"/>
                    </a:lnSpc>
                    <a:spcBef>
                      <a:spcPts val="0"/>
                    </a:spcBef>
                    <a:spcAft>
                      <a:spcPts val="0"/>
                    </a:spcAft>
                    <a:buClrTx/>
                    <a:buSzPct val="25000"/>
                    <a:buFontTx/>
                    <a:buNone/>
                    <a:defRPr sz="2000" b="1" i="0">
                      <a:gradFill>
                        <a:gsLst>
                          <a:gs pos="0">
                            <a:schemeClr val="accent1">
                              <a:lumMod val="60000"/>
                              <a:lumOff val="40000"/>
                              <a:alpha val="100000"/>
                            </a:schemeClr>
                          </a:gs>
                          <a:gs pos="60000">
                            <a:schemeClr val="accent1">
                              <a:alpha val="100000"/>
                            </a:schemeClr>
                          </a:gs>
                        </a:gsLst>
                        <a:lin ang="2700000" scaled="0"/>
                      </a:gradFill>
                      <a:effectLst>
                        <a:outerShdw blurRad="76200" dist="50800" dir="5400000" algn="ctr" rotWithShape="0">
                          <a:schemeClr val="accent1">
                            <a:alpha val="20000"/>
                          </a:schemeClr>
                        </a:outerShdw>
                      </a:effectLst>
                      <a:latin typeface="Arial"/>
                      <a:ea typeface="微软雅黑"/>
                      <a:cs typeface="+mn-cs"/>
                    </a:defRPr>
                  </a:pPr>
                  <a:r>
                    <a:rPr lang="en-US" sz="3600" b="1">
                      <a:solidFill>
                        <a:srgbClr val="000000">
                          <a:alpha val="100000"/>
                        </a:srgbClr>
                      </a:solidFill>
                      <a:effectLst/>
                      <a:latin typeface="Arial Black"/>
                      <a:ea typeface="微软雅黑"/>
                      <a:cs typeface="Arial Black"/>
                    </a:rPr>
                    <a:t>03</a:t>
                  </a:r>
                  <a:endParaRPr/>
                </a:p>
              </p:txBody>
            </p:sp>
          </p:grpSp>
        </p:grpSp>
        <p:grpSp>
          <p:nvGrpSpPr>
            <p:cNvPr id="157" name="组合 7"/>
            <p:cNvGrpSpPr/>
            <p:nvPr/>
          </p:nvGrpSpPr>
          <p:grpSpPr>
            <a:xfrm>
              <a:off x="8044084" y="3245692"/>
              <a:ext cx="2133600" cy="2353237"/>
              <a:chOff x="6423629" y="2942785"/>
              <a:chExt cx="2133600" cy="2353237"/>
            </a:xfrm>
          </p:grpSpPr>
          <p:sp>
            <p:nvSpPr>
              <p:cNvPr id="158" name="椭圆 18"/>
              <p:cNvSpPr/>
              <p:nvPr/>
            </p:nvSpPr>
            <p:spPr>
              <a:xfrm>
                <a:off x="6552180" y="2942785"/>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59" name="组合 19"/>
              <p:cNvGrpSpPr/>
              <p:nvPr/>
            </p:nvGrpSpPr>
            <p:grpSpPr>
              <a:xfrm>
                <a:off x="6423629" y="3410756"/>
                <a:ext cx="2133600" cy="1885266"/>
                <a:chOff x="1400465" y="3438451"/>
                <a:chExt cx="2133600" cy="1885266"/>
              </a:xfrm>
            </p:grpSpPr>
            <p:sp>
              <p:nvSpPr>
                <p:cNvPr id="160" name="文本框 20" descr="{&quot;isTemplate&quot;:true,&quot;type&quot;:&quot;title&quot;,&quot;canOmit&quot;:false,&quot;range&quot;:0}"/>
                <p:cNvSpPr txBox="1"/>
                <p:nvPr/>
              </p:nvSpPr>
              <p:spPr>
                <a:xfrm>
                  <a:off x="1400465" y="4264665"/>
                  <a:ext cx="2130820" cy="1059052"/>
                </a:xfrm>
                <a:prstGeom prst="rect">
                  <a:avLst/>
                </a:prstGeom>
                <a:noFill/>
              </p:spPr>
              <p:txBody>
                <a:bodyPr wrap="square" rtlCol="0">
                  <a:noAutofit/>
                </a:bodyPr>
                <a:lstStyle>
                  <a:defPPr>
                    <a:defRPr lang="zh-CN"/>
                  </a:defPPr>
                  <a:lvl1pPr>
                    <a:lnSpc>
                      <a:spcPts val="1500"/>
                    </a:lnSpc>
                    <a:defRPr sz="900"/>
                  </a:lvl1pPr>
                </a:lstStyle>
                <a:p>
                  <a:pPr marL="0" lvl="0" indent="0" algn="l" defTabSz="914400">
                    <a:lnSpc>
                      <a:spcPct val="100000"/>
                    </a:lnSpc>
                    <a:spcBef>
                      <a:spcPts val="0"/>
                    </a:spcBef>
                    <a:spcAft>
                      <a:spcPts val="0"/>
                    </a:spcAft>
                    <a:buClrTx/>
                    <a:buSzPct val="25000"/>
                    <a:buFontTx/>
                    <a:buNone/>
                    <a:defRPr sz="900">
                      <a:solidFill>
                        <a:schemeClr val="tx1">
                          <a:alpha val="100000"/>
                        </a:schemeClr>
                      </a:solidFill>
                      <a:latin typeface="Arial"/>
                      <a:ea typeface="微软雅黑"/>
                      <a:cs typeface="+mn-cs"/>
                    </a:defRPr>
                  </a:pPr>
                  <a:r>
                    <a:rPr lang="en-US" sz="2000" b="1">
                      <a:solidFill>
                        <a:srgbClr val="000000">
                          <a:alpha val="100000"/>
                        </a:srgbClr>
                      </a:solidFill>
                      <a:effectLst/>
                      <a:latin typeface="Arial"/>
                      <a:ea typeface="微软雅黑"/>
                      <a:cs typeface="+mn-cs"/>
                    </a:rPr>
                    <a:t>Summary and outlook</a:t>
                  </a:r>
                  <a:endParaRPr/>
                </a:p>
              </p:txBody>
            </p:sp>
            <p:sp>
              <p:nvSpPr>
                <p:cNvPr id="161" name="文本框 21" descr="{&quot;isTemplate&quot;:true,&quot;type&quot;:&quot;serialNumber&quot;}"/>
                <p:cNvSpPr txBox="1"/>
                <p:nvPr/>
              </p:nvSpPr>
              <p:spPr>
                <a:xfrm>
                  <a:off x="1400465" y="3438451"/>
                  <a:ext cx="2133600" cy="647700"/>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lvl="0" indent="0" algn="l" defTabSz="914400">
                    <a:lnSpc>
                      <a:spcPct val="100000"/>
                    </a:lnSpc>
                    <a:spcBef>
                      <a:spcPts val="0"/>
                    </a:spcBef>
                    <a:spcAft>
                      <a:spcPts val="0"/>
                    </a:spcAft>
                    <a:buClrTx/>
                    <a:buSzPct val="25000"/>
                    <a:buFontTx/>
                    <a:buNone/>
                    <a:defRPr sz="2000" b="1" i="0">
                      <a:gradFill>
                        <a:gsLst>
                          <a:gs pos="0">
                            <a:schemeClr val="accent1">
                              <a:lumMod val="60000"/>
                              <a:lumOff val="40000"/>
                              <a:alpha val="100000"/>
                            </a:schemeClr>
                          </a:gs>
                          <a:gs pos="60000">
                            <a:schemeClr val="accent1">
                              <a:alpha val="100000"/>
                            </a:schemeClr>
                          </a:gs>
                        </a:gsLst>
                        <a:lin ang="2700000" scaled="0"/>
                      </a:gradFill>
                      <a:effectLst>
                        <a:outerShdw blurRad="76200" dist="50800" dir="5400000" algn="ctr" rotWithShape="0">
                          <a:schemeClr val="accent1">
                            <a:alpha val="20000"/>
                          </a:schemeClr>
                        </a:outerShdw>
                      </a:effectLst>
                      <a:latin typeface="Arial"/>
                      <a:ea typeface="微软雅黑"/>
                      <a:cs typeface="+mn-cs"/>
                    </a:defRPr>
                  </a:pPr>
                  <a:r>
                    <a:rPr lang="en-US" sz="3600" b="1">
                      <a:solidFill>
                        <a:srgbClr val="000000">
                          <a:alpha val="100000"/>
                        </a:srgbClr>
                      </a:solidFill>
                      <a:effectLst/>
                      <a:latin typeface="Arial Black"/>
                      <a:ea typeface="微软雅黑"/>
                      <a:cs typeface="Arial Black"/>
                    </a:rPr>
                    <a:t>04</a:t>
                  </a:r>
                  <a:endParaRPr/>
                </a:p>
              </p:txBody>
            </p:sp>
          </p:grpSp>
        </p:grpSp>
        <p:grpSp>
          <p:nvGrpSpPr>
            <p:cNvPr id="162" name="组合 161"/>
            <p:cNvGrpSpPr/>
            <p:nvPr/>
          </p:nvGrpSpPr>
          <p:grpSpPr>
            <a:xfrm>
              <a:off x="47594" y="3703273"/>
              <a:ext cx="2130820" cy="1885283"/>
              <a:chOff x="875945" y="3703273"/>
              <a:chExt cx="2130820" cy="1885283"/>
            </a:xfrm>
          </p:grpSpPr>
          <p:sp>
            <p:nvSpPr>
              <p:cNvPr id="163" name="文本框 32" descr="{&quot;isTemplate&quot;:true,&quot;type&quot;:&quot;title&quot;,&quot;canOmit&quot;:false,&quot;range&quot;:0}"/>
              <p:cNvSpPr txBox="1"/>
              <p:nvPr/>
            </p:nvSpPr>
            <p:spPr>
              <a:xfrm>
                <a:off x="875945" y="4529487"/>
                <a:ext cx="2130820" cy="1059069"/>
              </a:xfrm>
              <a:prstGeom prst="rect">
                <a:avLst/>
              </a:prstGeom>
              <a:noFill/>
            </p:spPr>
            <p:txBody>
              <a:bodyPr wrap="square" rtlCol="0">
                <a:noAutofit/>
              </a:bodyPr>
              <a:lstStyle>
                <a:defPPr>
                  <a:defRPr lang="zh-CN"/>
                </a:defPPr>
                <a:lvl1pPr>
                  <a:lnSpc>
                    <a:spcPts val="1500"/>
                  </a:lnSpc>
                  <a:defRPr sz="900"/>
                </a:lvl1pPr>
              </a:lstStyle>
              <a:p>
                <a:pPr marL="0" lvl="0" indent="0" algn="l" defTabSz="914400">
                  <a:lnSpc>
                    <a:spcPct val="100000"/>
                  </a:lnSpc>
                  <a:spcBef>
                    <a:spcPts val="0"/>
                  </a:spcBef>
                  <a:spcAft>
                    <a:spcPts val="0"/>
                  </a:spcAft>
                  <a:buClrTx/>
                  <a:buSzPct val="25000"/>
                  <a:buFontTx/>
                  <a:buNone/>
                  <a:defRPr sz="900">
                    <a:solidFill>
                      <a:schemeClr val="tx1">
                        <a:alpha val="100000"/>
                      </a:schemeClr>
                    </a:solidFill>
                    <a:latin typeface="Arial"/>
                    <a:ea typeface="微软雅黑"/>
                    <a:cs typeface="+mn-cs"/>
                  </a:defRPr>
                </a:pPr>
                <a:r>
                  <a:rPr lang="en-US" sz="2000" b="1">
                    <a:solidFill>
                      <a:srgbClr val="000000">
                        <a:alpha val="100000"/>
                      </a:srgbClr>
                    </a:solidFill>
                    <a:effectLst/>
                    <a:latin typeface="Arial"/>
                    <a:ea typeface="微软雅黑"/>
                    <a:cs typeface="+mn-cs"/>
                  </a:rPr>
                  <a:t>Introduction</a:t>
                </a:r>
                <a:endParaRPr/>
              </a:p>
            </p:txBody>
          </p:sp>
          <p:sp>
            <p:nvSpPr>
              <p:cNvPr id="164" name="文本框 33" descr="{&quot;isTemplate&quot;:true,&quot;type&quot;:&quot;serialNumber&quot;}"/>
              <p:cNvSpPr txBox="1"/>
              <p:nvPr/>
            </p:nvSpPr>
            <p:spPr>
              <a:xfrm>
                <a:off x="875945" y="3703273"/>
                <a:ext cx="2130820" cy="646331"/>
              </a:xfrm>
              <a:prstGeom prst="rect">
                <a:avLst/>
              </a:prstGeom>
              <a:noFill/>
              <a:effectLst/>
            </p:spPr>
            <p:txBody>
              <a:bodyPr wrap="square" rtlCol="0" anchor="b" anchorCtr="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3600" b="1" i="0" u="none" strike="noStrike" kern="1200" cap="none" spc="0" normalizeH="0" baseline="0" noProof="0" dirty="0">
                    <a:ln>
                      <a:noFill/>
                    </a:ln>
                    <a:solidFill>
                      <a:srgbClr val="000000"/>
                    </a:solidFill>
                    <a:effectLst/>
                    <a:uLnTx/>
                    <a:uFillTx/>
                    <a:latin typeface="Arial Black" panose="020B0604020202020204" pitchFamily="34" charset="0"/>
                    <a:ea typeface="微软雅黑"/>
                    <a:cs typeface="Arial Black" panose="020B0604020202020204" pitchFamily="34" charset="0"/>
                  </a:rPr>
                  <a:t>01</a:t>
                </a:r>
                <a:endParaRPr/>
              </a:p>
            </p:txBody>
          </p:sp>
        </p:grpSp>
      </p:grpSp>
      <p:sp>
        <p:nvSpPr>
          <p:cNvPr id="165" name="椭圆 24"/>
          <p:cNvSpPr/>
          <p:nvPr/>
        </p:nvSpPr>
        <p:spPr>
          <a:xfrm>
            <a:off x="1196421" y="3199276"/>
            <a:ext cx="198059" cy="198059"/>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FFFFFF"/>
              </a:solidFill>
              <a:effectLst/>
              <a:uLnTx/>
              <a:uFillTx/>
              <a:latin typeface="Arial"/>
              <a:ea typeface="微软雅黑"/>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2,&quot;originSlideId&quot;:&quot;000006&quot;}"/>
        <p:cNvGrpSpPr/>
        <p:nvPr/>
      </p:nvGrpSpPr>
      <p:grpSpPr>
        <a:xfrm>
          <a:off x="0" y="0"/>
          <a:ext cx="0" cy="0"/>
          <a:chOff x="0" y="0"/>
          <a:chExt cx="0" cy="0"/>
        </a:xfrm>
      </p:grpSpPr>
      <p:sp>
        <p:nvSpPr>
          <p:cNvPr id="167" name="标题 3" descr="{&quot;isTemplate&quot;:true,&quot;type&quot;:&quot;title&quot;,&quot;canOmit&quot;:false,&quot;range&quot;:0}"/>
          <p:cNvSpPr>
            <a:spLocks noGrp="1"/>
          </p:cNvSpPr>
          <p:nvPr>
            <p:ph type="title" idx="4294967295"/>
          </p:nvPr>
        </p:nvSpPr>
        <p:spPr>
          <a:xfrm>
            <a:off x="838200" y="3234402"/>
            <a:ext cx="10515600" cy="1325563"/>
          </a:xfrm>
          <a:prstGeom prst="rect">
            <a:avLst/>
          </a:prstGeom>
        </p:spPr>
        <p:txBody>
          <a:bodyPr anchor="t"/>
          <a:lstStyle/>
          <a:p>
            <a:pPr marL="0" indent="0" algn="ctr">
              <a:lnSpc>
                <a:spcPct val="100000"/>
              </a:lnSpc>
              <a:buNone/>
            </a:pPr>
            <a:r>
              <a:rPr lang="en-US" sz="6000" b="1">
                <a:solidFill>
                  <a:srgbClr val="000000">
                    <a:alpha val="100000"/>
                  </a:srgbClr>
                </a:solidFill>
                <a:latin typeface="Arial"/>
                <a:ea typeface="微软雅黑"/>
                <a:cs typeface="+mj-cs"/>
              </a:rPr>
              <a:t>Introduction</a:t>
            </a:r>
            <a:endParaRPr lang="zh-CN" sz="6000">
              <a:solidFill>
                <a:srgbClr val="080808">
                  <a:alpha val="100000"/>
                </a:srgbClr>
              </a:solidFill>
            </a:endParaRPr>
          </a:p>
        </p:txBody>
      </p:sp>
      <p:sp>
        <p:nvSpPr>
          <p:cNvPr id="168" name="椭圆 8"/>
          <p:cNvSpPr/>
          <p:nvPr/>
        </p:nvSpPr>
        <p:spPr>
          <a:xfrm>
            <a:off x="5183371" y="2106466"/>
            <a:ext cx="514350" cy="514350"/>
          </a:xfrm>
          <a:prstGeom prst="ellipse">
            <a:avLst/>
          </a:prstGeom>
          <a:gradFill flip="none" rotWithShape="1">
            <a:gsLst>
              <a:gs pos="7000">
                <a:schemeClr val="accent1">
                  <a:lumMod val="5000"/>
                  <a:lumOff val="95000"/>
                  <a:alpha val="0"/>
                </a:schemeClr>
              </a:gs>
              <a:gs pos="100000">
                <a:schemeClr val="accent1">
                  <a:lumMod val="30000"/>
                  <a:lumOff val="7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9" name="文本框 6"/>
          <p:cNvSpPr txBox="1"/>
          <p:nvPr/>
        </p:nvSpPr>
        <p:spPr>
          <a:xfrm>
            <a:off x="5373070" y="2363641"/>
            <a:ext cx="1942130" cy="9510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1"/>
              </a:spcBef>
              <a:buNone/>
              <a:defRPr lang="zh-CN" altLang="en-US" sz="2400" b="1"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GB" altLang="zh-CN" sz="6600" b="1" i="0" u="none" strike="noStrike" kern="1200" cap="none" spc="0" normalizeH="0" baseline="0" noProof="0" dirty="0">
                <a:ln>
                  <a:noFill/>
                </a:ln>
                <a:solidFill>
                  <a:srgbClr val="0053F9"/>
                </a:solidFill>
                <a:effectLst/>
                <a:uLnTx/>
                <a:uFillTx/>
                <a:latin typeface="Arial Black" panose="020B0604020202020204" pitchFamily="34" charset="0"/>
                <a:ea typeface="微软雅黑"/>
                <a:cs typeface="Arial Black" panose="020B0604020202020204" pitchFamily="34" charset="0"/>
              </a:rPr>
              <a:t>01.</a:t>
            </a:r>
            <a:endParaRPr kumimoji="0" lang="en-GB" altLang="en-US" sz="6600" b="1" i="0" u="none" strike="noStrike" kern="1200" cap="none" spc="0" normalizeH="0" baseline="0" noProof="0" dirty="0">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70068e14&quot;}"/>
        <p:cNvGrpSpPr/>
        <p:nvPr/>
      </p:nvGrpSpPr>
      <p:grpSpPr>
        <a:xfrm>
          <a:off x="0" y="0"/>
          <a:ext cx="0" cy="0"/>
          <a:chOff x="0" y="0"/>
          <a:chExt cx="0" cy="0"/>
        </a:xfrm>
      </p:grpSpPr>
      <p:sp>
        <p:nvSpPr>
          <p:cNvPr id="171" name="文本框 170"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Introduction </a:t>
            </a:r>
            <a:endParaRPr/>
          </a:p>
        </p:txBody>
      </p:sp>
      <p:sp>
        <p:nvSpPr>
          <p:cNvPr id="172" name="文本框 171"/>
          <p:cNvSpPr txBox="1"/>
          <p:nvPr/>
        </p:nvSpPr>
        <p:spPr>
          <a:xfrm>
            <a:off x="5994396" y="1783865"/>
            <a:ext cx="4572000" cy="3657600"/>
          </a:xfrm>
          <a:prstGeom prst="rect">
            <a:avLst/>
          </a:prstGeom>
          <a:ln w="12700">
            <a:prstDash val="solid"/>
            <a:miter lim="800000"/>
          </a:ln>
        </p:spPr>
        <p:txBody>
          <a:bodyPr>
            <a:spAutoFit/>
          </a:bodyPr>
          <a:lstStyle/>
          <a:p>
            <a:pPr marL="0" lvl="0" indent="0" algn="l" defTabSz="914400">
              <a:lnSpc>
                <a:spcPct val="130000"/>
              </a:lnSpc>
              <a:buNone/>
              <a:defRPr sz="1800">
                <a:solidFill>
                  <a:schemeClr val="tx1">
                    <a:alpha val="100000"/>
                  </a:schemeClr>
                </a:solidFill>
                <a:latin typeface="Arial"/>
                <a:ea typeface="微软雅黑"/>
                <a:cs typeface="+mn-cs"/>
              </a:defRPr>
            </a:pPr>
            <a:r>
              <a:rPr lang="en-US" sz="2000">
                <a:solidFill>
                  <a:schemeClr val="tx1">
                    <a:alpha val="100000"/>
                  </a:schemeClr>
                </a:solidFill>
                <a:latin typeface="Arial"/>
                <a:ea typeface="微软雅黑"/>
                <a:cs typeface="+mn-cs"/>
              </a:rPr>
              <a:t>I</a:t>
            </a:r>
            <a:r>
              <a:rPr lang="en-US" sz="2000" b="0">
                <a:solidFill>
                  <a:schemeClr val="tx1">
                    <a:alpha val="100000"/>
                  </a:schemeClr>
                </a:solidFill>
                <a:latin typeface="默认字体"/>
                <a:ea typeface="默认字体"/>
                <a:cs typeface="等线"/>
                <a:sym typeface="思源宋体 CN"/>
              </a:rPr>
              <a:t>n today's data-driven world, AI is transforming how we perceive and process information. This project uses AI models to analyze live video streams, detect objects, and help users better understand the visual data by showcasing key insights such as object count, detection frequency, and movement patterns.</a:t>
            </a:r>
            <a:endParaRPr sz="1800">
              <a:solidFill>
                <a:schemeClr val="tx1">
                  <a:alpha val="100000"/>
                </a:schemeClr>
              </a:solidFill>
              <a:latin typeface="Arial"/>
              <a:ea typeface="微软雅黑"/>
              <a:cs typeface="+mn-cs"/>
            </a:endParaRPr>
          </a:p>
        </p:txBody>
      </p:sp>
      <p:pic>
        <p:nvPicPr>
          <p:cNvPr id="173" name="图片 172"/>
          <p:cNvPicPr>
            <a:picLocks noChangeAspect="1"/>
          </p:cNvPicPr>
          <p:nvPr/>
        </p:nvPicPr>
        <p:blipFill>
          <a:blip r:embed="rId2"/>
          <a:stretch>
            <a:fillRect/>
          </a:stretch>
        </p:blipFill>
        <p:spPr>
          <a:xfrm>
            <a:off x="1159371" y="1542446"/>
            <a:ext cx="3892630" cy="41404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2,&quot;originSlideId&quot;:&quot;000006&quot;}"/>
        <p:cNvGrpSpPr/>
        <p:nvPr/>
      </p:nvGrpSpPr>
      <p:grpSpPr>
        <a:xfrm>
          <a:off x="0" y="0"/>
          <a:ext cx="0" cy="0"/>
          <a:chOff x="0" y="0"/>
          <a:chExt cx="0" cy="0"/>
        </a:xfrm>
      </p:grpSpPr>
      <p:sp>
        <p:nvSpPr>
          <p:cNvPr id="175" name="标题 3" descr="{&quot;isTemplate&quot;:true,&quot;type&quot;:&quot;title&quot;,&quot;canOmit&quot;:false,&quot;range&quot;:0}"/>
          <p:cNvSpPr>
            <a:spLocks noGrp="1"/>
          </p:cNvSpPr>
          <p:nvPr>
            <p:ph type="title" idx="4294967295"/>
          </p:nvPr>
        </p:nvSpPr>
        <p:spPr>
          <a:xfrm>
            <a:off x="838200" y="3234402"/>
            <a:ext cx="10515600" cy="1325563"/>
          </a:xfrm>
          <a:prstGeom prst="rect">
            <a:avLst/>
          </a:prstGeom>
        </p:spPr>
        <p:txBody>
          <a:bodyPr anchor="t"/>
          <a:lstStyle/>
          <a:p>
            <a:pPr marL="0" indent="0" algn="ctr">
              <a:lnSpc>
                <a:spcPct val="100000"/>
              </a:lnSpc>
              <a:buNone/>
            </a:pPr>
            <a:r>
              <a:rPr lang="en-US" sz="6000" b="1">
                <a:solidFill>
                  <a:srgbClr val="000000">
                    <a:alpha val="100000"/>
                  </a:srgbClr>
                </a:solidFill>
                <a:latin typeface="Arial"/>
                <a:ea typeface="微软雅黑"/>
                <a:cs typeface="+mj-cs"/>
              </a:rPr>
              <a:t>Project Architecture Overview</a:t>
            </a:r>
            <a:endParaRPr lang="zh-CN" sz="6000">
              <a:solidFill>
                <a:srgbClr val="080808">
                  <a:alpha val="100000"/>
                </a:srgbClr>
              </a:solidFill>
            </a:endParaRPr>
          </a:p>
        </p:txBody>
      </p:sp>
      <p:sp>
        <p:nvSpPr>
          <p:cNvPr id="176" name="椭圆 8"/>
          <p:cNvSpPr/>
          <p:nvPr/>
        </p:nvSpPr>
        <p:spPr>
          <a:xfrm>
            <a:off x="5183371" y="2106466"/>
            <a:ext cx="514350" cy="514350"/>
          </a:xfrm>
          <a:prstGeom prst="ellipse">
            <a:avLst/>
          </a:prstGeom>
          <a:gradFill flip="none" rotWithShape="1">
            <a:gsLst>
              <a:gs pos="7000">
                <a:schemeClr val="accent1">
                  <a:lumMod val="5000"/>
                  <a:lumOff val="95000"/>
                  <a:alpha val="0"/>
                </a:schemeClr>
              </a:gs>
              <a:gs pos="100000">
                <a:schemeClr val="accent1">
                  <a:lumMod val="30000"/>
                  <a:lumOff val="7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7" name="文本框 6"/>
          <p:cNvSpPr txBox="1"/>
          <p:nvPr/>
        </p:nvSpPr>
        <p:spPr>
          <a:xfrm>
            <a:off x="5373070" y="2363641"/>
            <a:ext cx="1942130" cy="9510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1"/>
              </a:spcBef>
              <a:buNone/>
              <a:defRPr lang="zh-CN" altLang="en-US" sz="2400" b="1" kern="1200">
                <a:solidFill>
                  <a:schemeClr val="tx1"/>
                </a:solidFill>
                <a:latin typeface="+mj-lt"/>
                <a:ea typeface="+mj-ea"/>
                <a:cs typeface="+mj-cs"/>
              </a:defRPr>
            </a:lvl1pPr>
          </a:lstStyle>
          <a:p>
            <a:pPr marL="0" lvl="0" indent="0" algn="l" defTabSz="914400">
              <a:lnSpc>
                <a:spcPct val="100000"/>
              </a:lnSpc>
              <a:spcBef>
                <a:spcPts val="0"/>
              </a:spcBef>
              <a:spcAft>
                <a:spcPts val="0"/>
              </a:spcAft>
              <a:buClrTx/>
              <a:buSzPct val="25000"/>
              <a:buFontTx/>
              <a:buNone/>
              <a:defRPr lang="zh-CN" sz="2400" b="1">
                <a:solidFill>
                  <a:schemeClr val="tx1">
                    <a:alpha val="100000"/>
                  </a:schemeClr>
                </a:solidFill>
                <a:latin typeface="Arial"/>
                <a:ea typeface="微软雅黑"/>
                <a:cs typeface="+mj-cs"/>
              </a:defRPr>
            </a:pPr>
            <a:r>
              <a:rPr sz="6600" b="1">
                <a:solidFill>
                  <a:srgbClr val="0053F9">
                    <a:alpha val="100000"/>
                  </a:srgbClr>
                </a:solidFill>
                <a:effectLst/>
                <a:latin typeface="Arial Black"/>
                <a:ea typeface="微软雅黑"/>
                <a:cs typeface="Arial Black"/>
              </a:rPr>
              <a:t>02.</a:t>
            </a:r>
            <a:endParaRPr sz="6600" b="1" i="0" u="none" strike="noStrike" spc="0" baseline="0">
              <a:ln>
                <a:noFill/>
              </a:ln>
              <a:solidFill>
                <a:srgbClr val="0053F9">
                  <a:alpha val="100000"/>
                </a:srgbClr>
              </a:solidFill>
              <a:effectLst/>
              <a:latin typeface="Arial Black"/>
              <a:ea typeface="微软雅黑"/>
              <a:cs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quot;page&quot;,&quot;originSlideId&quot;:&quot;70068e14&quot;}"/>
        <p:cNvGrpSpPr/>
        <p:nvPr/>
      </p:nvGrpSpPr>
      <p:grpSpPr>
        <a:xfrm>
          <a:off x="0" y="0"/>
          <a:ext cx="0" cy="0"/>
          <a:chOff x="0" y="0"/>
          <a:chExt cx="0" cy="0"/>
        </a:xfrm>
      </p:grpSpPr>
      <p:grpSp>
        <p:nvGrpSpPr>
          <p:cNvPr id="179" name="组合 178" descr="{&quot;isTemplate&quot;:true,&quot;type&quot;:&quot;list&quot;,&quot;alignment&quot;:&quot;left&quot;,&quot;alignmentVertical&quot;:&quot;top&quot;,&quot;canOmit&quot;:false,&quot;scalable&quot;:false,&quot;minItemsCount&quot;:-1}"/>
          <p:cNvGrpSpPr/>
          <p:nvPr/>
        </p:nvGrpSpPr>
        <p:grpSpPr>
          <a:xfrm>
            <a:off x="4522339" y="1597161"/>
            <a:ext cx="7388802" cy="4365931"/>
            <a:chOff x="4313466" y="1658100"/>
            <a:chExt cx="7388802" cy="4365931"/>
          </a:xfrm>
        </p:grpSpPr>
        <p:grpSp>
          <p:nvGrpSpPr>
            <p:cNvPr id="180" name="组合 179"/>
            <p:cNvGrpSpPr/>
            <p:nvPr/>
          </p:nvGrpSpPr>
          <p:grpSpPr>
            <a:xfrm>
              <a:off x="4313466" y="1658101"/>
              <a:ext cx="3413025" cy="2182965"/>
              <a:chOff x="4313466" y="1658101"/>
              <a:chExt cx="3413025" cy="2182965"/>
            </a:xfrm>
          </p:grpSpPr>
          <p:grpSp>
            <p:nvGrpSpPr>
              <p:cNvPr id="181" name="Group 18"/>
              <p:cNvGrpSpPr/>
              <p:nvPr/>
            </p:nvGrpSpPr>
            <p:grpSpPr>
              <a:xfrm>
                <a:off x="4313466" y="1785101"/>
                <a:ext cx="648000" cy="648000"/>
                <a:chOff x="1523718" y="4073671"/>
                <a:chExt cx="1545952" cy="1545347"/>
              </a:xfrm>
            </p:grpSpPr>
            <p:sp>
              <p:nvSpPr>
                <p:cNvPr id="182" name="Oval 19"/>
                <p:cNvSpPr/>
                <p:nvPr/>
              </p:nvSpPr>
              <p:spPr>
                <a:xfrm>
                  <a:off x="1523718" y="4073671"/>
                  <a:ext cx="1545952" cy="1545347"/>
                </a:xfrm>
                <a:prstGeom prst="ellipse">
                  <a:avLst/>
                </a:prstGeom>
                <a:gradFill flip="none" rotWithShape="1">
                  <a:gsLst>
                    <a:gs pos="0">
                      <a:schemeClr val="accent1">
                        <a:alpha val="100000"/>
                      </a:schemeClr>
                    </a:gs>
                    <a:gs pos="100000">
                      <a:schemeClr val="accent1">
                        <a:alpha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accent2">
                        <a:alpha val="100000"/>
                      </a:schemeClr>
                    </a:solidFill>
                    <a:latin typeface="默认字体"/>
                    <a:ea typeface="默认字体"/>
                    <a:cs typeface="思源黑体 CN Regular"/>
                    <a:sym typeface="思源宋体 CN"/>
                  </a:endParaRPr>
                </a:p>
              </p:txBody>
            </p:sp>
            <p:sp>
              <p:nvSpPr>
                <p:cNvPr id="183" name="AutoShape 115"/>
                <p:cNvSpPr/>
                <p:nvPr/>
              </p:nvSpPr>
              <p:spPr bwMode="auto">
                <a:xfrm>
                  <a:off x="1911609" y="4451102"/>
                  <a:ext cx="820217" cy="827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38100" tIns="38100" rIns="38100" bIns="38100" anchor="ctr"/>
                <a:lstStyle/>
                <a:p>
                  <a:pPr defTabSz="342891">
                    <a:defRPr sz="1800">
                      <a:solidFill>
                        <a:schemeClr val="tx1">
                          <a:alpha val="100000"/>
                        </a:schemeClr>
                      </a:solidFill>
                      <a:latin typeface="等线"/>
                      <a:ea typeface="等线"/>
                      <a:cs typeface="+mn-cs"/>
                    </a:defRPr>
                  </a:pPr>
                  <a:endParaRPr sz="2200">
                    <a:solidFill>
                      <a:srgbClr val="44CEB9">
                        <a:alpha val="100000"/>
                      </a:srgbClr>
                    </a:solidFill>
                    <a:effectLst>
                      <a:outerShdw blurRad="38100" dist="38100" dir="2700000" algn="tl">
                        <a:srgbClr val="000000">
                          <a:alpha val="100000"/>
                        </a:srgbClr>
                      </a:outerShdw>
                    </a:effectLst>
                    <a:latin typeface="默认字体"/>
                    <a:ea typeface="默认字体"/>
                    <a:cs typeface="思源黑体 CN Regular"/>
                    <a:sym typeface="思源宋体 CN"/>
                  </a:endParaRPr>
                </a:p>
              </p:txBody>
            </p:sp>
          </p:grpSp>
          <p:grpSp>
            <p:nvGrpSpPr>
              <p:cNvPr id="184" name="组合 183"/>
              <p:cNvGrpSpPr/>
              <p:nvPr/>
            </p:nvGrpSpPr>
            <p:grpSpPr>
              <a:xfrm>
                <a:off x="5065841" y="1658101"/>
                <a:ext cx="2660650" cy="2182965"/>
                <a:chOff x="5113466" y="1785101"/>
                <a:chExt cx="2660650" cy="2182965"/>
              </a:xfrm>
            </p:grpSpPr>
            <p:sp>
              <p:nvSpPr>
                <p:cNvPr id="185" name="文本框 30" descr="{&quot;isTemplate&quot;:true,&quot;type&quot;:&quot;title&quot;,&quot;canOmit&quot;:false,&quot;range&quot;:0}"/>
                <p:cNvSpPr txBox="1"/>
                <p:nvPr/>
              </p:nvSpPr>
              <p:spPr>
                <a:xfrm>
                  <a:off x="5113466" y="1785101"/>
                  <a:ext cx="2660650" cy="368300"/>
                </a:xfrm>
                <a:prstGeom prst="rect">
                  <a:avLst/>
                </a:prstGeom>
                <a:noFill/>
              </p:spPr>
              <p:txBody>
                <a:bodyPr wrap="square">
                  <a:spAutoFit/>
                </a:bodyPr>
                <a:lstStyle/>
                <a:p>
                  <a:pPr marL="0" lvl="0" indent="0">
                    <a:lnSpc>
                      <a:spcPct val="100000"/>
                    </a:lnSpc>
                    <a:buNone/>
                    <a:defRPr sz="1800">
                      <a:solidFill>
                        <a:schemeClr val="tx1">
                          <a:alpha val="100000"/>
                        </a:schemeClr>
                      </a:solidFill>
                      <a:latin typeface="等线"/>
                      <a:ea typeface="等线"/>
                      <a:cs typeface="+mn-cs"/>
                    </a:defRPr>
                  </a:pPr>
                  <a:r>
                    <a:rPr lang="en-US" sz="1800" b="1">
                      <a:solidFill>
                        <a:schemeClr val="tx1">
                          <a:alpha val="100000"/>
                        </a:schemeClr>
                      </a:solidFill>
                      <a:latin typeface="默认字体"/>
                      <a:ea typeface="默认字体"/>
                      <a:cs typeface="等线"/>
                      <a:sym typeface="思源宋体 CN"/>
                    </a:rPr>
                    <a:t>Framework</a:t>
                  </a:r>
                  <a:endParaRPr/>
                </a:p>
              </p:txBody>
            </p:sp>
            <p:sp>
              <p:nvSpPr>
                <p:cNvPr id="186" name="文本框 30" descr="{&quot;isTemplate&quot;:true,&quot;type&quot;:&quot;content&quot;,&quot;canOmit&quot;:false,&quot;range&quot;:0}"/>
                <p:cNvSpPr txBox="1"/>
                <p:nvPr/>
              </p:nvSpPr>
              <p:spPr>
                <a:xfrm>
                  <a:off x="5113466" y="2242301"/>
                  <a:ext cx="2660650" cy="1725765"/>
                </a:xfrm>
                <a:prstGeom prst="rect">
                  <a:avLst/>
                </a:prstGeom>
                <a:noFill/>
              </p:spPr>
              <p:txBody>
                <a:bodyPr wrap="square">
                  <a:noAutofit/>
                </a:bodyPr>
                <a:lstStyle/>
                <a:p>
                  <a:pPr marL="0" lvl="0" indent="0">
                    <a:lnSpc>
                      <a:spcPct val="130000"/>
                    </a:lnSpc>
                    <a:buNone/>
                    <a:defRPr sz="1800">
                      <a:solidFill>
                        <a:schemeClr val="tx1">
                          <a:alpha val="100000"/>
                        </a:schemeClr>
                      </a:solidFill>
                      <a:latin typeface="等线"/>
                      <a:ea typeface="等线"/>
                      <a:cs typeface="+mn-cs"/>
                    </a:defRPr>
                  </a:pPr>
                  <a:r>
                    <a:rPr lang="en-US" sz="1400">
                      <a:solidFill>
                        <a:schemeClr val="tx1">
                          <a:alpha val="100000"/>
                        </a:schemeClr>
                      </a:solidFill>
                      <a:latin typeface="默认字体"/>
                      <a:ea typeface="默认字体"/>
                      <a:cs typeface="等线"/>
                      <a:sym typeface="思源宋体 CN"/>
                    </a:rPr>
                    <a:t>The front-end of this project was built with </a:t>
                  </a:r>
                  <a:r>
                    <a:rPr lang="en-US" sz="1400">
                      <a:solidFill>
                        <a:schemeClr val="tx1">
                          <a:alpha val="100000"/>
                        </a:schemeClr>
                      </a:solidFill>
                      <a:highlight>
                        <a:srgbClr val="FFFF00">
                          <a:alpha val="100000"/>
                        </a:srgbClr>
                      </a:highlight>
                      <a:latin typeface="默认字体"/>
                      <a:ea typeface="默认字体"/>
                      <a:cs typeface="等线"/>
                      <a:sym typeface="思源宋体 CN"/>
                    </a:rPr>
                    <a:t>HTML, CSS and JavaScrip</a:t>
                  </a:r>
                  <a:r>
                    <a:rPr lang="en-US" sz="1400">
                      <a:solidFill>
                        <a:schemeClr val="tx1">
                          <a:alpha val="100000"/>
                        </a:schemeClr>
                      </a:solidFill>
                      <a:latin typeface="默认字体"/>
                      <a:ea typeface="默认字体"/>
                      <a:cs typeface="等线"/>
                      <a:sym typeface="思源宋体 CN"/>
                    </a:rPr>
                    <a:t>t, using the </a:t>
                  </a:r>
                  <a:r>
                    <a:rPr lang="en-US" sz="1400">
                      <a:solidFill>
                        <a:schemeClr val="tx1">
                          <a:alpha val="100000"/>
                        </a:schemeClr>
                      </a:solidFill>
                      <a:highlight>
                        <a:srgbClr val="FFFF00">
                          <a:alpha val="100000"/>
                        </a:srgbClr>
                      </a:highlight>
                      <a:latin typeface="默认字体"/>
                      <a:ea typeface="默认字体"/>
                      <a:cs typeface="等线"/>
                      <a:sym typeface="思源宋体 CN"/>
                    </a:rPr>
                    <a:t>Bootstrap</a:t>
                  </a:r>
                  <a:r>
                    <a:rPr lang="en-US" sz="1400">
                      <a:solidFill>
                        <a:schemeClr val="tx1">
                          <a:alpha val="100000"/>
                        </a:schemeClr>
                      </a:solidFill>
                      <a:latin typeface="默认字体"/>
                      <a:ea typeface="默认字体"/>
                      <a:cs typeface="等线"/>
                      <a:sym typeface="思源宋体 CN"/>
                    </a:rPr>
                    <a:t> framework to ensure a responsive layout and modern user interface.</a:t>
                  </a:r>
                  <a:endParaRPr/>
                </a:p>
              </p:txBody>
            </p:sp>
          </p:grpSp>
        </p:grpSp>
        <p:grpSp>
          <p:nvGrpSpPr>
            <p:cNvPr id="187" name="组合 186"/>
            <p:cNvGrpSpPr/>
            <p:nvPr/>
          </p:nvGrpSpPr>
          <p:grpSpPr>
            <a:xfrm>
              <a:off x="4313466" y="3841066"/>
              <a:ext cx="3413025" cy="2182965"/>
              <a:chOff x="4313466" y="3841066"/>
              <a:chExt cx="3413025" cy="2182965"/>
            </a:xfrm>
          </p:grpSpPr>
          <p:grpSp>
            <p:nvGrpSpPr>
              <p:cNvPr id="188" name="Group 21"/>
              <p:cNvGrpSpPr/>
              <p:nvPr/>
            </p:nvGrpSpPr>
            <p:grpSpPr>
              <a:xfrm>
                <a:off x="4313466" y="3968066"/>
                <a:ext cx="648000" cy="648000"/>
                <a:chOff x="1549626" y="6417533"/>
                <a:chExt cx="1545952" cy="1545347"/>
              </a:xfrm>
            </p:grpSpPr>
            <p:sp>
              <p:nvSpPr>
                <p:cNvPr id="189" name="Oval 22"/>
                <p:cNvSpPr/>
                <p:nvPr/>
              </p:nvSpPr>
              <p:spPr>
                <a:xfrm>
                  <a:off x="1549626" y="6417533"/>
                  <a:ext cx="1545952" cy="15453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默认字体"/>
                    <a:ea typeface="默认字体"/>
                    <a:cs typeface="思源黑体 CN Regular"/>
                    <a:sym typeface="思源宋体 CN"/>
                  </a:endParaRPr>
                </a:p>
              </p:txBody>
            </p:sp>
            <p:sp>
              <p:nvSpPr>
                <p:cNvPr id="190" name="AutoShape 60"/>
                <p:cNvSpPr>
                  <a:spLocks noChangeAspect="1"/>
                </p:cNvSpPr>
                <p:nvPr/>
              </p:nvSpPr>
              <p:spPr bwMode="auto">
                <a:xfrm>
                  <a:off x="1940525" y="6858000"/>
                  <a:ext cx="889082" cy="788146"/>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lIns="38100" tIns="38100" rIns="38100" bIns="38100" anchor="ctr"/>
                <a:lstStyle/>
                <a:p>
                  <a:pPr defTabSz="342891">
                    <a:defRPr sz="1800">
                      <a:solidFill>
                        <a:schemeClr val="tx1">
                          <a:alpha val="100000"/>
                        </a:schemeClr>
                      </a:solidFill>
                      <a:latin typeface="等线"/>
                      <a:ea typeface="等线"/>
                      <a:cs typeface="+mn-cs"/>
                    </a:defRPr>
                  </a:pPr>
                  <a:endParaRPr sz="2200">
                    <a:solidFill>
                      <a:srgbClr val="44CEB9">
                        <a:alpha val="100000"/>
                      </a:srgbClr>
                    </a:solidFill>
                    <a:effectLst>
                      <a:outerShdw blurRad="38100" dist="38100" dir="2700000" algn="tl">
                        <a:srgbClr val="000000">
                          <a:alpha val="100000"/>
                        </a:srgbClr>
                      </a:outerShdw>
                    </a:effectLst>
                    <a:latin typeface="默认字体"/>
                    <a:ea typeface="默认字体"/>
                    <a:cs typeface="思源黑体 CN Regular"/>
                    <a:sym typeface="思源宋体 CN"/>
                  </a:endParaRPr>
                </a:p>
              </p:txBody>
            </p:sp>
          </p:grpSp>
          <p:grpSp>
            <p:nvGrpSpPr>
              <p:cNvPr id="191" name="组合 190"/>
              <p:cNvGrpSpPr/>
              <p:nvPr/>
            </p:nvGrpSpPr>
            <p:grpSpPr>
              <a:xfrm>
                <a:off x="5065841" y="3841066"/>
                <a:ext cx="2660650" cy="2182965"/>
                <a:chOff x="5113466" y="1785101"/>
                <a:chExt cx="2660650" cy="2182965"/>
              </a:xfrm>
            </p:grpSpPr>
            <p:sp>
              <p:nvSpPr>
                <p:cNvPr id="192" name="文本框 30" descr="{&quot;isTemplate&quot;:true,&quot;type&quot;:&quot;title&quot;,&quot;canOmit&quot;:false,&quot;range&quot;:0}"/>
                <p:cNvSpPr txBox="1"/>
                <p:nvPr/>
              </p:nvSpPr>
              <p:spPr>
                <a:xfrm>
                  <a:off x="5113466" y="1785101"/>
                  <a:ext cx="2660650" cy="368300"/>
                </a:xfrm>
                <a:prstGeom prst="rect">
                  <a:avLst/>
                </a:prstGeom>
                <a:noFill/>
              </p:spPr>
              <p:txBody>
                <a:bodyPr wrap="square">
                  <a:spAutoFit/>
                </a:bodyPr>
                <a:lstStyle/>
                <a:p>
                  <a:pPr marL="0" lvl="0" indent="0">
                    <a:lnSpc>
                      <a:spcPct val="100000"/>
                    </a:lnSpc>
                    <a:buNone/>
                    <a:defRPr sz="1800">
                      <a:solidFill>
                        <a:schemeClr val="tx1">
                          <a:alpha val="100000"/>
                        </a:schemeClr>
                      </a:solidFill>
                      <a:latin typeface="等线"/>
                      <a:ea typeface="等线"/>
                      <a:cs typeface="+mn-cs"/>
                    </a:defRPr>
                  </a:pPr>
                  <a:r>
                    <a:rPr lang="en-US" sz="1800" b="1">
                      <a:solidFill>
                        <a:schemeClr val="tx1">
                          <a:alpha val="100000"/>
                        </a:schemeClr>
                      </a:solidFill>
                      <a:latin typeface="默认字体"/>
                      <a:ea typeface="默认字体"/>
                      <a:cs typeface="等线"/>
                      <a:sym typeface="思源宋体 CN"/>
                    </a:rPr>
                    <a:t>Layout</a:t>
                  </a:r>
                  <a:endParaRPr/>
                </a:p>
              </p:txBody>
            </p:sp>
            <p:sp>
              <p:nvSpPr>
                <p:cNvPr id="193" name="文本框 30" descr="{&quot;isTemplate&quot;:true,&quot;type&quot;:&quot;content&quot;,&quot;canOmit&quot;:false,&quot;range&quot;:0}"/>
                <p:cNvSpPr txBox="1"/>
                <p:nvPr/>
              </p:nvSpPr>
              <p:spPr>
                <a:xfrm>
                  <a:off x="5113466" y="2242301"/>
                  <a:ext cx="2660650" cy="1725765"/>
                </a:xfrm>
                <a:prstGeom prst="rect">
                  <a:avLst/>
                </a:prstGeom>
                <a:noFill/>
              </p:spPr>
              <p:txBody>
                <a:bodyPr wrap="square">
                  <a:noAutofit/>
                </a:bodyPr>
                <a:lstStyle/>
                <a:p>
                  <a:pPr marL="0" lvl="0" indent="0">
                    <a:lnSpc>
                      <a:spcPct val="130000"/>
                    </a:lnSpc>
                    <a:buNone/>
                    <a:defRPr sz="1800">
                      <a:solidFill>
                        <a:schemeClr val="tx1">
                          <a:alpha val="100000"/>
                        </a:schemeClr>
                      </a:solidFill>
                      <a:latin typeface="等线"/>
                      <a:ea typeface="等线"/>
                      <a:cs typeface="+mn-cs"/>
                    </a:defRPr>
                  </a:pPr>
                  <a:r>
                    <a:rPr lang="en-US" sz="1400">
                      <a:solidFill>
                        <a:schemeClr val="tx1">
                          <a:alpha val="100000"/>
                        </a:schemeClr>
                      </a:solidFill>
                      <a:latin typeface="默认字体"/>
                      <a:ea typeface="默认字体"/>
                      <a:cs typeface="等线"/>
                      <a:sym typeface="思源宋体 CN"/>
                    </a:rPr>
                    <a:t>The front-end is divided into </a:t>
                  </a:r>
                  <a:r>
                    <a:rPr lang="en-US" sz="1400">
                      <a:solidFill>
                        <a:schemeClr val="tx1">
                          <a:alpha val="100000"/>
                        </a:schemeClr>
                      </a:solidFill>
                      <a:highlight>
                        <a:srgbClr val="FFFF00">
                          <a:alpha val="100000"/>
                        </a:srgbClr>
                      </a:highlight>
                      <a:latin typeface="默认字体"/>
                      <a:ea typeface="默认字体"/>
                      <a:cs typeface="等线"/>
                      <a:sym typeface="思源宋体 CN"/>
                    </a:rPr>
                    <a:t>two main parts</a:t>
                  </a:r>
                  <a:r>
                    <a:rPr lang="en-US" sz="1400">
                      <a:solidFill>
                        <a:schemeClr val="tx1">
                          <a:alpha val="100000"/>
                        </a:schemeClr>
                      </a:solidFill>
                      <a:latin typeface="默认字体"/>
                      <a:ea typeface="默认字体"/>
                      <a:cs typeface="等线"/>
                      <a:sym typeface="思源宋体 CN"/>
                    </a:rPr>
                    <a:t>: the raw video/image display and the results presentation.Users can set up parameters and start the inspection through intuitive buttons and form controls.</a:t>
                  </a:r>
                  <a:endParaRPr/>
                </a:p>
              </p:txBody>
            </p:sp>
          </p:grpSp>
        </p:grpSp>
        <p:grpSp>
          <p:nvGrpSpPr>
            <p:cNvPr id="194" name="组合 193"/>
            <p:cNvGrpSpPr/>
            <p:nvPr/>
          </p:nvGrpSpPr>
          <p:grpSpPr>
            <a:xfrm>
              <a:off x="8097903" y="1658100"/>
              <a:ext cx="3604365" cy="2182965"/>
              <a:chOff x="8097903" y="1658100"/>
              <a:chExt cx="3604365" cy="2182965"/>
            </a:xfrm>
          </p:grpSpPr>
          <p:grpSp>
            <p:nvGrpSpPr>
              <p:cNvPr id="195" name="Group 27"/>
              <p:cNvGrpSpPr/>
              <p:nvPr/>
            </p:nvGrpSpPr>
            <p:grpSpPr>
              <a:xfrm>
                <a:off x="8097903" y="1785102"/>
                <a:ext cx="648000" cy="648000"/>
                <a:chOff x="17369803" y="4186092"/>
                <a:chExt cx="1545952" cy="1545345"/>
              </a:xfrm>
            </p:grpSpPr>
            <p:sp>
              <p:nvSpPr>
                <p:cNvPr id="196" name="Oval 28"/>
                <p:cNvSpPr/>
                <p:nvPr/>
              </p:nvSpPr>
              <p:spPr>
                <a:xfrm>
                  <a:off x="17369803" y="4186092"/>
                  <a:ext cx="1545952" cy="15453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默认字体"/>
                    <a:ea typeface="默认字体"/>
                    <a:cs typeface="思源黑体 CN Regular"/>
                    <a:sym typeface="思源宋体 CN"/>
                  </a:endParaRPr>
                </a:p>
              </p:txBody>
            </p:sp>
            <p:sp>
              <p:nvSpPr>
                <p:cNvPr id="197" name="AutoShape 119"/>
                <p:cNvSpPr>
                  <a:spLocks noChangeAspect="1"/>
                </p:cNvSpPr>
                <p:nvPr/>
              </p:nvSpPr>
              <p:spPr bwMode="auto">
                <a:xfrm>
                  <a:off x="17756187" y="4572000"/>
                  <a:ext cx="760654" cy="73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p:spPr>
              <p:txBody>
                <a:bodyPr lIns="38100" tIns="38100" rIns="38100" bIns="38100" anchor="ctr"/>
                <a:lstStyle/>
                <a:p>
                  <a:pPr defTabSz="342891">
                    <a:defRPr sz="1800">
                      <a:solidFill>
                        <a:schemeClr val="tx1">
                          <a:alpha val="100000"/>
                        </a:schemeClr>
                      </a:solidFill>
                      <a:latin typeface="等线"/>
                      <a:ea typeface="等线"/>
                      <a:cs typeface="+mn-cs"/>
                    </a:defRPr>
                  </a:pPr>
                  <a:endParaRPr sz="2200">
                    <a:solidFill>
                      <a:srgbClr val="44CEB9">
                        <a:alpha val="100000"/>
                      </a:srgbClr>
                    </a:solidFill>
                    <a:effectLst>
                      <a:outerShdw blurRad="38100" dist="38100" dir="2700000" algn="tl">
                        <a:srgbClr val="000000">
                          <a:alpha val="100000"/>
                        </a:srgbClr>
                      </a:outerShdw>
                    </a:effectLst>
                    <a:latin typeface="默认字体"/>
                    <a:ea typeface="默认字体"/>
                    <a:cs typeface="思源黑体 CN Regular"/>
                    <a:sym typeface="思源宋体 CN"/>
                  </a:endParaRPr>
                </a:p>
              </p:txBody>
            </p:sp>
          </p:grpSp>
          <p:grpSp>
            <p:nvGrpSpPr>
              <p:cNvPr id="198" name="组合 197"/>
              <p:cNvGrpSpPr/>
              <p:nvPr/>
            </p:nvGrpSpPr>
            <p:grpSpPr>
              <a:xfrm>
                <a:off x="9041618" y="1658100"/>
                <a:ext cx="2660650" cy="2182965"/>
                <a:chOff x="5113466" y="1785101"/>
                <a:chExt cx="2660650" cy="2182965"/>
              </a:xfrm>
            </p:grpSpPr>
            <p:sp>
              <p:nvSpPr>
                <p:cNvPr id="199" name="文本框 30" descr="{&quot;isTemplate&quot;:true,&quot;type&quot;:&quot;title&quot;,&quot;canOmit&quot;:false,&quot;range&quot;:0}"/>
                <p:cNvSpPr txBox="1"/>
                <p:nvPr/>
              </p:nvSpPr>
              <p:spPr>
                <a:xfrm>
                  <a:off x="5113466" y="1785101"/>
                  <a:ext cx="2660650" cy="368300"/>
                </a:xfrm>
                <a:prstGeom prst="rect">
                  <a:avLst/>
                </a:prstGeom>
                <a:noFill/>
                <a:ln/>
              </p:spPr>
              <p:txBody>
                <a:bodyPr wrap="square">
                  <a:spAutoFit/>
                </a:bodyPr>
                <a:lstStyle/>
                <a:p>
                  <a:pPr marL="0" lvl="0" indent="0">
                    <a:lnSpc>
                      <a:spcPct val="100000"/>
                    </a:lnSpc>
                    <a:buNone/>
                    <a:defRPr sz="1800">
                      <a:solidFill>
                        <a:schemeClr val="tx1">
                          <a:alpha val="100000"/>
                        </a:schemeClr>
                      </a:solidFill>
                      <a:latin typeface="等线"/>
                      <a:ea typeface="等线"/>
                      <a:cs typeface="+mn-cs"/>
                    </a:defRPr>
                  </a:pPr>
                  <a:r>
                    <a:rPr lang="en-US" sz="1800" b="1">
                      <a:solidFill>
                        <a:schemeClr val="tx1">
                          <a:alpha val="100000"/>
                        </a:schemeClr>
                      </a:solidFill>
                      <a:latin typeface="默认字体"/>
                      <a:ea typeface="默认字体"/>
                      <a:cs typeface="等线"/>
                      <a:sym typeface="思源宋体 CN"/>
                    </a:rPr>
                    <a:t>What JavaScript does</a:t>
                  </a:r>
                  <a:endParaRPr/>
                </a:p>
              </p:txBody>
            </p:sp>
            <p:sp>
              <p:nvSpPr>
                <p:cNvPr id="200" name="文本框 30" descr="{&quot;isTemplate&quot;:true,&quot;type&quot;:&quot;content&quot;,&quot;canOmit&quot;:false,&quot;range&quot;:0}"/>
                <p:cNvSpPr txBox="1"/>
                <p:nvPr/>
              </p:nvSpPr>
              <p:spPr>
                <a:xfrm>
                  <a:off x="5113466" y="2242301"/>
                  <a:ext cx="2660650" cy="1725765"/>
                </a:xfrm>
                <a:prstGeom prst="rect">
                  <a:avLst/>
                </a:prstGeom>
                <a:noFill/>
                <a:ln/>
              </p:spPr>
              <p:txBody>
                <a:bodyPr wrap="square">
                  <a:noAutofit/>
                </a:bodyPr>
                <a:lstStyle/>
                <a:p>
                  <a:pPr marL="0" lvl="0" indent="0">
                    <a:lnSpc>
                      <a:spcPct val="130000"/>
                    </a:lnSpc>
                    <a:buNone/>
                    <a:defRPr sz="1800">
                      <a:solidFill>
                        <a:schemeClr val="tx1">
                          <a:alpha val="100000"/>
                        </a:schemeClr>
                      </a:solidFill>
                      <a:latin typeface="等线"/>
                      <a:ea typeface="等线"/>
                      <a:cs typeface="+mn-cs"/>
                    </a:defRPr>
                  </a:pPr>
                  <a:r>
                    <a:rPr lang="en-US" sz="1400">
                      <a:solidFill>
                        <a:schemeClr val="tx1">
                          <a:alpha val="100000"/>
                        </a:schemeClr>
                      </a:solidFill>
                      <a:latin typeface="默认字体"/>
                      <a:ea typeface="默认字体"/>
                      <a:cs typeface="等线"/>
                      <a:sym typeface="思源宋体 CN"/>
                    </a:rPr>
                    <a:t>JavaScript scripts handle user </a:t>
                  </a:r>
                  <a:r>
                    <a:rPr lang="en-US" sz="1400">
                      <a:solidFill>
                        <a:schemeClr val="tx1">
                          <a:alpha val="100000"/>
                        </a:schemeClr>
                      </a:solidFill>
                      <a:highlight>
                        <a:srgbClr val="FFFF00">
                          <a:alpha val="100000"/>
                        </a:srgbClr>
                      </a:highlight>
                      <a:latin typeface="默认字体"/>
                      <a:ea typeface="默认字体"/>
                      <a:cs typeface="等线"/>
                      <a:sym typeface="思源宋体 CN"/>
                    </a:rPr>
                    <a:t>interactions</a:t>
                  </a:r>
                  <a:r>
                    <a:rPr lang="en-US" sz="1400">
                      <a:solidFill>
                        <a:schemeClr val="tx1">
                          <a:alpha val="100000"/>
                        </a:schemeClr>
                      </a:solidFill>
                      <a:latin typeface="默认字体"/>
                      <a:ea typeface="默认字体"/>
                      <a:cs typeface="等线"/>
                      <a:sym typeface="思源宋体 CN"/>
                    </a:rPr>
                    <a:t>, including video stream capture, parameter setting, and WebSocket communication with the backend.</a:t>
                  </a:r>
                  <a:endParaRPr/>
                </a:p>
              </p:txBody>
            </p:sp>
          </p:grpSp>
        </p:grpSp>
        <p:grpSp>
          <p:nvGrpSpPr>
            <p:cNvPr id="201" name="组合 200"/>
            <p:cNvGrpSpPr/>
            <p:nvPr/>
          </p:nvGrpSpPr>
          <p:grpSpPr>
            <a:xfrm>
              <a:off x="8097903" y="3841066"/>
              <a:ext cx="3604365" cy="2182965"/>
              <a:chOff x="8097903" y="3841066"/>
              <a:chExt cx="3604365" cy="2182965"/>
            </a:xfrm>
          </p:grpSpPr>
          <p:grpSp>
            <p:nvGrpSpPr>
              <p:cNvPr id="202" name="Group 30"/>
              <p:cNvGrpSpPr/>
              <p:nvPr/>
            </p:nvGrpSpPr>
            <p:grpSpPr>
              <a:xfrm>
                <a:off x="8097903" y="3968068"/>
                <a:ext cx="648000" cy="648000"/>
                <a:chOff x="17395710" y="6529953"/>
                <a:chExt cx="1545952" cy="1545345"/>
              </a:xfrm>
            </p:grpSpPr>
            <p:sp>
              <p:nvSpPr>
                <p:cNvPr id="203" name="Oval 31"/>
                <p:cNvSpPr/>
                <p:nvPr/>
              </p:nvSpPr>
              <p:spPr>
                <a:xfrm>
                  <a:off x="17395710" y="6529953"/>
                  <a:ext cx="1545952" cy="15453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默认字体"/>
                    <a:ea typeface="默认字体"/>
                    <a:cs typeface="思源黑体 CN Regular"/>
                    <a:sym typeface="思源宋体 CN"/>
                  </a:endParaRPr>
                </a:p>
              </p:txBody>
            </p:sp>
            <p:sp>
              <p:nvSpPr>
                <p:cNvPr id="204" name="AutoShape 94"/>
                <p:cNvSpPr>
                  <a:spLocks noChangeAspect="1"/>
                </p:cNvSpPr>
                <p:nvPr/>
              </p:nvSpPr>
              <p:spPr bwMode="auto">
                <a:xfrm>
                  <a:off x="17859994" y="6901722"/>
                  <a:ext cx="625458" cy="7379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7"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p:spPr>
              <p:txBody>
                <a:bodyPr lIns="38100" tIns="38100" rIns="38100" bIns="38100" anchor="ctr"/>
                <a:lstStyle/>
                <a:p>
                  <a:pPr defTabSz="342891">
                    <a:defRPr sz="1800">
                      <a:solidFill>
                        <a:schemeClr val="tx1">
                          <a:alpha val="100000"/>
                        </a:schemeClr>
                      </a:solidFill>
                      <a:latin typeface="等线"/>
                      <a:ea typeface="等线"/>
                      <a:cs typeface="+mn-cs"/>
                    </a:defRPr>
                  </a:pPr>
                  <a:endParaRPr sz="2200">
                    <a:solidFill>
                      <a:srgbClr val="44CEB9">
                        <a:alpha val="100000"/>
                      </a:srgbClr>
                    </a:solidFill>
                    <a:effectLst>
                      <a:outerShdw blurRad="38100" dist="38100" dir="2700000" algn="tl">
                        <a:srgbClr val="000000">
                          <a:alpha val="100000"/>
                        </a:srgbClr>
                      </a:outerShdw>
                    </a:effectLst>
                    <a:latin typeface="默认字体"/>
                    <a:ea typeface="默认字体"/>
                    <a:cs typeface="思源黑体 CN Regular"/>
                    <a:sym typeface="思源宋体 CN"/>
                  </a:endParaRPr>
                </a:p>
              </p:txBody>
            </p:sp>
          </p:grpSp>
          <p:grpSp>
            <p:nvGrpSpPr>
              <p:cNvPr id="205" name="组合 204"/>
              <p:cNvGrpSpPr/>
              <p:nvPr/>
            </p:nvGrpSpPr>
            <p:grpSpPr>
              <a:xfrm>
                <a:off x="9041618" y="3841066"/>
                <a:ext cx="2660650" cy="2182965"/>
                <a:chOff x="5113466" y="1785101"/>
                <a:chExt cx="2660650" cy="2182965"/>
              </a:xfrm>
            </p:grpSpPr>
            <p:sp>
              <p:nvSpPr>
                <p:cNvPr id="206" name="文本框 30" descr="{&quot;isTemplate&quot;:true,&quot;type&quot;:&quot;title&quot;,&quot;canOmit&quot;:false,&quot;range&quot;:0}"/>
                <p:cNvSpPr txBox="1"/>
                <p:nvPr/>
              </p:nvSpPr>
              <p:spPr>
                <a:xfrm>
                  <a:off x="5113466" y="1785101"/>
                  <a:ext cx="2660650" cy="368300"/>
                </a:xfrm>
                <a:prstGeom prst="rect">
                  <a:avLst/>
                </a:prstGeom>
                <a:noFill/>
                <a:ln/>
              </p:spPr>
              <p:txBody>
                <a:bodyPr wrap="square">
                  <a:spAutoFit/>
                </a:bodyPr>
                <a:lstStyle/>
                <a:p>
                  <a:pPr marL="0" lvl="0" indent="0">
                    <a:lnSpc>
                      <a:spcPct val="100000"/>
                    </a:lnSpc>
                    <a:buNone/>
                    <a:defRPr sz="1800">
                      <a:solidFill>
                        <a:schemeClr val="tx1">
                          <a:alpha val="100000"/>
                        </a:schemeClr>
                      </a:solidFill>
                      <a:latin typeface="等线"/>
                      <a:ea typeface="等线"/>
                      <a:cs typeface="+mn-cs"/>
                    </a:defRPr>
                  </a:pPr>
                  <a:r>
                    <a:rPr lang="en-US" sz="1800" b="1">
                      <a:solidFill>
                        <a:schemeClr val="tx1">
                          <a:alpha val="100000"/>
                        </a:schemeClr>
                      </a:solidFill>
                      <a:latin typeface="默认字体"/>
                      <a:ea typeface="默认字体"/>
                      <a:cs typeface="等线"/>
                      <a:sym typeface="思源宋体 CN"/>
                    </a:rPr>
                    <a:t>FPS Chart</a:t>
                  </a:r>
                  <a:endParaRPr/>
                </a:p>
              </p:txBody>
            </p:sp>
            <p:sp>
              <p:nvSpPr>
                <p:cNvPr id="207" name="文本框 30" descr="{&quot;isTemplate&quot;:true,&quot;type&quot;:&quot;content&quot;,&quot;canOmit&quot;:false,&quot;range&quot;:0}"/>
                <p:cNvSpPr txBox="1"/>
                <p:nvPr/>
              </p:nvSpPr>
              <p:spPr>
                <a:xfrm>
                  <a:off x="5113466" y="2242301"/>
                  <a:ext cx="2660650" cy="1725765"/>
                </a:xfrm>
                <a:prstGeom prst="rect">
                  <a:avLst/>
                </a:prstGeom>
                <a:noFill/>
                <a:ln/>
              </p:spPr>
              <p:txBody>
                <a:bodyPr wrap="square">
                  <a:noAutofit/>
                </a:bodyPr>
                <a:lstStyle/>
                <a:p>
                  <a:pPr marL="0" lvl="0" indent="0">
                    <a:lnSpc>
                      <a:spcPct val="130000"/>
                    </a:lnSpc>
                    <a:buNone/>
                    <a:defRPr sz="1800">
                      <a:solidFill>
                        <a:schemeClr val="tx1">
                          <a:alpha val="100000"/>
                        </a:schemeClr>
                      </a:solidFill>
                      <a:latin typeface="等线"/>
                      <a:ea typeface="等线"/>
                      <a:cs typeface="+mn-cs"/>
                    </a:defRPr>
                  </a:pPr>
                  <a:r>
                    <a:rPr lang="en-US" sz="1400">
                      <a:solidFill>
                        <a:schemeClr val="tx1">
                          <a:alpha val="100000"/>
                        </a:schemeClr>
                      </a:solidFill>
                      <a:latin typeface="默认字体"/>
                      <a:ea typeface="默认字体"/>
                      <a:cs typeface="等线"/>
                      <a:sym typeface="思源宋体 CN"/>
                    </a:rPr>
                    <a:t>The front-end integrates the </a:t>
                  </a:r>
                  <a:r>
                    <a:rPr lang="en-US" sz="1400">
                      <a:solidFill>
                        <a:schemeClr val="tx1">
                          <a:alpha val="100000"/>
                        </a:schemeClr>
                      </a:solidFill>
                      <a:highlight>
                        <a:srgbClr val="FFFF00">
                          <a:alpha val="100000"/>
                        </a:srgbClr>
                      </a:highlight>
                      <a:latin typeface="默认字体"/>
                      <a:ea typeface="默认字体"/>
                      <a:cs typeface="等线"/>
                      <a:sym typeface="思源宋体 CN"/>
                    </a:rPr>
                    <a:t>Plotly.js</a:t>
                  </a:r>
                  <a:r>
                    <a:rPr lang="en-US" sz="1400">
                      <a:solidFill>
                        <a:schemeClr val="tx1">
                          <a:alpha val="100000"/>
                        </a:schemeClr>
                      </a:solidFill>
                      <a:latin typeface="默认字体"/>
                      <a:ea typeface="默认字体"/>
                      <a:cs typeface="等线"/>
                      <a:sym typeface="思源宋体 CN"/>
                    </a:rPr>
                    <a:t> library for real-time plotting of FPS frames to help users understand system performance in real time.</a:t>
                  </a:r>
                  <a:endParaRPr/>
                </a:p>
              </p:txBody>
            </p:sp>
          </p:grpSp>
        </p:grpSp>
      </p:grpSp>
      <p:sp>
        <p:nvSpPr>
          <p:cNvPr id="208" name="文本框 207"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Frontend </a:t>
            </a:r>
            <a:endParaRPr/>
          </a:p>
        </p:txBody>
      </p:sp>
      <p:pic>
        <p:nvPicPr>
          <p:cNvPr id="209" name="图片 208"/>
          <p:cNvPicPr>
            <a:picLocks noChangeAspect="1"/>
          </p:cNvPicPr>
          <p:nvPr/>
        </p:nvPicPr>
        <p:blipFill>
          <a:blip r:embed="rId2"/>
          <a:stretch>
            <a:fillRect/>
          </a:stretch>
        </p:blipFill>
        <p:spPr>
          <a:xfrm>
            <a:off x="197286" y="928470"/>
            <a:ext cx="4064169" cy="57033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3,&quot;originSlideId&quot;:&quot;42ec085f&quot;}"/>
        <p:cNvGrpSpPr/>
        <p:nvPr/>
      </p:nvGrpSpPr>
      <p:grpSpPr>
        <a:xfrm>
          <a:off x="0" y="0"/>
          <a:ext cx="0" cy="0"/>
          <a:chOff x="0" y="0"/>
          <a:chExt cx="0" cy="0"/>
        </a:xfrm>
      </p:grpSpPr>
      <p:sp>
        <p:nvSpPr>
          <p:cNvPr id="211" name="爱设计-3-1"/>
          <p:cNvSpPr/>
          <p:nvPr/>
        </p:nvSpPr>
        <p:spPr>
          <a:xfrm>
            <a:off x="3564429" y="2547605"/>
            <a:ext cx="3155889" cy="1223127"/>
          </a:xfrm>
          <a:custGeom>
            <a:avLst/>
            <a:gdLst>
              <a:gd name="connsiteX0" fmla="*/ 0 w 3155889"/>
              <a:gd name="connsiteY0" fmla="*/ 764471 h 1223127"/>
              <a:gd name="connsiteX1" fmla="*/ 2116427 w 3155889"/>
              <a:gd name="connsiteY1" fmla="*/ 0 h 1223127"/>
              <a:gd name="connsiteX2" fmla="*/ 3155890 w 3155889"/>
              <a:gd name="connsiteY2" fmla="*/ 421221 h 1223127"/>
              <a:gd name="connsiteX3" fmla="*/ 947327 w 3155889"/>
              <a:gd name="connsiteY3" fmla="*/ 1223127 h 1223127"/>
              <a:gd name="connsiteX4" fmla="*/ 0 w 3155889"/>
              <a:gd name="connsiteY4" fmla="*/ 764471 h 122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889" h="1223127">
                <a:moveTo>
                  <a:pt x="0" y="764471"/>
                </a:moveTo>
                <a:lnTo>
                  <a:pt x="2116427" y="0"/>
                </a:lnTo>
                <a:lnTo>
                  <a:pt x="3155890" y="421221"/>
                </a:lnTo>
                <a:lnTo>
                  <a:pt x="947327" y="1223127"/>
                </a:lnTo>
                <a:lnTo>
                  <a:pt x="0" y="764471"/>
                </a:lnTo>
                <a:close/>
              </a:path>
            </a:pathLst>
          </a:custGeom>
          <a:solidFill>
            <a:schemeClr val="accent1">
              <a:lumMod val="60000"/>
              <a:lumOff val="40000"/>
              <a:alpha val="100000"/>
            </a:schemeClr>
          </a:solidFill>
          <a:ln w="6737" cap="flat">
            <a:noFill/>
            <a:prstDash val="solid"/>
            <a:miter/>
          </a:ln>
        </p:spPr>
        <p:txBody>
          <a:bodyPr rtlCol="0" anchor="ctr"/>
          <a:lstStyle/>
          <a:p>
            <a:pP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sp>
        <p:nvSpPr>
          <p:cNvPr id="212" name="爱设计-3-2"/>
          <p:cNvSpPr/>
          <p:nvPr/>
        </p:nvSpPr>
        <p:spPr>
          <a:xfrm>
            <a:off x="4225433" y="2033506"/>
            <a:ext cx="1106170" cy="497641"/>
          </a:xfrm>
          <a:custGeom>
            <a:avLst/>
            <a:gdLst>
              <a:gd name="connsiteX0" fmla="*/ 0 w 1106170"/>
              <a:gd name="connsiteY0" fmla="*/ 0 h 497641"/>
              <a:gd name="connsiteX1" fmla="*/ 731489 w 1106170"/>
              <a:gd name="connsiteY1" fmla="*/ 0 h 497641"/>
              <a:gd name="connsiteX2" fmla="*/ 1106170 w 1106170"/>
              <a:gd name="connsiteY2" fmla="*/ 497642 h 497641"/>
            </a:gdLst>
            <a:ahLst/>
            <a:cxnLst>
              <a:cxn ang="0">
                <a:pos x="connsiteX0" y="connsiteY0"/>
              </a:cxn>
              <a:cxn ang="0">
                <a:pos x="connsiteX1" y="connsiteY1"/>
              </a:cxn>
              <a:cxn ang="0">
                <a:pos x="connsiteX2" y="connsiteY2"/>
              </a:cxn>
            </a:cxnLst>
            <a:rect l="l" t="t" r="r" b="b"/>
            <a:pathLst>
              <a:path w="1106170" h="497641">
                <a:moveTo>
                  <a:pt x="0" y="0"/>
                </a:moveTo>
                <a:lnTo>
                  <a:pt x="731489" y="0"/>
                </a:lnTo>
                <a:lnTo>
                  <a:pt x="1106170" y="497642"/>
                </a:lnTo>
              </a:path>
            </a:pathLst>
          </a:custGeom>
          <a:noFill/>
          <a:ln w="25400" cap="flat">
            <a:solidFill>
              <a:schemeClr val="bg1">
                <a:alpha val="100000"/>
              </a:schemeClr>
            </a:solidFill>
            <a:prstDash val="solid"/>
            <a:miter lim="800000"/>
          </a:ln>
        </p:spPr>
        <p:txBody>
          <a:bodyPr rtlCol="0" anchor="ctr"/>
          <a:lstStyle/>
          <a:p>
            <a:pP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sp>
        <p:nvSpPr>
          <p:cNvPr id="213" name="爱设计-3-3"/>
          <p:cNvSpPr/>
          <p:nvPr/>
        </p:nvSpPr>
        <p:spPr>
          <a:xfrm>
            <a:off x="4063555" y="4608589"/>
            <a:ext cx="1097199" cy="497641"/>
          </a:xfrm>
          <a:custGeom>
            <a:avLst/>
            <a:gdLst>
              <a:gd name="connsiteX0" fmla="*/ 0 w 1097199"/>
              <a:gd name="connsiteY0" fmla="*/ 497642 h 497641"/>
              <a:gd name="connsiteX1" fmla="*/ 732973 w 1097199"/>
              <a:gd name="connsiteY1" fmla="*/ 497642 h 497641"/>
              <a:gd name="connsiteX2" fmla="*/ 1097199 w 1097199"/>
              <a:gd name="connsiteY2" fmla="*/ 0 h 497641"/>
            </a:gdLst>
            <a:ahLst/>
            <a:cxnLst>
              <a:cxn ang="0">
                <a:pos x="connsiteX0" y="connsiteY0"/>
              </a:cxn>
              <a:cxn ang="0">
                <a:pos x="connsiteX1" y="connsiteY1"/>
              </a:cxn>
              <a:cxn ang="0">
                <a:pos x="connsiteX2" y="connsiteY2"/>
              </a:cxn>
            </a:cxnLst>
            <a:rect l="l" t="t" r="r" b="b"/>
            <a:pathLst>
              <a:path w="1097199" h="497641">
                <a:moveTo>
                  <a:pt x="0" y="497642"/>
                </a:moveTo>
                <a:lnTo>
                  <a:pt x="732973" y="497642"/>
                </a:lnTo>
                <a:lnTo>
                  <a:pt x="1097199" y="0"/>
                </a:lnTo>
              </a:path>
            </a:pathLst>
          </a:custGeom>
          <a:noFill/>
          <a:ln w="25400" cap="flat">
            <a:solidFill>
              <a:schemeClr val="bg1">
                <a:alpha val="100000"/>
              </a:schemeClr>
            </a:solidFill>
            <a:prstDash val="solid"/>
            <a:miter lim="800000"/>
          </a:ln>
        </p:spPr>
        <p:txBody>
          <a:bodyPr rtlCol="0" anchor="ctr"/>
          <a:lstStyle/>
          <a:p>
            <a:pP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sp>
        <p:nvSpPr>
          <p:cNvPr id="214" name="爱设计-3-4"/>
          <p:cNvSpPr/>
          <p:nvPr/>
        </p:nvSpPr>
        <p:spPr>
          <a:xfrm>
            <a:off x="8488235" y="3535402"/>
            <a:ext cx="224808" cy="611496"/>
          </a:xfrm>
          <a:custGeom>
            <a:avLst/>
            <a:gdLst>
              <a:gd name="connsiteX0" fmla="*/ 224809 w 224808"/>
              <a:gd name="connsiteY0" fmla="*/ 0 h 611496"/>
              <a:gd name="connsiteX1" fmla="*/ 224809 w 224808"/>
              <a:gd name="connsiteY1" fmla="*/ 461624 h 611496"/>
              <a:gd name="connsiteX2" fmla="*/ 0 w 224808"/>
              <a:gd name="connsiteY2" fmla="*/ 611496 h 611496"/>
            </a:gdLst>
            <a:ahLst/>
            <a:cxnLst>
              <a:cxn ang="0">
                <a:pos x="connsiteX0" y="connsiteY0"/>
              </a:cxn>
              <a:cxn ang="0">
                <a:pos x="connsiteX1" y="connsiteY1"/>
              </a:cxn>
              <a:cxn ang="0">
                <a:pos x="connsiteX2" y="connsiteY2"/>
              </a:cxn>
            </a:cxnLst>
            <a:rect l="l" t="t" r="r" b="b"/>
            <a:pathLst>
              <a:path w="224808" h="611496">
                <a:moveTo>
                  <a:pt x="224809" y="0"/>
                </a:moveTo>
                <a:lnTo>
                  <a:pt x="224809" y="461624"/>
                </a:lnTo>
                <a:lnTo>
                  <a:pt x="0" y="611496"/>
                </a:lnTo>
              </a:path>
            </a:pathLst>
          </a:custGeom>
          <a:noFill/>
          <a:ln w="25400" cap="flat">
            <a:solidFill>
              <a:schemeClr val="bg1">
                <a:alpha val="100000"/>
              </a:schemeClr>
            </a:solidFill>
            <a:prstDash val="solid"/>
            <a:miter lim="800000"/>
          </a:ln>
        </p:spPr>
        <p:txBody>
          <a:bodyPr rtlCol="0" anchor="ctr"/>
          <a:lstStyle/>
          <a:p>
            <a:pP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cxnSp>
        <p:nvCxnSpPr>
          <p:cNvPr id="215" name="爱设计-3-5"/>
          <p:cNvCxnSpPr/>
          <p:nvPr/>
        </p:nvCxnSpPr>
        <p:spPr>
          <a:xfrm flipV="1">
            <a:off x="8680510" y="4422253"/>
            <a:ext cx="0" cy="280616"/>
          </a:xfrm>
          <a:prstGeom prst="line">
            <a:avLst/>
          </a:prstGeom>
          <a:noFill/>
          <a:ln w="6350" cap="flat" cmpd="sng" algn="ctr">
            <a:solidFill>
              <a:schemeClr val="accent4">
                <a:lumMod val="50000"/>
                <a:alpha val="100000"/>
              </a:schemeClr>
            </a:solidFill>
            <a:prstDash val="solid"/>
            <a:miter lim="800000"/>
          </a:ln>
          <a:effectLst/>
        </p:spPr>
      </p:cxnSp>
      <p:cxnSp>
        <p:nvCxnSpPr>
          <p:cNvPr id="216" name="爱设计-3-6"/>
          <p:cNvCxnSpPr/>
          <p:nvPr/>
        </p:nvCxnSpPr>
        <p:spPr>
          <a:xfrm flipV="1">
            <a:off x="4509340" y="3775364"/>
            <a:ext cx="0" cy="761770"/>
          </a:xfrm>
          <a:prstGeom prst="line">
            <a:avLst/>
          </a:prstGeom>
          <a:noFill/>
          <a:ln w="6350" cap="flat" cmpd="sng" algn="ctr">
            <a:solidFill>
              <a:schemeClr val="accent4">
                <a:lumMod val="50000"/>
                <a:alpha val="100000"/>
              </a:schemeClr>
            </a:solidFill>
            <a:prstDash val="solid"/>
            <a:miter lim="800000"/>
          </a:ln>
          <a:effectLst/>
        </p:spPr>
      </p:cxnSp>
      <p:cxnSp>
        <p:nvCxnSpPr>
          <p:cNvPr id="217" name="爱设计-3-7"/>
          <p:cNvCxnSpPr/>
          <p:nvPr/>
        </p:nvCxnSpPr>
        <p:spPr>
          <a:xfrm flipV="1">
            <a:off x="3566952" y="3317127"/>
            <a:ext cx="0" cy="761770"/>
          </a:xfrm>
          <a:prstGeom prst="line">
            <a:avLst/>
          </a:prstGeom>
          <a:noFill/>
          <a:ln w="6350" cap="flat" cmpd="sng" algn="ctr">
            <a:solidFill>
              <a:schemeClr val="accent4">
                <a:lumMod val="50000"/>
                <a:alpha val="100000"/>
              </a:schemeClr>
            </a:solidFill>
            <a:prstDash val="solid"/>
            <a:miter lim="800000"/>
          </a:ln>
          <a:effectLst/>
        </p:spPr>
      </p:cxnSp>
      <p:cxnSp>
        <p:nvCxnSpPr>
          <p:cNvPr id="218" name="爱设计-3-8"/>
          <p:cNvCxnSpPr/>
          <p:nvPr/>
        </p:nvCxnSpPr>
        <p:spPr>
          <a:xfrm flipV="1">
            <a:off x="6711998" y="2967226"/>
            <a:ext cx="0" cy="761770"/>
          </a:xfrm>
          <a:prstGeom prst="line">
            <a:avLst/>
          </a:prstGeom>
          <a:noFill/>
          <a:ln w="6350" cap="flat" cmpd="sng" algn="ctr">
            <a:solidFill>
              <a:schemeClr val="accent4">
                <a:lumMod val="50000"/>
                <a:alpha val="100000"/>
              </a:schemeClr>
            </a:solidFill>
            <a:prstDash val="solid"/>
            <a:miter lim="800000"/>
          </a:ln>
          <a:effectLst/>
        </p:spPr>
      </p:cxnSp>
      <p:sp>
        <p:nvSpPr>
          <p:cNvPr id="219" name="爱设计-3-9"/>
          <p:cNvSpPr/>
          <p:nvPr/>
        </p:nvSpPr>
        <p:spPr>
          <a:xfrm>
            <a:off x="4562680" y="3267088"/>
            <a:ext cx="3155890" cy="1223059"/>
          </a:xfrm>
          <a:custGeom>
            <a:avLst/>
            <a:gdLst>
              <a:gd name="connsiteX0" fmla="*/ 0 w 3155890"/>
              <a:gd name="connsiteY0" fmla="*/ 764404 h 1223059"/>
              <a:gd name="connsiteX1" fmla="*/ 2116427 w 3155890"/>
              <a:gd name="connsiteY1" fmla="*/ 0 h 1223059"/>
              <a:gd name="connsiteX2" fmla="*/ 3155890 w 3155890"/>
              <a:gd name="connsiteY2" fmla="*/ 421154 h 1223059"/>
              <a:gd name="connsiteX3" fmla="*/ 947259 w 3155890"/>
              <a:gd name="connsiteY3" fmla="*/ 1223060 h 1223059"/>
              <a:gd name="connsiteX4" fmla="*/ 0 w 3155890"/>
              <a:gd name="connsiteY4" fmla="*/ 764404 h 1223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890" h="1223059">
                <a:moveTo>
                  <a:pt x="0" y="764404"/>
                </a:moveTo>
                <a:lnTo>
                  <a:pt x="2116427" y="0"/>
                </a:lnTo>
                <a:lnTo>
                  <a:pt x="3155890" y="421154"/>
                </a:lnTo>
                <a:lnTo>
                  <a:pt x="947259" y="1223060"/>
                </a:lnTo>
                <a:lnTo>
                  <a:pt x="0" y="764404"/>
                </a:lnTo>
                <a:close/>
              </a:path>
            </a:pathLst>
          </a:custGeom>
          <a:solidFill>
            <a:schemeClr val="accent1">
              <a:lumMod val="75000"/>
              <a:alpha val="100000"/>
            </a:schemeClr>
          </a:solidFill>
          <a:ln w="6737" cap="flat">
            <a:noFill/>
            <a:prstDash val="solid"/>
            <a:miter/>
          </a:ln>
        </p:spPr>
        <p:txBody>
          <a:bodyPr rtlCol="0" anchor="ctr"/>
          <a:lstStyle/>
          <a:p>
            <a:pP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cxnSp>
        <p:nvCxnSpPr>
          <p:cNvPr id="220" name="爱设计-3-10"/>
          <p:cNvCxnSpPr/>
          <p:nvPr/>
        </p:nvCxnSpPr>
        <p:spPr>
          <a:xfrm flipV="1">
            <a:off x="5507782" y="4489854"/>
            <a:ext cx="0" cy="542580"/>
          </a:xfrm>
          <a:prstGeom prst="line">
            <a:avLst/>
          </a:prstGeom>
          <a:noFill/>
          <a:ln w="6350" cap="flat" cmpd="sng" algn="ctr">
            <a:solidFill>
              <a:schemeClr val="accent4">
                <a:lumMod val="50000"/>
                <a:alpha val="100000"/>
              </a:schemeClr>
            </a:solidFill>
            <a:prstDash val="solid"/>
            <a:miter lim="800000"/>
          </a:ln>
          <a:effectLst/>
        </p:spPr>
      </p:cxnSp>
      <p:cxnSp>
        <p:nvCxnSpPr>
          <p:cNvPr id="221" name="爱设计-3-11"/>
          <p:cNvCxnSpPr/>
          <p:nvPr/>
        </p:nvCxnSpPr>
        <p:spPr>
          <a:xfrm flipV="1">
            <a:off x="4566490" y="4031411"/>
            <a:ext cx="0" cy="542580"/>
          </a:xfrm>
          <a:prstGeom prst="line">
            <a:avLst/>
          </a:prstGeom>
          <a:noFill/>
          <a:ln w="6350" cap="flat" cmpd="sng" algn="ctr">
            <a:solidFill>
              <a:schemeClr val="accent4">
                <a:lumMod val="50000"/>
                <a:alpha val="100000"/>
              </a:schemeClr>
            </a:solidFill>
            <a:prstDash val="solid"/>
            <a:miter lim="800000"/>
          </a:ln>
          <a:effectLst/>
        </p:spPr>
      </p:cxnSp>
      <p:cxnSp>
        <p:nvCxnSpPr>
          <p:cNvPr id="222" name="爱设计-3-12"/>
          <p:cNvCxnSpPr/>
          <p:nvPr/>
        </p:nvCxnSpPr>
        <p:spPr>
          <a:xfrm flipV="1">
            <a:off x="7718570" y="3687852"/>
            <a:ext cx="0" cy="542580"/>
          </a:xfrm>
          <a:prstGeom prst="line">
            <a:avLst/>
          </a:prstGeom>
          <a:noFill/>
          <a:ln w="6350" cap="flat" cmpd="sng" algn="ctr">
            <a:solidFill>
              <a:schemeClr val="accent4">
                <a:lumMod val="50000"/>
                <a:alpha val="100000"/>
              </a:schemeClr>
            </a:solidFill>
            <a:prstDash val="solid"/>
            <a:miter lim="800000"/>
          </a:ln>
          <a:effectLst/>
        </p:spPr>
      </p:cxnSp>
      <p:cxnSp>
        <p:nvCxnSpPr>
          <p:cNvPr id="223" name="爱设计-3-13"/>
          <p:cNvCxnSpPr/>
          <p:nvPr/>
        </p:nvCxnSpPr>
        <p:spPr>
          <a:xfrm flipV="1">
            <a:off x="6480397" y="5220084"/>
            <a:ext cx="0" cy="269550"/>
          </a:xfrm>
          <a:prstGeom prst="line">
            <a:avLst/>
          </a:prstGeom>
          <a:noFill/>
          <a:ln w="6350" cap="flat" cmpd="sng" algn="ctr">
            <a:solidFill>
              <a:schemeClr val="accent4">
                <a:lumMod val="50000"/>
                <a:alpha val="100000"/>
              </a:schemeClr>
            </a:solidFill>
            <a:prstDash val="solid"/>
            <a:miter lim="800000"/>
          </a:ln>
          <a:effectLst/>
        </p:spPr>
      </p:cxnSp>
      <p:cxnSp>
        <p:nvCxnSpPr>
          <p:cNvPr id="224" name="爱设计-3-14"/>
          <p:cNvCxnSpPr/>
          <p:nvPr/>
        </p:nvCxnSpPr>
        <p:spPr>
          <a:xfrm flipV="1">
            <a:off x="5532468" y="4762884"/>
            <a:ext cx="0" cy="286695"/>
          </a:xfrm>
          <a:prstGeom prst="line">
            <a:avLst/>
          </a:prstGeom>
          <a:noFill/>
          <a:ln w="6350" cap="flat" cmpd="sng" algn="ctr">
            <a:solidFill>
              <a:schemeClr val="accent4">
                <a:lumMod val="50000"/>
                <a:alpha val="100000"/>
              </a:schemeClr>
            </a:solidFill>
            <a:prstDash val="solid"/>
            <a:miter lim="800000"/>
          </a:ln>
          <a:effectLst/>
        </p:spPr>
      </p:cxnSp>
      <p:sp>
        <p:nvSpPr>
          <p:cNvPr id="225" name="爱设计-3-15"/>
          <p:cNvSpPr/>
          <p:nvPr/>
        </p:nvSpPr>
        <p:spPr>
          <a:xfrm>
            <a:off x="5532468" y="3997025"/>
            <a:ext cx="3155889" cy="1223060"/>
          </a:xfrm>
          <a:custGeom>
            <a:avLst/>
            <a:gdLst>
              <a:gd name="connsiteX0" fmla="*/ 0 w 3155889"/>
              <a:gd name="connsiteY0" fmla="*/ 764404 h 1223060"/>
              <a:gd name="connsiteX1" fmla="*/ 2116427 w 3155889"/>
              <a:gd name="connsiteY1" fmla="*/ 0 h 1223060"/>
              <a:gd name="connsiteX2" fmla="*/ 3155890 w 3155889"/>
              <a:gd name="connsiteY2" fmla="*/ 421222 h 1223060"/>
              <a:gd name="connsiteX3" fmla="*/ 947259 w 3155889"/>
              <a:gd name="connsiteY3" fmla="*/ 1223060 h 1223060"/>
              <a:gd name="connsiteX4" fmla="*/ 0 w 3155889"/>
              <a:gd name="connsiteY4" fmla="*/ 764404 h 122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889" h="1223060">
                <a:moveTo>
                  <a:pt x="0" y="764404"/>
                </a:moveTo>
                <a:lnTo>
                  <a:pt x="2116427" y="0"/>
                </a:lnTo>
                <a:lnTo>
                  <a:pt x="3155890" y="421222"/>
                </a:lnTo>
                <a:lnTo>
                  <a:pt x="947259" y="1223060"/>
                </a:lnTo>
                <a:lnTo>
                  <a:pt x="0" y="764404"/>
                </a:lnTo>
                <a:close/>
              </a:path>
            </a:pathLst>
          </a:custGeom>
          <a:solidFill>
            <a:schemeClr val="accent1">
              <a:lumMod val="50000"/>
              <a:alpha val="100000"/>
            </a:schemeClr>
          </a:solidFill>
          <a:ln w="6737" cap="flat">
            <a:noFill/>
            <a:prstDash val="solid"/>
            <a:miter/>
          </a:ln>
        </p:spPr>
        <p:txBody>
          <a:bodyPr rtlCol="0" anchor="ctr"/>
          <a:lstStyle/>
          <a:p>
            <a:pP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sp>
        <p:nvSpPr>
          <p:cNvPr id="226" name="爱设计-3-17"/>
          <p:cNvSpPr/>
          <p:nvPr/>
        </p:nvSpPr>
        <p:spPr>
          <a:xfrm>
            <a:off x="5275692" y="2475236"/>
            <a:ext cx="111822" cy="111822"/>
          </a:xfrm>
          <a:prstGeom prst="ellipse">
            <a:avLst/>
          </a:prstGeom>
          <a:solidFill>
            <a:schemeClr val="accent3">
              <a:lumMod val="75000"/>
              <a:alpha val="100000"/>
            </a:schemeClr>
          </a:solidFill>
          <a:ln w="12700" cap="flat" cmpd="sng" algn="ctr">
            <a:noFill/>
            <a:prstDash val="solid"/>
            <a:miter lim="800000"/>
          </a:ln>
          <a:effectLst/>
        </p:spPr>
        <p:txBody>
          <a:bodyPr rtlCol="0" anchor="ctr"/>
          <a:lstStyle/>
          <a:p>
            <a:pPr algn="ct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sp>
        <p:nvSpPr>
          <p:cNvPr id="227" name="爱设计-3-18"/>
          <p:cNvSpPr/>
          <p:nvPr/>
        </p:nvSpPr>
        <p:spPr>
          <a:xfrm>
            <a:off x="8432323" y="4090987"/>
            <a:ext cx="111822" cy="111822"/>
          </a:xfrm>
          <a:prstGeom prst="ellipse">
            <a:avLst/>
          </a:prstGeom>
          <a:solidFill>
            <a:schemeClr val="accent3">
              <a:lumMod val="75000"/>
              <a:alpha val="100000"/>
            </a:schemeClr>
          </a:solidFill>
          <a:ln w="12700" cap="flat" cmpd="sng" algn="ctr">
            <a:noFill/>
            <a:prstDash val="solid"/>
            <a:miter lim="800000"/>
          </a:ln>
          <a:effectLst/>
        </p:spPr>
        <p:txBody>
          <a:bodyPr rtlCol="0" anchor="ctr"/>
          <a:lstStyle/>
          <a:p>
            <a:pPr algn="ct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sp>
        <p:nvSpPr>
          <p:cNvPr id="228" name="爱设计-3-19"/>
          <p:cNvSpPr/>
          <p:nvPr/>
        </p:nvSpPr>
        <p:spPr>
          <a:xfrm>
            <a:off x="5104844" y="4552644"/>
            <a:ext cx="111822" cy="111822"/>
          </a:xfrm>
          <a:prstGeom prst="ellipse">
            <a:avLst/>
          </a:prstGeom>
          <a:solidFill>
            <a:schemeClr val="accent3">
              <a:lumMod val="75000"/>
              <a:alpha val="100000"/>
            </a:schemeClr>
          </a:solidFill>
          <a:ln w="12700" cap="flat" cmpd="sng" algn="ctr">
            <a:noFill/>
            <a:prstDash val="solid"/>
            <a:miter lim="800000"/>
          </a:ln>
          <a:effectLst/>
        </p:spPr>
        <p:txBody>
          <a:bodyPr rtlCol="0" anchor="ctr"/>
          <a:lstStyle/>
          <a:p>
            <a:pPr algn="ctr">
              <a:defRPr sz="1800">
                <a:solidFill>
                  <a:schemeClr val="tx1">
                    <a:alpha val="100000"/>
                  </a:schemeClr>
                </a:solidFill>
                <a:latin typeface="等线"/>
                <a:ea typeface="等线"/>
                <a:cs typeface="+mn-cs"/>
              </a:defRPr>
            </a:pPr>
            <a:endParaRPr lang="zh-CN">
              <a:latin typeface="默认字体"/>
              <a:ea typeface="默认字体"/>
              <a:cs typeface="思源黑体 CN Medium"/>
              <a:sym typeface="思源黑体 CN Normal"/>
            </a:endParaRPr>
          </a:p>
        </p:txBody>
      </p:sp>
      <p:grpSp>
        <p:nvGrpSpPr>
          <p:cNvPr id="229" name="组合 228" descr="{&quot;isTemplate&quot;:true,&quot;type&quot;:&quot;list&quot;,&quot;alignment&quot;:&quot;left&quot;,&quot;alignmentVertical&quot;:&quot;top&quot;,&quot;canOmit&quot;:false,&quot;scalable&quot;:false,&quot;minItemsCount&quot;:-1}"/>
          <p:cNvGrpSpPr/>
          <p:nvPr/>
        </p:nvGrpSpPr>
        <p:grpSpPr>
          <a:xfrm>
            <a:off x="909308" y="1725927"/>
            <a:ext cx="10287160" cy="4907148"/>
            <a:chOff x="896815" y="1679813"/>
            <a:chExt cx="10287160" cy="4907148"/>
          </a:xfrm>
        </p:grpSpPr>
        <p:grpSp>
          <p:nvGrpSpPr>
            <p:cNvPr id="230" name="组合 229"/>
            <p:cNvGrpSpPr/>
            <p:nvPr/>
          </p:nvGrpSpPr>
          <p:grpSpPr>
            <a:xfrm>
              <a:off x="896821" y="1718498"/>
              <a:ext cx="3600005" cy="1583477"/>
              <a:chOff x="647503" y="1316379"/>
              <a:chExt cx="3600005" cy="1583477"/>
            </a:xfrm>
          </p:grpSpPr>
          <p:sp>
            <p:nvSpPr>
              <p:cNvPr id="231" name="文本框 50" descr="{&quot;isTemplate&quot;:true,&quot;type&quot;:&quot;title&quot;,&quot;canOmit&quot;:false,&quot;range&quot;:0}"/>
              <p:cNvSpPr txBox="1"/>
              <p:nvPr/>
            </p:nvSpPr>
            <p:spPr>
              <a:xfrm>
                <a:off x="647503" y="1316379"/>
                <a:ext cx="3600005" cy="369332"/>
              </a:xfrm>
              <a:prstGeom prst="rect">
                <a:avLst/>
              </a:prstGeom>
              <a:noFill/>
              <a:ln/>
            </p:spPr>
            <p:txBody>
              <a:bodyPr wrap="none" lIns="90043" tIns="0" rIns="0" bIns="0" rtlCol="0" anchor="t">
                <a:noAutofit/>
              </a:bodyPr>
              <a:lstStyle>
                <a:defPPr>
                  <a:defRPr lang="zh-CN"/>
                </a:defPPr>
                <a:lvl1pPr>
                  <a:defRPr sz="2400">
                    <a:solidFill>
                      <a:schemeClr val="accent1"/>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tx1">
                        <a:alpha val="100000"/>
                      </a:schemeClr>
                    </a:solidFill>
                    <a:latin typeface="默认字体"/>
                    <a:ea typeface="默认字体"/>
                    <a:cs typeface="思源黑体 CN Medium"/>
                    <a:sym typeface="思源黑体 CN Normal"/>
                  </a:rPr>
                  <a:t>Framework</a:t>
                </a:r>
                <a:endParaRPr/>
              </a:p>
            </p:txBody>
          </p:sp>
          <p:sp>
            <p:nvSpPr>
              <p:cNvPr id="232" name="文本框 51" descr="{&quot;isTemplate&quot;:true,&quot;type&quot;:&quot;content&quot;,&quot;canOmit&quot;:false,&quot;range&quot;:0}"/>
              <p:cNvSpPr txBox="1"/>
              <p:nvPr/>
            </p:nvSpPr>
            <p:spPr>
              <a:xfrm>
                <a:off x="647503" y="1601472"/>
                <a:ext cx="3600005" cy="1298384"/>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200">
                    <a:solidFill>
                      <a:schemeClr val="tx1">
                        <a:alpha val="100000"/>
                      </a:schemeClr>
                    </a:solidFill>
                    <a:latin typeface="默认字体"/>
                    <a:ea typeface="默认字体"/>
                    <a:cs typeface="思源黑体 CN Medium"/>
                    <a:sym typeface="思源黑体 CN Normal"/>
                  </a:rPr>
                  <a:t>The backend is built using the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Flask</a:t>
                </a:r>
                <a:r>
                  <a:rPr lang="en-US" sz="1200">
                    <a:solidFill>
                      <a:schemeClr val="tx1">
                        <a:alpha val="100000"/>
                      </a:schemeClr>
                    </a:solidFill>
                    <a:latin typeface="默认字体"/>
                    <a:ea typeface="默认字体"/>
                    <a:cs typeface="思源黑体 CN Medium"/>
                    <a:sym typeface="思源黑体 CN Normal"/>
                  </a:rPr>
                  <a:t> framework and is responsible for handling HTTP requests and WebSocket communication.</a:t>
                </a:r>
                <a:endParaRPr/>
              </a:p>
            </p:txBody>
          </p:sp>
        </p:grpSp>
        <p:grpSp>
          <p:nvGrpSpPr>
            <p:cNvPr id="233" name="组合 232"/>
            <p:cNvGrpSpPr/>
            <p:nvPr/>
          </p:nvGrpSpPr>
          <p:grpSpPr>
            <a:xfrm>
              <a:off x="896815" y="4490230"/>
              <a:ext cx="3600005" cy="1596652"/>
              <a:chOff x="900953" y="3324172"/>
              <a:chExt cx="3600005" cy="1596652"/>
            </a:xfrm>
          </p:grpSpPr>
          <p:sp>
            <p:nvSpPr>
              <p:cNvPr id="234" name="文本框 54" descr="{&quot;isTemplate&quot;:true,&quot;type&quot;:&quot;title&quot;,&quot;canOmit&quot;:false,&quot;range&quot;:0}"/>
              <p:cNvSpPr txBox="1"/>
              <p:nvPr/>
            </p:nvSpPr>
            <p:spPr>
              <a:xfrm>
                <a:off x="900953" y="3324172"/>
                <a:ext cx="3600005" cy="369332"/>
              </a:xfrm>
              <a:prstGeom prst="rect">
                <a:avLst/>
              </a:prstGeom>
              <a:noFill/>
              <a:ln/>
            </p:spPr>
            <p:txBody>
              <a:bodyPr wrap="none" lIns="90043"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tx1">
                        <a:alpha val="100000"/>
                      </a:schemeClr>
                    </a:solidFill>
                    <a:latin typeface="默认字体"/>
                    <a:ea typeface="默认字体"/>
                    <a:cs typeface="思源黑体 CN Medium"/>
                    <a:sym typeface="思源黑体 CN Normal"/>
                  </a:rPr>
                  <a:t>Logic</a:t>
                </a:r>
                <a:endParaRPr/>
              </a:p>
            </p:txBody>
          </p:sp>
          <p:sp>
            <p:nvSpPr>
              <p:cNvPr id="235" name="文本框 55" descr="{&quot;isTemplate&quot;:true,&quot;type&quot;:&quot;content&quot;,&quot;canOmit&quot;:false,&quot;range&quot;:0}"/>
              <p:cNvSpPr txBox="1"/>
              <p:nvPr/>
            </p:nvSpPr>
            <p:spPr>
              <a:xfrm>
                <a:off x="900953" y="3626935"/>
                <a:ext cx="3600005" cy="1293889"/>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200">
                    <a:solidFill>
                      <a:schemeClr val="tx1">
                        <a:alpha val="100000"/>
                      </a:schemeClr>
                    </a:solidFill>
                    <a:latin typeface="默认字体"/>
                    <a:ea typeface="默认字体"/>
                    <a:cs typeface="思源黑体 CN Medium"/>
                    <a:sym typeface="思源黑体 CN Normal"/>
                  </a:rPr>
                  <a:t>The back-end files define the main logic of the application, including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routing processing, parameter setting and video stream processing</a:t>
                </a:r>
                <a:r>
                  <a:rPr lang="en-US" sz="1200">
                    <a:solidFill>
                      <a:schemeClr val="tx1">
                        <a:alpha val="100000"/>
                      </a:schemeClr>
                    </a:solidFill>
                    <a:latin typeface="默认字体"/>
                    <a:ea typeface="默认字体"/>
                    <a:cs typeface="思源黑体 CN Medium"/>
                    <a:sym typeface="思源黑体 CN Normal"/>
                  </a:rPr>
                  <a:t>.</a:t>
                </a:r>
                <a:endParaRPr/>
              </a:p>
            </p:txBody>
          </p:sp>
        </p:grpSp>
        <p:grpSp>
          <p:nvGrpSpPr>
            <p:cNvPr id="236" name="组合 235"/>
            <p:cNvGrpSpPr/>
            <p:nvPr/>
          </p:nvGrpSpPr>
          <p:grpSpPr>
            <a:xfrm>
              <a:off x="7583970" y="5003493"/>
              <a:ext cx="3600005" cy="1583468"/>
              <a:chOff x="7579832" y="4444452"/>
              <a:chExt cx="3600005" cy="1583468"/>
            </a:xfrm>
          </p:grpSpPr>
          <p:sp>
            <p:nvSpPr>
              <p:cNvPr id="237" name="文本框 58" descr="{&quot;isTemplate&quot;:true,&quot;type&quot;:&quot;title&quot;,&quot;canOmit&quot;:false,&quot;range&quot;:0}"/>
              <p:cNvSpPr txBox="1"/>
              <p:nvPr/>
            </p:nvSpPr>
            <p:spPr>
              <a:xfrm>
                <a:off x="7579832" y="4444452"/>
                <a:ext cx="3600005" cy="369332"/>
              </a:xfrm>
              <a:prstGeom prst="rect">
                <a:avLst/>
              </a:prstGeom>
              <a:noFill/>
              <a:ln/>
            </p:spPr>
            <p:txBody>
              <a:bodyPr wrap="none" lIns="90043" tIns="0" rIns="0" bIns="0" rtlCol="0" anchor="t">
                <a:noAutofit/>
              </a:bodyPr>
              <a:lstStyle>
                <a:defPPr>
                  <a:defRPr lang="zh-CN"/>
                </a:defPPr>
                <a:lvl1pPr>
                  <a:defRPr sz="2400">
                    <a:solidFill>
                      <a:schemeClr val="accent1"/>
                    </a:solidFill>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tx1">
                        <a:alpha val="100000"/>
                      </a:schemeClr>
                    </a:solidFill>
                    <a:latin typeface="默认字体"/>
                    <a:ea typeface="默认字体"/>
                    <a:cs typeface="思源黑体 CN Medium"/>
                    <a:sym typeface="思源黑体 CN Normal"/>
                  </a:rPr>
                  <a:t>Model Loading</a:t>
                </a:r>
                <a:endParaRPr/>
              </a:p>
            </p:txBody>
          </p:sp>
          <p:sp>
            <p:nvSpPr>
              <p:cNvPr id="238" name="文本框 59" descr="{&quot;isTemplate&quot;:true,&quot;type&quot;:&quot;content&quot;,&quot;canOmit&quot;:false,&quot;range&quot;:0}"/>
              <p:cNvSpPr txBox="1"/>
              <p:nvPr/>
            </p:nvSpPr>
            <p:spPr>
              <a:xfrm>
                <a:off x="7579832" y="4729545"/>
                <a:ext cx="3600005" cy="1298375"/>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200">
                    <a:solidFill>
                      <a:schemeClr val="tx1">
                        <a:alpha val="100000"/>
                      </a:schemeClr>
                    </a:solidFill>
                    <a:latin typeface="默认字体"/>
                    <a:ea typeface="默认字体"/>
                    <a:cs typeface="思源黑体 CN Medium"/>
                    <a:sym typeface="思源黑体 CN Normal"/>
                  </a:rPr>
                  <a:t>The backend is responsible for loading the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YOLOv11</a:t>
                </a:r>
                <a:r>
                  <a:rPr lang="en-US" sz="1200">
                    <a:solidFill>
                      <a:schemeClr val="tx1">
                        <a:alpha val="100000"/>
                      </a:schemeClr>
                    </a:solidFill>
                    <a:latin typeface="默认字体"/>
                    <a:ea typeface="默认字体"/>
                    <a:cs typeface="思源黑体 CN Medium"/>
                    <a:sym typeface="思源黑体 CN Normal"/>
                  </a:rPr>
                  <a:t> model and performing target detection or heatmap generation tasks based on requests from the frontend.</a:t>
                </a:r>
                <a:endParaRPr/>
              </a:p>
            </p:txBody>
          </p:sp>
        </p:grpSp>
        <p:grpSp>
          <p:nvGrpSpPr>
            <p:cNvPr id="239" name="组合 238"/>
            <p:cNvGrpSpPr/>
            <p:nvPr/>
          </p:nvGrpSpPr>
          <p:grpSpPr>
            <a:xfrm>
              <a:off x="7243772" y="1679813"/>
              <a:ext cx="3600005" cy="1596652"/>
              <a:chOff x="7247910" y="3059145"/>
              <a:chExt cx="3600005" cy="1596652"/>
            </a:xfrm>
          </p:grpSpPr>
          <p:sp>
            <p:nvSpPr>
              <p:cNvPr id="240" name="文本框 54" descr="{&quot;isTemplate&quot;:true,&quot;type&quot;:&quot;title&quot;,&quot;canOmit&quot;:false,&quot;range&quot;:0}"/>
              <p:cNvSpPr txBox="1"/>
              <p:nvPr/>
            </p:nvSpPr>
            <p:spPr>
              <a:xfrm>
                <a:off x="7247910" y="3059145"/>
                <a:ext cx="3600005" cy="369332"/>
              </a:xfrm>
              <a:prstGeom prst="rect">
                <a:avLst/>
              </a:prstGeom>
              <a:noFill/>
              <a:ln/>
            </p:spPr>
            <p:txBody>
              <a:bodyPr wrap="none" lIns="90043"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00000"/>
                  </a:lnSpc>
                  <a:buNone/>
                </a:pPr>
                <a:r>
                  <a:rPr lang="en-US" sz="2000" b="1">
                    <a:solidFill>
                      <a:schemeClr val="tx1">
                        <a:alpha val="100000"/>
                      </a:schemeClr>
                    </a:solidFill>
                    <a:latin typeface="默认字体"/>
                    <a:ea typeface="默认字体"/>
                    <a:cs typeface="思源黑体 CN Medium"/>
                    <a:sym typeface="思源黑体 CN Normal"/>
                  </a:rPr>
                  <a:t>Real time communication</a:t>
                </a:r>
                <a:endParaRPr/>
              </a:p>
            </p:txBody>
          </p:sp>
          <p:sp>
            <p:nvSpPr>
              <p:cNvPr id="241" name="文本框 55" descr="{&quot;isTemplate&quot;:true,&quot;type&quot;:&quot;content&quot;,&quot;canOmit&quot;:false,&quot;range&quot;:0}"/>
              <p:cNvSpPr txBox="1"/>
              <p:nvPr/>
            </p:nvSpPr>
            <p:spPr>
              <a:xfrm>
                <a:off x="7247910" y="3361908"/>
                <a:ext cx="3600005" cy="1293889"/>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en-US" sz="1200">
                    <a:solidFill>
                      <a:schemeClr val="tx1">
                        <a:alpha val="100000"/>
                      </a:schemeClr>
                    </a:solidFill>
                    <a:latin typeface="默认字体"/>
                    <a:ea typeface="默认字体"/>
                    <a:cs typeface="思源黑体 CN Medium"/>
                    <a:sym typeface="思源黑体 CN Normal"/>
                  </a:rPr>
                  <a:t>With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Flask-SocketIO</a:t>
                </a:r>
                <a:r>
                  <a:rPr lang="en-US" sz="1200">
                    <a:solidFill>
                      <a:schemeClr val="tx1">
                        <a:alpha val="100000"/>
                      </a:schemeClr>
                    </a:solidFill>
                    <a:latin typeface="默认字体"/>
                    <a:ea typeface="默认字体"/>
                    <a:cs typeface="思源黑体 CN Medium"/>
                    <a:sym typeface="思源黑体 CN Normal"/>
                  </a:rPr>
                  <a:t>, real-time communication between server and client is realized, which is crucial for real-time processing of video streams.</a:t>
                </a:r>
                <a:endParaRPr/>
              </a:p>
            </p:txBody>
          </p:sp>
        </p:grpSp>
      </p:grpSp>
      <p:sp>
        <p:nvSpPr>
          <p:cNvPr id="242" name="文本框 241"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Backend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3,&quot;originSlideId&quot;:&quot;1b66d4d&quot;}"/>
        <p:cNvGrpSpPr/>
        <p:nvPr/>
      </p:nvGrpSpPr>
      <p:grpSpPr>
        <a:xfrm>
          <a:off x="0" y="0"/>
          <a:ext cx="0" cy="0"/>
          <a:chOff x="0" y="0"/>
          <a:chExt cx="0" cy="0"/>
        </a:xfrm>
      </p:grpSpPr>
      <p:grpSp>
        <p:nvGrpSpPr>
          <p:cNvPr id="244" name="组合 243" descr="{&quot;isTemplate&quot;:true,&quot;type&quot;:&quot;list&quot;,&quot;alignment&quot;:&quot;left&quot;,&quot;alignmentVertical&quot;:&quot;top&quot;,&quot;canOmit&quot;:false,&quot;scalable&quot;:false,&quot;minItemsCount&quot;:-1}"/>
          <p:cNvGrpSpPr/>
          <p:nvPr/>
        </p:nvGrpSpPr>
        <p:grpSpPr>
          <a:xfrm>
            <a:off x="1121606" y="1270000"/>
            <a:ext cx="9948788" cy="5209063"/>
            <a:chOff x="1121606" y="1218440"/>
            <a:chExt cx="9948788" cy="5209063"/>
          </a:xfrm>
        </p:grpSpPr>
        <p:grpSp>
          <p:nvGrpSpPr>
            <p:cNvPr id="245" name="组合 244"/>
            <p:cNvGrpSpPr/>
            <p:nvPr/>
          </p:nvGrpSpPr>
          <p:grpSpPr>
            <a:xfrm>
              <a:off x="1121606" y="1218440"/>
              <a:ext cx="6513290" cy="1424984"/>
              <a:chOff x="1033162" y="1234085"/>
              <a:chExt cx="6513290" cy="1424984"/>
            </a:xfrm>
          </p:grpSpPr>
          <p:sp>
            <p:nvSpPr>
              <p:cNvPr id="246" name="iSHEJI-5"/>
              <p:cNvSpPr/>
              <p:nvPr/>
            </p:nvSpPr>
            <p:spPr>
              <a:xfrm>
                <a:off x="1033162" y="1585638"/>
                <a:ext cx="2960421" cy="1004799"/>
              </a:xfrm>
              <a:custGeom>
                <a:avLst/>
                <a:gdLst>
                  <a:gd name="connsiteX0" fmla="*/ 2959651 w 2960421"/>
                  <a:gd name="connsiteY0" fmla="*/ 1004799 h 1004799"/>
                  <a:gd name="connsiteX1" fmla="*/ 497388 w 2960421"/>
                  <a:gd name="connsiteY1" fmla="*/ 994774 h 1004799"/>
                  <a:gd name="connsiteX2" fmla="*/ 0 w 2960421"/>
                  <a:gd name="connsiteY2" fmla="*/ 497387 h 1004799"/>
                  <a:gd name="connsiteX3" fmla="*/ 497388 w 2960421"/>
                  <a:gd name="connsiteY3" fmla="*/ 0 h 1004799"/>
                  <a:gd name="connsiteX4" fmla="*/ 497388 w 2960421"/>
                  <a:gd name="connsiteY4" fmla="*/ 70174 h 1004799"/>
                  <a:gd name="connsiteX5" fmla="*/ 52413 w 2960421"/>
                  <a:gd name="connsiteY5" fmla="*/ 478855 h 1004799"/>
                  <a:gd name="connsiteX6" fmla="*/ 461095 w 2960421"/>
                  <a:gd name="connsiteY6" fmla="*/ 923829 h 1004799"/>
                  <a:gd name="connsiteX7" fmla="*/ 497388 w 2960421"/>
                  <a:gd name="connsiteY7" fmla="*/ 923829 h 1004799"/>
                  <a:gd name="connsiteX8" fmla="*/ 2960422 w 2960421"/>
                  <a:gd name="connsiteY8" fmla="*/ 934625 h 100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0421" h="1004799">
                    <a:moveTo>
                      <a:pt x="2959651" y="1004799"/>
                    </a:moveTo>
                    <a:lnTo>
                      <a:pt x="497388" y="994774"/>
                    </a:lnTo>
                    <a:cubicBezTo>
                      <a:pt x="222688" y="994774"/>
                      <a:pt x="0" y="772084"/>
                      <a:pt x="0" y="497387"/>
                    </a:cubicBezTo>
                    <a:cubicBezTo>
                      <a:pt x="0" y="222688"/>
                      <a:pt x="222688" y="0"/>
                      <a:pt x="497388" y="0"/>
                    </a:cubicBezTo>
                    <a:lnTo>
                      <a:pt x="497388" y="70174"/>
                    </a:lnTo>
                    <a:cubicBezTo>
                      <a:pt x="261657" y="60152"/>
                      <a:pt x="62435" y="243124"/>
                      <a:pt x="52413" y="478855"/>
                    </a:cubicBezTo>
                    <a:cubicBezTo>
                      <a:pt x="42391" y="714586"/>
                      <a:pt x="225365" y="913804"/>
                      <a:pt x="461095" y="923829"/>
                    </a:cubicBezTo>
                    <a:cubicBezTo>
                      <a:pt x="473187" y="924346"/>
                      <a:pt x="485296" y="924346"/>
                      <a:pt x="497388" y="923829"/>
                    </a:cubicBezTo>
                    <a:lnTo>
                      <a:pt x="2960422" y="934625"/>
                    </a:ln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47" name="iSHEJI-6"/>
              <p:cNvSpPr/>
              <p:nvPr/>
            </p:nvSpPr>
            <p:spPr>
              <a:xfrm>
                <a:off x="3948087" y="2451632"/>
                <a:ext cx="179676" cy="207437"/>
              </a:xfrm>
              <a:custGeom>
                <a:avLst/>
                <a:gdLst>
                  <a:gd name="connsiteX0" fmla="*/ 179677 w 179676"/>
                  <a:gd name="connsiteY0" fmla="*/ 104104 h 207437"/>
                  <a:gd name="connsiteX1" fmla="*/ 0 w 179676"/>
                  <a:gd name="connsiteY1" fmla="*/ 0 h 207437"/>
                  <a:gd name="connsiteX2" fmla="*/ 0 w 179676"/>
                  <a:gd name="connsiteY2" fmla="*/ 207437 h 207437"/>
                  <a:gd name="connsiteX3" fmla="*/ 179677 w 179676"/>
                  <a:gd name="connsiteY3" fmla="*/ 104104 h 207437"/>
                </a:gdLst>
                <a:ahLst/>
                <a:cxnLst>
                  <a:cxn ang="0">
                    <a:pos x="connsiteX0" y="connsiteY0"/>
                  </a:cxn>
                  <a:cxn ang="0">
                    <a:pos x="connsiteX1" y="connsiteY1"/>
                  </a:cxn>
                  <a:cxn ang="0">
                    <a:pos x="connsiteX2" y="connsiteY2"/>
                  </a:cxn>
                  <a:cxn ang="0">
                    <a:pos x="connsiteX3" y="connsiteY3"/>
                  </a:cxn>
                </a:cxnLst>
                <a:rect l="l" t="t" r="r" b="b"/>
                <a:pathLst>
                  <a:path w="179676" h="207437">
                    <a:moveTo>
                      <a:pt x="179677" y="104104"/>
                    </a:moveTo>
                    <a:lnTo>
                      <a:pt x="0" y="0"/>
                    </a:lnTo>
                    <a:lnTo>
                      <a:pt x="0" y="207437"/>
                    </a:lnTo>
                    <a:lnTo>
                      <a:pt x="179677" y="104104"/>
                    </a:lnTo>
                    <a:close/>
                  </a:path>
                </a:pathLst>
              </a:custGeom>
              <a:gradFill>
                <a:gsLst>
                  <a:gs pos="0">
                    <a:schemeClr val="accent1">
                      <a:lumMod val="75000"/>
                      <a:alpha val="100000"/>
                    </a:schemeClr>
                  </a:gs>
                  <a:gs pos="91000">
                    <a:schemeClr val="accent1">
                      <a:lumMod val="75000"/>
                      <a:alpha val="100000"/>
                    </a:schemeClr>
                  </a:gs>
                </a:gsLst>
                <a:lin ang="5400000" scaled="0"/>
              </a:gra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48" name="iSHEJI-7"/>
              <p:cNvSpPr/>
              <p:nvPr/>
            </p:nvSpPr>
            <p:spPr>
              <a:xfrm>
                <a:off x="1247154" y="1305714"/>
                <a:ext cx="771144" cy="771142"/>
              </a:xfrm>
              <a:custGeom>
                <a:avLst/>
                <a:gdLst>
                  <a:gd name="connsiteX0" fmla="*/ 771144 w 771144"/>
                  <a:gd name="connsiteY0" fmla="*/ 385571 h 771142"/>
                  <a:gd name="connsiteX1" fmla="*/ 385572 w 771144"/>
                  <a:gd name="connsiteY1" fmla="*/ 771143 h 771142"/>
                  <a:gd name="connsiteX2" fmla="*/ 0 w 771144"/>
                  <a:gd name="connsiteY2" fmla="*/ 385571 h 771142"/>
                  <a:gd name="connsiteX3" fmla="*/ 385572 w 771144"/>
                  <a:gd name="connsiteY3" fmla="*/ 0 h 771142"/>
                  <a:gd name="connsiteX4" fmla="*/ 771144 w 771144"/>
                  <a:gd name="connsiteY4" fmla="*/ 385571 h 77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44" h="771142">
                    <a:moveTo>
                      <a:pt x="771144" y="385571"/>
                    </a:moveTo>
                    <a:cubicBezTo>
                      <a:pt x="771144" y="598516"/>
                      <a:pt x="598517" y="771143"/>
                      <a:pt x="385572" y="771143"/>
                    </a:cubicBezTo>
                    <a:cubicBezTo>
                      <a:pt x="172627" y="771143"/>
                      <a:pt x="0" y="598516"/>
                      <a:pt x="0" y="385571"/>
                    </a:cubicBezTo>
                    <a:cubicBezTo>
                      <a:pt x="0" y="172626"/>
                      <a:pt x="172627" y="0"/>
                      <a:pt x="385572" y="0"/>
                    </a:cubicBezTo>
                    <a:cubicBezTo>
                      <a:pt x="598517" y="0"/>
                      <a:pt x="771144" y="172626"/>
                      <a:pt x="771144" y="385571"/>
                    </a:cubicBez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49" name="iSHEJI-8"/>
              <p:cNvSpPr txBox="1"/>
              <p:nvPr/>
            </p:nvSpPr>
            <p:spPr>
              <a:xfrm>
                <a:off x="1228178" y="1475841"/>
                <a:ext cx="812800" cy="431800"/>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lgn="ctr">
                  <a:defRPr sz="3200" spc="300">
                    <a:gradFill>
                      <a:gsLst>
                        <a:gs pos="0">
                          <a:schemeClr val="bg1">
                            <a:alpha val="100000"/>
                          </a:schemeClr>
                        </a:gs>
                        <a:gs pos="100000">
                          <a:schemeClr val="accent4">
                            <a:alpha val="100000"/>
                          </a:schemeClr>
                        </a:gs>
                      </a:gsLst>
                      <a:lin ang="2700000" scaled="0"/>
                    </a:gradFill>
                    <a:latin typeface="等线 Light"/>
                    <a:ea typeface="等线 Light"/>
                    <a:cs typeface="+mn-cs"/>
                  </a:defRPr>
                </a:pPr>
                <a:r>
                  <a:rPr lang="en-US" sz="2800" spc="0">
                    <a:solidFill>
                      <a:schemeClr val="bg1">
                        <a:alpha val="100000"/>
                      </a:schemeClr>
                    </a:solidFill>
                    <a:latin typeface="默认字体"/>
                    <a:ea typeface="默认字体"/>
                    <a:cs typeface="思源黑体 CN Medium"/>
                    <a:sym typeface="思源黑体 CN Normal"/>
                  </a:rPr>
                  <a:t>01</a:t>
                </a:r>
                <a:endParaRPr lang="zh-CN" sz="2800" spc="0">
                  <a:solidFill>
                    <a:schemeClr val="bg1">
                      <a:alpha val="100000"/>
                    </a:schemeClr>
                  </a:solidFill>
                  <a:latin typeface="默认字体"/>
                  <a:ea typeface="默认字体"/>
                  <a:cs typeface="思源黑体 CN Medium"/>
                  <a:sym typeface="思源黑体 CN Normal"/>
                </a:endParaRPr>
              </a:p>
            </p:txBody>
          </p:sp>
          <p:grpSp>
            <p:nvGrpSpPr>
              <p:cNvPr id="250" name="组合 249"/>
              <p:cNvGrpSpPr/>
              <p:nvPr/>
            </p:nvGrpSpPr>
            <p:grpSpPr>
              <a:xfrm>
                <a:off x="2146476" y="1234085"/>
                <a:ext cx="5399976" cy="1217547"/>
                <a:chOff x="2146476" y="1234085"/>
                <a:chExt cx="5399976" cy="1217547"/>
              </a:xfrm>
            </p:grpSpPr>
            <p:sp>
              <p:nvSpPr>
                <p:cNvPr id="251" name="iSHEJI-9" descr="{&quot;isTemplate&quot;:true,&quot;type&quot;:&quot;content&quot;,&quot;canOmit&quot;:false,&quot;range&quot;:0}"/>
                <p:cNvSpPr txBox="1"/>
                <p:nvPr/>
              </p:nvSpPr>
              <p:spPr>
                <a:xfrm>
                  <a:off x="2146476" y="1663149"/>
                  <a:ext cx="5399976" cy="788483"/>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indent="0" algn="l">
                    <a:lnSpc>
                      <a:spcPct val="130000"/>
                    </a:lnSpc>
                    <a:buNone/>
                  </a:pPr>
                  <a:r>
                    <a:rPr lang="en-US" sz="1200">
                      <a:solidFill>
                        <a:schemeClr val="tx1">
                          <a:alpha val="100000"/>
                        </a:schemeClr>
                      </a:solidFill>
                      <a:latin typeface="默认字体"/>
                      <a:ea typeface="默认字体"/>
                      <a:cs typeface="思源黑体 CN Medium"/>
                      <a:sym typeface="思源黑体 CN Normal"/>
                    </a:rPr>
                    <a:t>For model selection, we use the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yolo v11</a:t>
                  </a:r>
                  <a:r>
                    <a:rPr lang="en-US" sz="1200">
                      <a:solidFill>
                        <a:schemeClr val="tx1">
                          <a:alpha val="100000"/>
                        </a:schemeClr>
                      </a:solidFill>
                      <a:latin typeface="默认字体"/>
                      <a:ea typeface="默认字体"/>
                      <a:cs typeface="思源黑体 CN Medium"/>
                      <a:sym typeface="思源黑体 CN Normal"/>
                    </a:rPr>
                    <a:t> model.The model was released in September 2024 and is SOTA in all aspects of object detection</a:t>
                  </a:r>
                  <a:endParaRPr/>
                </a:p>
              </p:txBody>
            </p:sp>
            <p:sp>
              <p:nvSpPr>
                <p:cNvPr id="252" name="文本框 59" descr="{&quot;isTemplate&quot;:true,&quot;type&quot;:&quot;title&quot;,&quot;canOmit&quot;:false,&quot;range&quot;:0}"/>
                <p:cNvSpPr txBox="1"/>
                <p:nvPr/>
              </p:nvSpPr>
              <p:spPr>
                <a:xfrm flipH="1">
                  <a:off x="2146476" y="1234085"/>
                  <a:ext cx="5399976" cy="457200"/>
                </a:xfrm>
                <a:prstGeom prst="rect">
                  <a:avLst/>
                </a:prstGeom>
                <a:noFill/>
              </p:spPr>
              <p:txBody>
                <a:bodyPr wrap="square" lIns="0" tIns="0" rIns="0" bIns="0">
                  <a:noAutofit/>
                </a:bodyPr>
                <a:lstStyle/>
                <a:p>
                  <a:pPr marL="0" indent="0">
                    <a:lnSpc>
                      <a:spcPct val="100000"/>
                    </a:lnSpc>
                    <a:buNone/>
                  </a:pPr>
                  <a:r>
                    <a:rPr lang="en-US" sz="2000">
                      <a:solidFill>
                        <a:schemeClr val="accent1">
                          <a:alpha val="100000"/>
                        </a:schemeClr>
                      </a:solidFill>
                      <a:latin typeface="默认字体"/>
                      <a:ea typeface="默认字体"/>
                      <a:cs typeface="思源黑体 CN Medium"/>
                      <a:sym typeface="思源黑体 CN Normal"/>
                    </a:rPr>
                    <a:t>Model</a:t>
                  </a:r>
                  <a:endParaRPr/>
                </a:p>
              </p:txBody>
            </p:sp>
          </p:grpSp>
        </p:grpSp>
        <p:grpSp>
          <p:nvGrpSpPr>
            <p:cNvPr id="253" name="组合 252"/>
            <p:cNvGrpSpPr/>
            <p:nvPr/>
          </p:nvGrpSpPr>
          <p:grpSpPr>
            <a:xfrm>
              <a:off x="1121606" y="3713024"/>
              <a:ext cx="8468577" cy="1453120"/>
              <a:chOff x="1033162" y="3451877"/>
              <a:chExt cx="8468577" cy="1453120"/>
            </a:xfrm>
          </p:grpSpPr>
          <p:sp>
            <p:nvSpPr>
              <p:cNvPr id="254" name="iSHEJI-17"/>
              <p:cNvSpPr/>
              <p:nvPr/>
            </p:nvSpPr>
            <p:spPr>
              <a:xfrm>
                <a:off x="1033162" y="3831566"/>
                <a:ext cx="2960421" cy="1004799"/>
              </a:xfrm>
              <a:custGeom>
                <a:avLst/>
                <a:gdLst>
                  <a:gd name="connsiteX0" fmla="*/ 2959651 w 2960421"/>
                  <a:gd name="connsiteY0" fmla="*/ 1004799 h 1004799"/>
                  <a:gd name="connsiteX1" fmla="*/ 497388 w 2960421"/>
                  <a:gd name="connsiteY1" fmla="*/ 994774 h 1004799"/>
                  <a:gd name="connsiteX2" fmla="*/ 0 w 2960421"/>
                  <a:gd name="connsiteY2" fmla="*/ 497387 h 1004799"/>
                  <a:gd name="connsiteX3" fmla="*/ 497388 w 2960421"/>
                  <a:gd name="connsiteY3" fmla="*/ 0 h 1004799"/>
                  <a:gd name="connsiteX4" fmla="*/ 497388 w 2960421"/>
                  <a:gd name="connsiteY4" fmla="*/ 70174 h 1004799"/>
                  <a:gd name="connsiteX5" fmla="*/ 52413 w 2960421"/>
                  <a:gd name="connsiteY5" fmla="*/ 478855 h 1004799"/>
                  <a:gd name="connsiteX6" fmla="*/ 461095 w 2960421"/>
                  <a:gd name="connsiteY6" fmla="*/ 923829 h 1004799"/>
                  <a:gd name="connsiteX7" fmla="*/ 497388 w 2960421"/>
                  <a:gd name="connsiteY7" fmla="*/ 923829 h 1004799"/>
                  <a:gd name="connsiteX8" fmla="*/ 2960422 w 2960421"/>
                  <a:gd name="connsiteY8" fmla="*/ 934625 h 100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0421" h="1004799">
                    <a:moveTo>
                      <a:pt x="2959651" y="1004799"/>
                    </a:moveTo>
                    <a:lnTo>
                      <a:pt x="497388" y="994774"/>
                    </a:lnTo>
                    <a:cubicBezTo>
                      <a:pt x="222688" y="994774"/>
                      <a:pt x="0" y="772084"/>
                      <a:pt x="0" y="497387"/>
                    </a:cubicBezTo>
                    <a:cubicBezTo>
                      <a:pt x="0" y="222688"/>
                      <a:pt x="222688" y="0"/>
                      <a:pt x="497388" y="0"/>
                    </a:cubicBezTo>
                    <a:lnTo>
                      <a:pt x="497388" y="70174"/>
                    </a:lnTo>
                    <a:cubicBezTo>
                      <a:pt x="261657" y="60152"/>
                      <a:pt x="62435" y="243124"/>
                      <a:pt x="52413" y="478855"/>
                    </a:cubicBezTo>
                    <a:cubicBezTo>
                      <a:pt x="42391" y="714586"/>
                      <a:pt x="225365" y="913804"/>
                      <a:pt x="461095" y="923829"/>
                    </a:cubicBezTo>
                    <a:cubicBezTo>
                      <a:pt x="473187" y="924346"/>
                      <a:pt x="485296" y="924346"/>
                      <a:pt x="497388" y="923829"/>
                    </a:cubicBezTo>
                    <a:lnTo>
                      <a:pt x="2960422" y="934625"/>
                    </a:ln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55" name="iSHEJI-18"/>
              <p:cNvSpPr/>
              <p:nvPr/>
            </p:nvSpPr>
            <p:spPr>
              <a:xfrm>
                <a:off x="3948087" y="4697560"/>
                <a:ext cx="179676" cy="207437"/>
              </a:xfrm>
              <a:custGeom>
                <a:avLst/>
                <a:gdLst>
                  <a:gd name="connsiteX0" fmla="*/ 179677 w 179676"/>
                  <a:gd name="connsiteY0" fmla="*/ 104104 h 207437"/>
                  <a:gd name="connsiteX1" fmla="*/ 0 w 179676"/>
                  <a:gd name="connsiteY1" fmla="*/ 0 h 207437"/>
                  <a:gd name="connsiteX2" fmla="*/ 0 w 179676"/>
                  <a:gd name="connsiteY2" fmla="*/ 207437 h 207437"/>
                  <a:gd name="connsiteX3" fmla="*/ 179677 w 179676"/>
                  <a:gd name="connsiteY3" fmla="*/ 104104 h 207437"/>
                </a:gdLst>
                <a:ahLst/>
                <a:cxnLst>
                  <a:cxn ang="0">
                    <a:pos x="connsiteX0" y="connsiteY0"/>
                  </a:cxn>
                  <a:cxn ang="0">
                    <a:pos x="connsiteX1" y="connsiteY1"/>
                  </a:cxn>
                  <a:cxn ang="0">
                    <a:pos x="connsiteX2" y="connsiteY2"/>
                  </a:cxn>
                  <a:cxn ang="0">
                    <a:pos x="connsiteX3" y="connsiteY3"/>
                  </a:cxn>
                </a:cxnLst>
                <a:rect l="l" t="t" r="r" b="b"/>
                <a:pathLst>
                  <a:path w="179676" h="207437">
                    <a:moveTo>
                      <a:pt x="179677" y="104104"/>
                    </a:moveTo>
                    <a:lnTo>
                      <a:pt x="0" y="0"/>
                    </a:lnTo>
                    <a:lnTo>
                      <a:pt x="0" y="207437"/>
                    </a:lnTo>
                    <a:lnTo>
                      <a:pt x="179677" y="104104"/>
                    </a:lnTo>
                    <a:close/>
                  </a:path>
                </a:pathLst>
              </a:custGeom>
              <a:gradFill>
                <a:gsLst>
                  <a:gs pos="0">
                    <a:schemeClr val="accent1">
                      <a:lumMod val="75000"/>
                      <a:alpha val="100000"/>
                    </a:schemeClr>
                  </a:gs>
                  <a:gs pos="91000">
                    <a:schemeClr val="accent1">
                      <a:lumMod val="75000"/>
                      <a:alpha val="100000"/>
                    </a:schemeClr>
                  </a:gs>
                </a:gsLst>
                <a:lin ang="5400000" scaled="0"/>
              </a:gra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56" name="iSHEJI-19"/>
              <p:cNvSpPr/>
              <p:nvPr/>
            </p:nvSpPr>
            <p:spPr>
              <a:xfrm>
                <a:off x="1247154" y="3551642"/>
                <a:ext cx="771144" cy="771142"/>
              </a:xfrm>
              <a:custGeom>
                <a:avLst/>
                <a:gdLst>
                  <a:gd name="connsiteX0" fmla="*/ 771144 w 771144"/>
                  <a:gd name="connsiteY0" fmla="*/ 385571 h 771142"/>
                  <a:gd name="connsiteX1" fmla="*/ 385572 w 771144"/>
                  <a:gd name="connsiteY1" fmla="*/ 771143 h 771142"/>
                  <a:gd name="connsiteX2" fmla="*/ 0 w 771144"/>
                  <a:gd name="connsiteY2" fmla="*/ 385571 h 771142"/>
                  <a:gd name="connsiteX3" fmla="*/ 385572 w 771144"/>
                  <a:gd name="connsiteY3" fmla="*/ 0 h 771142"/>
                  <a:gd name="connsiteX4" fmla="*/ 771144 w 771144"/>
                  <a:gd name="connsiteY4" fmla="*/ 385571 h 77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44" h="771142">
                    <a:moveTo>
                      <a:pt x="771144" y="385571"/>
                    </a:moveTo>
                    <a:cubicBezTo>
                      <a:pt x="771144" y="598516"/>
                      <a:pt x="598517" y="771143"/>
                      <a:pt x="385572" y="771143"/>
                    </a:cubicBezTo>
                    <a:cubicBezTo>
                      <a:pt x="172627" y="771143"/>
                      <a:pt x="0" y="598516"/>
                      <a:pt x="0" y="385571"/>
                    </a:cubicBezTo>
                    <a:cubicBezTo>
                      <a:pt x="0" y="172626"/>
                      <a:pt x="172627" y="0"/>
                      <a:pt x="385572" y="0"/>
                    </a:cubicBezTo>
                    <a:cubicBezTo>
                      <a:pt x="598517" y="0"/>
                      <a:pt x="771144" y="172626"/>
                      <a:pt x="771144" y="385571"/>
                    </a:cubicBez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57" name="iSHEJI-20"/>
              <p:cNvSpPr txBox="1"/>
              <p:nvPr/>
            </p:nvSpPr>
            <p:spPr>
              <a:xfrm>
                <a:off x="1228178" y="3721769"/>
                <a:ext cx="812800" cy="431800"/>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lgn="ctr">
                  <a:defRPr sz="3200" spc="300">
                    <a:gradFill>
                      <a:gsLst>
                        <a:gs pos="0">
                          <a:schemeClr val="bg1">
                            <a:alpha val="100000"/>
                          </a:schemeClr>
                        </a:gs>
                        <a:gs pos="100000">
                          <a:schemeClr val="accent4">
                            <a:alpha val="100000"/>
                          </a:schemeClr>
                        </a:gs>
                      </a:gsLst>
                      <a:lin ang="2700000" scaled="0"/>
                    </a:gradFill>
                    <a:latin typeface="等线 Light"/>
                    <a:ea typeface="等线 Light"/>
                    <a:cs typeface="+mn-cs"/>
                  </a:defRPr>
                </a:pPr>
                <a:r>
                  <a:rPr lang="en-US" sz="2800">
                    <a:solidFill>
                      <a:schemeClr val="bg1">
                        <a:alpha val="100000"/>
                      </a:schemeClr>
                    </a:solidFill>
                    <a:latin typeface="默认字体"/>
                    <a:ea typeface="默认字体"/>
                    <a:cs typeface="思源黑体 CN Medium"/>
                    <a:sym typeface="思源黑体 CN Normal"/>
                  </a:rPr>
                  <a:t>02</a:t>
                </a:r>
                <a:endParaRPr/>
              </a:p>
            </p:txBody>
          </p:sp>
          <p:grpSp>
            <p:nvGrpSpPr>
              <p:cNvPr id="258" name="组合 257"/>
              <p:cNvGrpSpPr/>
              <p:nvPr/>
            </p:nvGrpSpPr>
            <p:grpSpPr>
              <a:xfrm>
                <a:off x="2146476" y="3451877"/>
                <a:ext cx="7355263" cy="1245683"/>
                <a:chOff x="2146476" y="3451877"/>
                <a:chExt cx="7355263" cy="1245683"/>
              </a:xfrm>
            </p:grpSpPr>
            <p:sp>
              <p:nvSpPr>
                <p:cNvPr id="259" name="iSHEJI-21" descr="{&quot;isTemplate&quot;:true,&quot;type&quot;:&quot;content&quot;,&quot;canOmit&quot;:false,&quot;range&quot;:0}"/>
                <p:cNvSpPr txBox="1"/>
                <p:nvPr/>
              </p:nvSpPr>
              <p:spPr>
                <a:xfrm>
                  <a:off x="2146476" y="3909077"/>
                  <a:ext cx="7355263" cy="788483"/>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indent="0" algn="l">
                    <a:lnSpc>
                      <a:spcPct val="130000"/>
                    </a:lnSpc>
                    <a:buNone/>
                  </a:pPr>
                  <a:r>
                    <a:rPr lang="en-US" sz="1200">
                      <a:solidFill>
                        <a:schemeClr val="tx1">
                          <a:alpha val="100000"/>
                        </a:schemeClr>
                      </a:solidFill>
                      <a:latin typeface="默认字体"/>
                      <a:ea typeface="默认字体"/>
                      <a:cs typeface="思源黑体 CN Medium"/>
                      <a:sym typeface="思源黑体 CN Normal"/>
                    </a:rPr>
                    <a:t>For the model Weight, we did not use new data for training and used the officially provided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pre-training weights</a:t>
                  </a:r>
                  <a:r>
                    <a:rPr lang="en-US" sz="1200">
                      <a:solidFill>
                        <a:schemeClr val="tx1">
                          <a:alpha val="100000"/>
                        </a:schemeClr>
                      </a:solidFill>
                      <a:latin typeface="默认字体"/>
                      <a:ea typeface="默认字体"/>
                      <a:cs typeface="思源黑体 CN Medium"/>
                      <a:sym typeface="思源黑体 CN Normal"/>
                    </a:rPr>
                    <a:t>.If recognition of new objects is required, the model can be Fine-Tune</a:t>
                  </a:r>
                  <a:endParaRPr/>
                </a:p>
              </p:txBody>
            </p:sp>
            <p:sp>
              <p:nvSpPr>
                <p:cNvPr id="260" name="文本框 59" descr="{&quot;isTemplate&quot;:true,&quot;type&quot;:&quot;title&quot;,&quot;canOmit&quot;:false,&quot;range&quot;:0}"/>
                <p:cNvSpPr txBox="1"/>
                <p:nvPr/>
              </p:nvSpPr>
              <p:spPr>
                <a:xfrm flipH="1">
                  <a:off x="2146476" y="3451877"/>
                  <a:ext cx="5399976" cy="457200"/>
                </a:xfrm>
                <a:prstGeom prst="rect">
                  <a:avLst/>
                </a:prstGeom>
                <a:noFill/>
                <a:ln/>
              </p:spPr>
              <p:txBody>
                <a:bodyPr wrap="square" lIns="0" tIns="0" rIns="0" bIns="0">
                  <a:noAutofit/>
                </a:bodyPr>
                <a:lstStyle>
                  <a:lvl1pPr marL="0" algn="l" defTabSz="914400" rtl="0" eaLnBrk="1" latinLnBrk="0" hangingPunct="1">
                    <a:defRPr sz="1800" kern="1200">
                      <a:solidFill>
                        <a:srgbClr val="000000"/>
                      </a:solidFill>
                      <a:latin typeface="等线"/>
                      <a:ea typeface="等线"/>
                      <a:cs typeface="+mn-cs"/>
                    </a:defRPr>
                  </a:lvl1pPr>
                  <a:lvl2pPr marL="457200" algn="l" defTabSz="914400" rtl="0" eaLnBrk="1" latinLnBrk="0" hangingPunct="1">
                    <a:defRPr sz="1800" kern="1200">
                      <a:solidFill>
                        <a:srgbClr val="000000"/>
                      </a:solidFill>
                      <a:latin typeface="等线"/>
                      <a:ea typeface="等线"/>
                      <a:cs typeface="+mn-cs"/>
                    </a:defRPr>
                  </a:lvl2pPr>
                  <a:lvl3pPr marL="914400" algn="l" defTabSz="914400" rtl="0" eaLnBrk="1" latinLnBrk="0" hangingPunct="1">
                    <a:defRPr sz="1800" kern="1200">
                      <a:solidFill>
                        <a:srgbClr val="000000"/>
                      </a:solidFill>
                      <a:latin typeface="等线"/>
                      <a:ea typeface="等线"/>
                      <a:cs typeface="+mn-cs"/>
                    </a:defRPr>
                  </a:lvl3pPr>
                  <a:lvl4pPr marL="1371600" algn="l" defTabSz="914400" rtl="0" eaLnBrk="1" latinLnBrk="0" hangingPunct="1">
                    <a:defRPr sz="1800" kern="1200">
                      <a:solidFill>
                        <a:srgbClr val="000000"/>
                      </a:solidFill>
                      <a:latin typeface="等线"/>
                      <a:ea typeface="等线"/>
                      <a:cs typeface="+mn-cs"/>
                    </a:defRPr>
                  </a:lvl4pPr>
                  <a:lvl5pPr marL="1828800" algn="l" defTabSz="914400" rtl="0" eaLnBrk="1" latinLnBrk="0" hangingPunct="1">
                    <a:defRPr sz="1800" kern="1200">
                      <a:solidFill>
                        <a:srgbClr val="000000"/>
                      </a:solidFill>
                      <a:latin typeface="等线"/>
                      <a:ea typeface="等线"/>
                      <a:cs typeface="+mn-cs"/>
                    </a:defRPr>
                  </a:lvl5pPr>
                  <a:lvl6pPr marL="2286000" algn="l" defTabSz="914400" rtl="0" eaLnBrk="1" latinLnBrk="0" hangingPunct="1">
                    <a:defRPr sz="1800" kern="1200">
                      <a:solidFill>
                        <a:srgbClr val="000000"/>
                      </a:solidFill>
                      <a:latin typeface="等线"/>
                      <a:ea typeface="等线"/>
                      <a:cs typeface="+mn-cs"/>
                    </a:defRPr>
                  </a:lvl6pPr>
                  <a:lvl7pPr marL="2743200" algn="l" defTabSz="914400" rtl="0" eaLnBrk="1" latinLnBrk="0" hangingPunct="1">
                    <a:defRPr sz="1800" kern="1200">
                      <a:solidFill>
                        <a:srgbClr val="000000"/>
                      </a:solidFill>
                      <a:latin typeface="等线"/>
                      <a:ea typeface="等线"/>
                      <a:cs typeface="+mn-cs"/>
                    </a:defRPr>
                  </a:lvl7pPr>
                  <a:lvl8pPr marL="3200400" algn="l" defTabSz="914400" rtl="0" eaLnBrk="1" latinLnBrk="0" hangingPunct="1">
                    <a:defRPr sz="1800" kern="1200">
                      <a:solidFill>
                        <a:srgbClr val="000000"/>
                      </a:solidFill>
                      <a:latin typeface="等线"/>
                      <a:ea typeface="等线"/>
                      <a:cs typeface="+mn-cs"/>
                    </a:defRPr>
                  </a:lvl8pPr>
                  <a:lvl9pPr marL="3657600" algn="l" defTabSz="914400" rtl="0" eaLnBrk="1" latinLnBrk="0" hangingPunct="1">
                    <a:defRPr sz="1800" kern="1200">
                      <a:solidFill>
                        <a:srgbClr val="000000"/>
                      </a:solidFill>
                      <a:latin typeface="等线"/>
                      <a:ea typeface="等线"/>
                      <a:cs typeface="+mn-cs"/>
                    </a:defRPr>
                  </a:lvl9pPr>
                </a:lstStyle>
                <a:p>
                  <a:pPr marL="0" indent="0">
                    <a:lnSpc>
                      <a:spcPct val="100000"/>
                    </a:lnSpc>
                    <a:buNone/>
                  </a:pPr>
                  <a:r>
                    <a:rPr lang="en-US" sz="2000">
                      <a:solidFill>
                        <a:schemeClr val="accent1">
                          <a:alpha val="100000"/>
                        </a:schemeClr>
                      </a:solidFill>
                      <a:latin typeface="默认字体"/>
                      <a:ea typeface="默认字体"/>
                      <a:cs typeface="思源黑体 CN Medium"/>
                      <a:sym typeface="思源黑体 CN Normal"/>
                    </a:rPr>
                    <a:t>Weight</a:t>
                  </a:r>
                  <a:endParaRPr/>
                </a:p>
              </p:txBody>
            </p:sp>
          </p:grpSp>
        </p:grpSp>
        <p:grpSp>
          <p:nvGrpSpPr>
            <p:cNvPr id="261" name="组合 260"/>
            <p:cNvGrpSpPr/>
            <p:nvPr/>
          </p:nvGrpSpPr>
          <p:grpSpPr>
            <a:xfrm>
              <a:off x="4081998" y="2501546"/>
              <a:ext cx="6988396" cy="1353355"/>
              <a:chOff x="3993554" y="2420310"/>
              <a:chExt cx="6988396" cy="1353355"/>
            </a:xfrm>
          </p:grpSpPr>
          <p:sp>
            <p:nvSpPr>
              <p:cNvPr id="262" name="iSHEJI-11"/>
              <p:cNvSpPr/>
              <p:nvPr/>
            </p:nvSpPr>
            <p:spPr>
              <a:xfrm flipH="1">
                <a:off x="8021529" y="2700234"/>
                <a:ext cx="2960421" cy="1004799"/>
              </a:xfrm>
              <a:custGeom>
                <a:avLst/>
                <a:gdLst>
                  <a:gd name="connsiteX0" fmla="*/ 2959651 w 2960421"/>
                  <a:gd name="connsiteY0" fmla="*/ 1004799 h 1004799"/>
                  <a:gd name="connsiteX1" fmla="*/ 497388 w 2960421"/>
                  <a:gd name="connsiteY1" fmla="*/ 994774 h 1004799"/>
                  <a:gd name="connsiteX2" fmla="*/ 0 w 2960421"/>
                  <a:gd name="connsiteY2" fmla="*/ 497387 h 1004799"/>
                  <a:gd name="connsiteX3" fmla="*/ 497388 w 2960421"/>
                  <a:gd name="connsiteY3" fmla="*/ 0 h 1004799"/>
                  <a:gd name="connsiteX4" fmla="*/ 497388 w 2960421"/>
                  <a:gd name="connsiteY4" fmla="*/ 70174 h 1004799"/>
                  <a:gd name="connsiteX5" fmla="*/ 52413 w 2960421"/>
                  <a:gd name="connsiteY5" fmla="*/ 478855 h 1004799"/>
                  <a:gd name="connsiteX6" fmla="*/ 461095 w 2960421"/>
                  <a:gd name="connsiteY6" fmla="*/ 923829 h 1004799"/>
                  <a:gd name="connsiteX7" fmla="*/ 497388 w 2960421"/>
                  <a:gd name="connsiteY7" fmla="*/ 923829 h 1004799"/>
                  <a:gd name="connsiteX8" fmla="*/ 2960422 w 2960421"/>
                  <a:gd name="connsiteY8" fmla="*/ 934625 h 100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0421" h="1004799">
                    <a:moveTo>
                      <a:pt x="2959651" y="1004799"/>
                    </a:moveTo>
                    <a:lnTo>
                      <a:pt x="497388" y="994774"/>
                    </a:lnTo>
                    <a:cubicBezTo>
                      <a:pt x="222688" y="994774"/>
                      <a:pt x="0" y="772084"/>
                      <a:pt x="0" y="497387"/>
                    </a:cubicBezTo>
                    <a:cubicBezTo>
                      <a:pt x="0" y="222688"/>
                      <a:pt x="222688" y="0"/>
                      <a:pt x="497388" y="0"/>
                    </a:cubicBezTo>
                    <a:lnTo>
                      <a:pt x="497388" y="70174"/>
                    </a:lnTo>
                    <a:cubicBezTo>
                      <a:pt x="261657" y="60152"/>
                      <a:pt x="62435" y="243124"/>
                      <a:pt x="52413" y="478855"/>
                    </a:cubicBezTo>
                    <a:cubicBezTo>
                      <a:pt x="42391" y="714586"/>
                      <a:pt x="225365" y="913804"/>
                      <a:pt x="461095" y="923829"/>
                    </a:cubicBezTo>
                    <a:cubicBezTo>
                      <a:pt x="473187" y="924346"/>
                      <a:pt x="485296" y="924346"/>
                      <a:pt x="497388" y="923829"/>
                    </a:cubicBezTo>
                    <a:lnTo>
                      <a:pt x="2960422" y="934625"/>
                    </a:ln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63" name="iSHEJI-12"/>
              <p:cNvSpPr/>
              <p:nvPr/>
            </p:nvSpPr>
            <p:spPr>
              <a:xfrm flipH="1">
                <a:off x="7887349" y="3566228"/>
                <a:ext cx="179676" cy="207437"/>
              </a:xfrm>
              <a:custGeom>
                <a:avLst/>
                <a:gdLst>
                  <a:gd name="connsiteX0" fmla="*/ 179677 w 179676"/>
                  <a:gd name="connsiteY0" fmla="*/ 104104 h 207437"/>
                  <a:gd name="connsiteX1" fmla="*/ 0 w 179676"/>
                  <a:gd name="connsiteY1" fmla="*/ 0 h 207437"/>
                  <a:gd name="connsiteX2" fmla="*/ 0 w 179676"/>
                  <a:gd name="connsiteY2" fmla="*/ 207437 h 207437"/>
                  <a:gd name="connsiteX3" fmla="*/ 179677 w 179676"/>
                  <a:gd name="connsiteY3" fmla="*/ 104104 h 207437"/>
                </a:gdLst>
                <a:ahLst/>
                <a:cxnLst>
                  <a:cxn ang="0">
                    <a:pos x="connsiteX0" y="connsiteY0"/>
                  </a:cxn>
                  <a:cxn ang="0">
                    <a:pos x="connsiteX1" y="connsiteY1"/>
                  </a:cxn>
                  <a:cxn ang="0">
                    <a:pos x="connsiteX2" y="connsiteY2"/>
                  </a:cxn>
                  <a:cxn ang="0">
                    <a:pos x="connsiteX3" y="connsiteY3"/>
                  </a:cxn>
                </a:cxnLst>
                <a:rect l="l" t="t" r="r" b="b"/>
                <a:pathLst>
                  <a:path w="179676" h="207437">
                    <a:moveTo>
                      <a:pt x="179677" y="104104"/>
                    </a:moveTo>
                    <a:lnTo>
                      <a:pt x="0" y="0"/>
                    </a:lnTo>
                    <a:lnTo>
                      <a:pt x="0" y="207437"/>
                    </a:lnTo>
                    <a:lnTo>
                      <a:pt x="179677" y="104104"/>
                    </a:lnTo>
                    <a:close/>
                  </a:path>
                </a:pathLst>
              </a:custGeom>
              <a:gradFill>
                <a:gsLst>
                  <a:gs pos="0">
                    <a:schemeClr val="accent1">
                      <a:lumMod val="75000"/>
                      <a:alpha val="100000"/>
                    </a:schemeClr>
                  </a:gs>
                  <a:gs pos="91000">
                    <a:schemeClr val="accent1">
                      <a:lumMod val="75000"/>
                      <a:alpha val="100000"/>
                    </a:schemeClr>
                  </a:gs>
                </a:gsLst>
                <a:lin ang="5400000" scaled="0"/>
              </a:gra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64" name="iSHEJI-13"/>
              <p:cNvSpPr/>
              <p:nvPr/>
            </p:nvSpPr>
            <p:spPr>
              <a:xfrm flipH="1">
                <a:off x="9996814" y="2420310"/>
                <a:ext cx="771144" cy="771142"/>
              </a:xfrm>
              <a:custGeom>
                <a:avLst/>
                <a:gdLst>
                  <a:gd name="connsiteX0" fmla="*/ 771144 w 771144"/>
                  <a:gd name="connsiteY0" fmla="*/ 385571 h 771142"/>
                  <a:gd name="connsiteX1" fmla="*/ 385572 w 771144"/>
                  <a:gd name="connsiteY1" fmla="*/ 771143 h 771142"/>
                  <a:gd name="connsiteX2" fmla="*/ 0 w 771144"/>
                  <a:gd name="connsiteY2" fmla="*/ 385571 h 771142"/>
                  <a:gd name="connsiteX3" fmla="*/ 385572 w 771144"/>
                  <a:gd name="connsiteY3" fmla="*/ 0 h 771142"/>
                  <a:gd name="connsiteX4" fmla="*/ 771144 w 771144"/>
                  <a:gd name="connsiteY4" fmla="*/ 385571 h 77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44" h="771142">
                    <a:moveTo>
                      <a:pt x="771144" y="385571"/>
                    </a:moveTo>
                    <a:cubicBezTo>
                      <a:pt x="771144" y="598516"/>
                      <a:pt x="598517" y="771143"/>
                      <a:pt x="385572" y="771143"/>
                    </a:cubicBezTo>
                    <a:cubicBezTo>
                      <a:pt x="172627" y="771143"/>
                      <a:pt x="0" y="598516"/>
                      <a:pt x="0" y="385571"/>
                    </a:cubicBezTo>
                    <a:cubicBezTo>
                      <a:pt x="0" y="172626"/>
                      <a:pt x="172627" y="0"/>
                      <a:pt x="385572" y="0"/>
                    </a:cubicBezTo>
                    <a:cubicBezTo>
                      <a:pt x="598517" y="0"/>
                      <a:pt x="771144" y="172626"/>
                      <a:pt x="771144" y="385571"/>
                    </a:cubicBez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65" name="iSHEJI-14"/>
              <p:cNvSpPr txBox="1"/>
              <p:nvPr/>
            </p:nvSpPr>
            <p:spPr>
              <a:xfrm flipH="1">
                <a:off x="9977838" y="2590437"/>
                <a:ext cx="812800" cy="431800"/>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lgn="ctr">
                  <a:defRPr sz="3200" spc="300">
                    <a:gradFill>
                      <a:gsLst>
                        <a:gs pos="0">
                          <a:schemeClr val="bg1">
                            <a:alpha val="100000"/>
                          </a:schemeClr>
                        </a:gs>
                        <a:gs pos="100000">
                          <a:schemeClr val="accent4">
                            <a:alpha val="100000"/>
                          </a:schemeClr>
                        </a:gs>
                      </a:gsLst>
                      <a:lin ang="2700000" scaled="0"/>
                    </a:gradFill>
                    <a:latin typeface="等线 Light"/>
                    <a:ea typeface="等线 Light"/>
                    <a:cs typeface="+mn-cs"/>
                  </a:defRPr>
                </a:pPr>
                <a:r>
                  <a:rPr lang="en-US" sz="2800">
                    <a:solidFill>
                      <a:schemeClr val="bg1">
                        <a:alpha val="100000"/>
                      </a:schemeClr>
                    </a:solidFill>
                    <a:latin typeface="默认字体"/>
                    <a:ea typeface="默认字体"/>
                    <a:cs typeface="思源黑体 CN Medium"/>
                    <a:sym typeface="思源黑体 CN Normal"/>
                  </a:rPr>
                  <a:t>03</a:t>
                </a:r>
                <a:endParaRPr/>
              </a:p>
            </p:txBody>
          </p:sp>
          <p:grpSp>
            <p:nvGrpSpPr>
              <p:cNvPr id="266" name="组合 265"/>
              <p:cNvGrpSpPr/>
              <p:nvPr/>
            </p:nvGrpSpPr>
            <p:grpSpPr>
              <a:xfrm>
                <a:off x="3993554" y="2451632"/>
                <a:ext cx="5778190" cy="1183726"/>
                <a:chOff x="3993554" y="2451632"/>
                <a:chExt cx="5778190" cy="1183726"/>
              </a:xfrm>
            </p:grpSpPr>
            <p:sp>
              <p:nvSpPr>
                <p:cNvPr id="267" name="iSHEJI-15" descr="{&quot;isTemplate&quot;:true,&quot;type&quot;:&quot;content&quot;,&quot;canOmit&quot;:false,&quot;range&quot;:0}"/>
                <p:cNvSpPr txBox="1"/>
                <p:nvPr/>
              </p:nvSpPr>
              <p:spPr>
                <a:xfrm flipH="1">
                  <a:off x="3993554" y="2846875"/>
                  <a:ext cx="5778190" cy="788483"/>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indent="0" algn="l">
                    <a:lnSpc>
                      <a:spcPct val="130000"/>
                    </a:lnSpc>
                    <a:buNone/>
                  </a:pPr>
                  <a:r>
                    <a:rPr lang="en-US" sz="1400">
                      <a:solidFill>
                        <a:srgbClr val="060607">
                          <a:alpha val="100000"/>
                        </a:srgbClr>
                      </a:solidFill>
                      <a:highlight>
                        <a:srgbClr val="FFFFFF">
                          <a:alpha val="100000"/>
                        </a:srgbClr>
                      </a:highlight>
                      <a:latin typeface="-apple-system"/>
                      <a:ea typeface="-apple-system"/>
                      <a:cs typeface="+mn-cs"/>
                    </a:rPr>
                    <a:t>Analyze each frame of the image and draw </a:t>
                  </a:r>
                  <a:r>
                    <a:rPr lang="en-US" sz="1400">
                      <a:solidFill>
                        <a:srgbClr val="060607">
                          <a:alpha val="100000"/>
                        </a:srgbClr>
                      </a:solidFill>
                      <a:highlight>
                        <a:srgbClr val="FFFF00">
                          <a:alpha val="100000"/>
                        </a:srgbClr>
                      </a:highlight>
                      <a:latin typeface="-apple-system"/>
                      <a:ea typeface="-apple-system"/>
                      <a:cs typeface="+mn-cs"/>
                    </a:rPr>
                    <a:t>bounding  boxes</a:t>
                  </a:r>
                  <a:r>
                    <a:rPr lang="en-US" sz="1400">
                      <a:solidFill>
                        <a:srgbClr val="060607">
                          <a:alpha val="100000"/>
                        </a:srgbClr>
                      </a:solidFill>
                      <a:highlight>
                        <a:srgbClr val="FFFFFF">
                          <a:alpha val="100000"/>
                        </a:srgbClr>
                      </a:highlight>
                      <a:latin typeface="-apple-system"/>
                      <a:ea typeface="-apple-system"/>
                      <a:cs typeface="+mn-cs"/>
                    </a:rPr>
                    <a:t> around the detected targets while displaying the target category and confidence level .</a:t>
                  </a:r>
                  <a:endParaRPr/>
                </a:p>
              </p:txBody>
            </p:sp>
            <p:sp>
              <p:nvSpPr>
                <p:cNvPr id="268" name="文本框 59" descr="{&quot;isTemplate&quot;:true,&quot;type&quot;:&quot;title&quot;,&quot;canOmit&quot;:false,&quot;range&quot;:0}"/>
                <p:cNvSpPr txBox="1"/>
                <p:nvPr/>
              </p:nvSpPr>
              <p:spPr>
                <a:xfrm flipH="1">
                  <a:off x="4352813" y="2451632"/>
                  <a:ext cx="5399976" cy="457200"/>
                </a:xfrm>
                <a:prstGeom prst="rect">
                  <a:avLst/>
                </a:prstGeom>
                <a:noFill/>
              </p:spPr>
              <p:txBody>
                <a:bodyPr wrap="square" lIns="0" tIns="0" rIns="0" bIns="0">
                  <a:noAutofit/>
                </a:bodyPr>
                <a:lstStyle/>
                <a:p>
                  <a:pPr marL="0" indent="0" algn="r">
                    <a:lnSpc>
                      <a:spcPct val="100000"/>
                    </a:lnSpc>
                    <a:buNone/>
                  </a:pPr>
                  <a:r>
                    <a:rPr lang="en-US" sz="2000">
                      <a:solidFill>
                        <a:schemeClr val="accent1">
                          <a:alpha val="100000"/>
                        </a:schemeClr>
                      </a:solidFill>
                      <a:latin typeface="默认字体"/>
                      <a:ea typeface="默认字体"/>
                      <a:cs typeface="思源黑体 CN Medium"/>
                      <a:sym typeface="思源黑体 CN Normal"/>
                    </a:rPr>
                    <a:t>Detection</a:t>
                  </a:r>
                  <a:endParaRPr/>
                </a:p>
              </p:txBody>
            </p:sp>
          </p:grpSp>
        </p:grpSp>
        <p:grpSp>
          <p:nvGrpSpPr>
            <p:cNvPr id="269" name="组合 268"/>
            <p:cNvGrpSpPr/>
            <p:nvPr/>
          </p:nvGrpSpPr>
          <p:grpSpPr>
            <a:xfrm>
              <a:off x="4460233" y="5024266"/>
              <a:ext cx="6610161" cy="1403237"/>
              <a:chOff x="4371789" y="4647678"/>
              <a:chExt cx="6610161" cy="1403237"/>
            </a:xfrm>
          </p:grpSpPr>
          <p:sp>
            <p:nvSpPr>
              <p:cNvPr id="270" name="iSHEJI-23"/>
              <p:cNvSpPr/>
              <p:nvPr/>
            </p:nvSpPr>
            <p:spPr>
              <a:xfrm flipH="1">
                <a:off x="8021529" y="4977484"/>
                <a:ext cx="2960421" cy="1004799"/>
              </a:xfrm>
              <a:custGeom>
                <a:avLst/>
                <a:gdLst>
                  <a:gd name="connsiteX0" fmla="*/ 2959651 w 2960421"/>
                  <a:gd name="connsiteY0" fmla="*/ 1004799 h 1004799"/>
                  <a:gd name="connsiteX1" fmla="*/ 497388 w 2960421"/>
                  <a:gd name="connsiteY1" fmla="*/ 994774 h 1004799"/>
                  <a:gd name="connsiteX2" fmla="*/ 0 w 2960421"/>
                  <a:gd name="connsiteY2" fmla="*/ 497387 h 1004799"/>
                  <a:gd name="connsiteX3" fmla="*/ 497388 w 2960421"/>
                  <a:gd name="connsiteY3" fmla="*/ 0 h 1004799"/>
                  <a:gd name="connsiteX4" fmla="*/ 497388 w 2960421"/>
                  <a:gd name="connsiteY4" fmla="*/ 70174 h 1004799"/>
                  <a:gd name="connsiteX5" fmla="*/ 52413 w 2960421"/>
                  <a:gd name="connsiteY5" fmla="*/ 478855 h 1004799"/>
                  <a:gd name="connsiteX6" fmla="*/ 461095 w 2960421"/>
                  <a:gd name="connsiteY6" fmla="*/ 923829 h 1004799"/>
                  <a:gd name="connsiteX7" fmla="*/ 497388 w 2960421"/>
                  <a:gd name="connsiteY7" fmla="*/ 923829 h 1004799"/>
                  <a:gd name="connsiteX8" fmla="*/ 2960422 w 2960421"/>
                  <a:gd name="connsiteY8" fmla="*/ 934625 h 100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0421" h="1004799">
                    <a:moveTo>
                      <a:pt x="2959651" y="1004799"/>
                    </a:moveTo>
                    <a:lnTo>
                      <a:pt x="497388" y="994774"/>
                    </a:lnTo>
                    <a:cubicBezTo>
                      <a:pt x="222688" y="994774"/>
                      <a:pt x="0" y="772084"/>
                      <a:pt x="0" y="497387"/>
                    </a:cubicBezTo>
                    <a:cubicBezTo>
                      <a:pt x="0" y="222688"/>
                      <a:pt x="222688" y="0"/>
                      <a:pt x="497388" y="0"/>
                    </a:cubicBezTo>
                    <a:lnTo>
                      <a:pt x="497388" y="70174"/>
                    </a:lnTo>
                    <a:cubicBezTo>
                      <a:pt x="261657" y="60152"/>
                      <a:pt x="62435" y="243124"/>
                      <a:pt x="52413" y="478855"/>
                    </a:cubicBezTo>
                    <a:cubicBezTo>
                      <a:pt x="42391" y="714586"/>
                      <a:pt x="225365" y="913804"/>
                      <a:pt x="461095" y="923829"/>
                    </a:cubicBezTo>
                    <a:cubicBezTo>
                      <a:pt x="473187" y="924346"/>
                      <a:pt x="485296" y="924346"/>
                      <a:pt x="497388" y="923829"/>
                    </a:cubicBezTo>
                    <a:lnTo>
                      <a:pt x="2960422" y="934625"/>
                    </a:lnTo>
                    <a:close/>
                  </a:path>
                </a:pathLst>
              </a:custGeom>
              <a:solidFill>
                <a:schemeClr val="accent1">
                  <a:alpha val="100000"/>
                </a:schemeClr>
              </a:soli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71" name="iSHEJI-24"/>
              <p:cNvSpPr/>
              <p:nvPr/>
            </p:nvSpPr>
            <p:spPr>
              <a:xfrm flipH="1">
                <a:off x="7887349" y="5843478"/>
                <a:ext cx="179676" cy="207437"/>
              </a:xfrm>
              <a:custGeom>
                <a:avLst/>
                <a:gdLst>
                  <a:gd name="connsiteX0" fmla="*/ 179677 w 179676"/>
                  <a:gd name="connsiteY0" fmla="*/ 104104 h 207437"/>
                  <a:gd name="connsiteX1" fmla="*/ 0 w 179676"/>
                  <a:gd name="connsiteY1" fmla="*/ 0 h 207437"/>
                  <a:gd name="connsiteX2" fmla="*/ 0 w 179676"/>
                  <a:gd name="connsiteY2" fmla="*/ 207437 h 207437"/>
                  <a:gd name="connsiteX3" fmla="*/ 179677 w 179676"/>
                  <a:gd name="connsiteY3" fmla="*/ 104104 h 207437"/>
                </a:gdLst>
                <a:ahLst/>
                <a:cxnLst>
                  <a:cxn ang="0">
                    <a:pos x="connsiteX0" y="connsiteY0"/>
                  </a:cxn>
                  <a:cxn ang="0">
                    <a:pos x="connsiteX1" y="connsiteY1"/>
                  </a:cxn>
                  <a:cxn ang="0">
                    <a:pos x="connsiteX2" y="connsiteY2"/>
                  </a:cxn>
                  <a:cxn ang="0">
                    <a:pos x="connsiteX3" y="connsiteY3"/>
                  </a:cxn>
                </a:cxnLst>
                <a:rect l="l" t="t" r="r" b="b"/>
                <a:pathLst>
                  <a:path w="179676" h="207437">
                    <a:moveTo>
                      <a:pt x="179677" y="104104"/>
                    </a:moveTo>
                    <a:lnTo>
                      <a:pt x="0" y="0"/>
                    </a:lnTo>
                    <a:lnTo>
                      <a:pt x="0" y="207437"/>
                    </a:lnTo>
                    <a:lnTo>
                      <a:pt x="179677" y="104104"/>
                    </a:lnTo>
                    <a:close/>
                  </a:path>
                </a:pathLst>
              </a:custGeom>
              <a:gradFill>
                <a:gsLst>
                  <a:gs pos="0">
                    <a:schemeClr val="accent1">
                      <a:lumMod val="75000"/>
                      <a:alpha val="100000"/>
                    </a:schemeClr>
                  </a:gs>
                  <a:gs pos="91000">
                    <a:schemeClr val="accent1">
                      <a:lumMod val="75000"/>
                      <a:alpha val="100000"/>
                    </a:schemeClr>
                  </a:gs>
                </a:gsLst>
                <a:lin ang="5400000" scaled="0"/>
              </a:gra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72" name="iSHEJI-25"/>
              <p:cNvSpPr/>
              <p:nvPr/>
            </p:nvSpPr>
            <p:spPr>
              <a:xfrm flipH="1">
                <a:off x="9996814" y="4697560"/>
                <a:ext cx="771144" cy="771142"/>
              </a:xfrm>
              <a:custGeom>
                <a:avLst/>
                <a:gdLst>
                  <a:gd name="connsiteX0" fmla="*/ 771144 w 771144"/>
                  <a:gd name="connsiteY0" fmla="*/ 385571 h 771142"/>
                  <a:gd name="connsiteX1" fmla="*/ 385572 w 771144"/>
                  <a:gd name="connsiteY1" fmla="*/ 771143 h 771142"/>
                  <a:gd name="connsiteX2" fmla="*/ 0 w 771144"/>
                  <a:gd name="connsiteY2" fmla="*/ 385571 h 771142"/>
                  <a:gd name="connsiteX3" fmla="*/ 385572 w 771144"/>
                  <a:gd name="connsiteY3" fmla="*/ 0 h 771142"/>
                  <a:gd name="connsiteX4" fmla="*/ 771144 w 771144"/>
                  <a:gd name="connsiteY4" fmla="*/ 385571 h 77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44" h="771142">
                    <a:moveTo>
                      <a:pt x="771144" y="385571"/>
                    </a:moveTo>
                    <a:cubicBezTo>
                      <a:pt x="771144" y="598516"/>
                      <a:pt x="598517" y="771143"/>
                      <a:pt x="385572" y="771143"/>
                    </a:cubicBezTo>
                    <a:cubicBezTo>
                      <a:pt x="172627" y="771143"/>
                      <a:pt x="0" y="598516"/>
                      <a:pt x="0" y="385571"/>
                    </a:cubicBezTo>
                    <a:cubicBezTo>
                      <a:pt x="0" y="172626"/>
                      <a:pt x="172627" y="0"/>
                      <a:pt x="385572" y="0"/>
                    </a:cubicBezTo>
                    <a:cubicBezTo>
                      <a:pt x="598517" y="0"/>
                      <a:pt x="771144" y="172626"/>
                      <a:pt x="771144" y="385571"/>
                    </a:cubicBezTo>
                    <a:close/>
                  </a:path>
                </a:pathLst>
              </a:custGeom>
              <a:gradFill>
                <a:gsLst>
                  <a:gs pos="0">
                    <a:schemeClr val="accent1">
                      <a:lumMod val="75000"/>
                      <a:alpha val="100000"/>
                    </a:schemeClr>
                  </a:gs>
                  <a:gs pos="91000">
                    <a:schemeClr val="accent1">
                      <a:lumMod val="75000"/>
                      <a:alpha val="100000"/>
                    </a:schemeClr>
                  </a:gs>
                </a:gsLst>
                <a:lin ang="5400000" scaled="0"/>
              </a:gradFill>
              <a:ln w="76962" cap="flat">
                <a:noFill/>
                <a:prstDash val="solid"/>
                <a:miter/>
              </a:ln>
            </p:spPr>
            <p:txBody>
              <a:bodyPr rtlCol="0" anchor="ctr"/>
              <a:lstStyle/>
              <a:p>
                <a:pPr marL="0" lvl="0" indent="0" defTabSz="914400">
                  <a:lnSpc>
                    <a:spcPct val="100000"/>
                  </a:lnSpc>
                  <a:buClrTx/>
                  <a:buSzTx/>
                  <a:buFontTx/>
                  <a:buNone/>
                  <a:defRPr sz="1800">
                    <a:solidFill>
                      <a:schemeClr val="tx1">
                        <a:alpha val="100000"/>
                      </a:schemeClr>
                    </a:solidFill>
                    <a:latin typeface="等线"/>
                    <a:ea typeface="等线"/>
                    <a:cs typeface="+mn-cs"/>
                  </a:defRPr>
                </a:pPr>
                <a:endParaRPr lang="zh-CN" sz="1800" b="0" i="0" u="none" strike="noStrike" spc="0" baseline="0">
                  <a:ln>
                    <a:noFill/>
                  </a:ln>
                  <a:solidFill>
                    <a:srgbClr val="000000">
                      <a:alpha val="100000"/>
                    </a:srgbClr>
                  </a:solidFill>
                  <a:effectLst/>
                  <a:latin typeface="默认字体"/>
                  <a:ea typeface="默认字体"/>
                  <a:cs typeface="思源黑体 CN Medium"/>
                  <a:sym typeface="思源黑体 CN Normal"/>
                </a:endParaRPr>
              </a:p>
            </p:txBody>
          </p:sp>
          <p:sp>
            <p:nvSpPr>
              <p:cNvPr id="273" name="iSHEJI-26"/>
              <p:cNvSpPr txBox="1"/>
              <p:nvPr/>
            </p:nvSpPr>
            <p:spPr>
              <a:xfrm flipH="1">
                <a:off x="9977838" y="4867687"/>
                <a:ext cx="812800" cy="431800"/>
              </a:xfrm>
              <a:prstGeom prst="rect">
                <a:avLst/>
              </a:prstGeom>
              <a:solidFill>
                <a:schemeClr val="accent1">
                  <a:alpha val="100000"/>
                </a:schemeClr>
              </a:solid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algn="ctr">
                  <a:defRPr sz="3200" spc="300">
                    <a:gradFill>
                      <a:gsLst>
                        <a:gs pos="0">
                          <a:schemeClr val="bg1">
                            <a:alpha val="100000"/>
                          </a:schemeClr>
                        </a:gs>
                        <a:gs pos="100000">
                          <a:schemeClr val="accent4">
                            <a:alpha val="100000"/>
                          </a:schemeClr>
                        </a:gs>
                      </a:gsLst>
                      <a:lin ang="2700000" scaled="0"/>
                    </a:gradFill>
                    <a:latin typeface="等线 Light"/>
                    <a:ea typeface="等线 Light"/>
                    <a:cs typeface="+mn-cs"/>
                  </a:defRPr>
                </a:pPr>
                <a:r>
                  <a:rPr lang="en-US" sz="2800" spc="0">
                    <a:solidFill>
                      <a:schemeClr val="bg1">
                        <a:alpha val="100000"/>
                      </a:schemeClr>
                    </a:solidFill>
                    <a:latin typeface="默认字体"/>
                    <a:ea typeface="默认字体"/>
                    <a:cs typeface="思源黑体 CN Medium"/>
                    <a:sym typeface="思源黑体 CN Normal"/>
                  </a:rPr>
                  <a:t>04</a:t>
                </a:r>
                <a:endParaRPr lang="zh-CN" sz="2800" spc="0">
                  <a:solidFill>
                    <a:schemeClr val="bg1">
                      <a:alpha val="100000"/>
                    </a:schemeClr>
                  </a:solidFill>
                  <a:latin typeface="默认字体"/>
                  <a:ea typeface="默认字体"/>
                  <a:cs typeface="思源黑体 CN Medium"/>
                  <a:sym typeface="思源黑体 CN Normal"/>
                </a:endParaRPr>
              </a:p>
            </p:txBody>
          </p:sp>
          <p:grpSp>
            <p:nvGrpSpPr>
              <p:cNvPr id="274" name="组合 273"/>
              <p:cNvGrpSpPr/>
              <p:nvPr/>
            </p:nvGrpSpPr>
            <p:grpSpPr>
              <a:xfrm>
                <a:off x="4371789" y="4647678"/>
                <a:ext cx="5399976" cy="1195800"/>
                <a:chOff x="4371789" y="4647678"/>
                <a:chExt cx="5399976" cy="1195800"/>
              </a:xfrm>
            </p:grpSpPr>
            <p:sp>
              <p:nvSpPr>
                <p:cNvPr id="275" name="iSHEJI-27" descr="{&quot;isTemplate&quot;:true,&quot;type&quot;:&quot;content&quot;,&quot;canOmit&quot;:false,&quot;range&quot;:0}"/>
                <p:cNvSpPr txBox="1"/>
                <p:nvPr/>
              </p:nvSpPr>
              <p:spPr>
                <a:xfrm flipH="1">
                  <a:off x="4371789" y="5054995"/>
                  <a:ext cx="5399976" cy="788483"/>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indent="0" algn="l">
                    <a:lnSpc>
                      <a:spcPct val="130000"/>
                    </a:lnSpc>
                    <a:buNone/>
                  </a:pPr>
                  <a:r>
                    <a:rPr lang="en-US" sz="1200">
                      <a:solidFill>
                        <a:schemeClr val="tx1">
                          <a:alpha val="100000"/>
                        </a:schemeClr>
                      </a:solidFill>
                      <a:latin typeface="默认字体"/>
                      <a:ea typeface="默认字体"/>
                      <a:cs typeface="思源黑体 CN Medium"/>
                      <a:sym typeface="思源黑体 CN Normal"/>
                    </a:rPr>
                    <a:t>A heat map of the target detection is generated to help the user understand the dense areas of the detection, the </a:t>
                  </a:r>
                  <a:r>
                    <a:rPr lang="en-US" sz="1200">
                      <a:solidFill>
                        <a:schemeClr val="tx1">
                          <a:alpha val="100000"/>
                        </a:schemeClr>
                      </a:solidFill>
                      <a:highlight>
                        <a:srgbClr val="FFFF00">
                          <a:alpha val="100000"/>
                        </a:srgbClr>
                      </a:highlight>
                      <a:latin typeface="默认字体"/>
                      <a:ea typeface="默认字体"/>
                      <a:cs typeface="思源黑体 CN Medium"/>
                      <a:sym typeface="思源黑体 CN Normal"/>
                    </a:rPr>
                    <a:t>red areas are of highest concern</a:t>
                  </a:r>
                  <a:r>
                    <a:rPr lang="en-US" sz="1200">
                      <a:solidFill>
                        <a:schemeClr val="tx1">
                          <a:alpha val="100000"/>
                        </a:schemeClr>
                      </a:solidFill>
                      <a:latin typeface="默认字体"/>
                      <a:ea typeface="默认字体"/>
                      <a:cs typeface="思源黑体 CN Medium"/>
                      <a:sym typeface="思源黑体 CN Normal"/>
                    </a:rPr>
                    <a:t> for the model.</a:t>
                  </a:r>
                  <a:endParaRPr/>
                </a:p>
              </p:txBody>
            </p:sp>
            <p:sp>
              <p:nvSpPr>
                <p:cNvPr id="276" name="文本框 59" descr="{&quot;isTemplate&quot;:true,&quot;type&quot;:&quot;title&quot;,&quot;canOmit&quot;:false,&quot;range&quot;:0}"/>
                <p:cNvSpPr txBox="1"/>
                <p:nvPr/>
              </p:nvSpPr>
              <p:spPr>
                <a:xfrm flipH="1">
                  <a:off x="4371789" y="4647678"/>
                  <a:ext cx="5399976" cy="457200"/>
                </a:xfrm>
                <a:prstGeom prst="rect">
                  <a:avLst/>
                </a:prstGeom>
                <a:noFill/>
                <a:ln/>
              </p:spPr>
              <p:txBody>
                <a:bodyPr wrap="square" lIns="0" tIns="0" rIns="0" bIns="0">
                  <a:noAutofit/>
                </a:bodyPr>
                <a:lstStyle>
                  <a:lvl1pPr marL="0" algn="l" defTabSz="914400" rtl="0" eaLnBrk="1" latinLnBrk="0" hangingPunct="1">
                    <a:defRPr sz="1800" kern="1200">
                      <a:solidFill>
                        <a:srgbClr val="000000"/>
                      </a:solidFill>
                      <a:latin typeface="等线"/>
                      <a:ea typeface="等线"/>
                      <a:cs typeface="+mn-cs"/>
                    </a:defRPr>
                  </a:lvl1pPr>
                  <a:lvl2pPr marL="457200" algn="l" defTabSz="914400" rtl="0" eaLnBrk="1" latinLnBrk="0" hangingPunct="1">
                    <a:defRPr sz="1800" kern="1200">
                      <a:solidFill>
                        <a:srgbClr val="000000"/>
                      </a:solidFill>
                      <a:latin typeface="等线"/>
                      <a:ea typeface="等线"/>
                      <a:cs typeface="+mn-cs"/>
                    </a:defRPr>
                  </a:lvl2pPr>
                  <a:lvl3pPr marL="914400" algn="l" defTabSz="914400" rtl="0" eaLnBrk="1" latinLnBrk="0" hangingPunct="1">
                    <a:defRPr sz="1800" kern="1200">
                      <a:solidFill>
                        <a:srgbClr val="000000"/>
                      </a:solidFill>
                      <a:latin typeface="等线"/>
                      <a:ea typeface="等线"/>
                      <a:cs typeface="+mn-cs"/>
                    </a:defRPr>
                  </a:lvl3pPr>
                  <a:lvl4pPr marL="1371600" algn="l" defTabSz="914400" rtl="0" eaLnBrk="1" latinLnBrk="0" hangingPunct="1">
                    <a:defRPr sz="1800" kern="1200">
                      <a:solidFill>
                        <a:srgbClr val="000000"/>
                      </a:solidFill>
                      <a:latin typeface="等线"/>
                      <a:ea typeface="等线"/>
                      <a:cs typeface="+mn-cs"/>
                    </a:defRPr>
                  </a:lvl4pPr>
                  <a:lvl5pPr marL="1828800" algn="l" defTabSz="914400" rtl="0" eaLnBrk="1" latinLnBrk="0" hangingPunct="1">
                    <a:defRPr sz="1800" kern="1200">
                      <a:solidFill>
                        <a:srgbClr val="000000"/>
                      </a:solidFill>
                      <a:latin typeface="等线"/>
                      <a:ea typeface="等线"/>
                      <a:cs typeface="+mn-cs"/>
                    </a:defRPr>
                  </a:lvl5pPr>
                  <a:lvl6pPr marL="2286000" algn="l" defTabSz="914400" rtl="0" eaLnBrk="1" latinLnBrk="0" hangingPunct="1">
                    <a:defRPr sz="1800" kern="1200">
                      <a:solidFill>
                        <a:srgbClr val="000000"/>
                      </a:solidFill>
                      <a:latin typeface="等线"/>
                      <a:ea typeface="等线"/>
                      <a:cs typeface="+mn-cs"/>
                    </a:defRPr>
                  </a:lvl6pPr>
                  <a:lvl7pPr marL="2743200" algn="l" defTabSz="914400" rtl="0" eaLnBrk="1" latinLnBrk="0" hangingPunct="1">
                    <a:defRPr sz="1800" kern="1200">
                      <a:solidFill>
                        <a:srgbClr val="000000"/>
                      </a:solidFill>
                      <a:latin typeface="等线"/>
                      <a:ea typeface="等线"/>
                      <a:cs typeface="+mn-cs"/>
                    </a:defRPr>
                  </a:lvl7pPr>
                  <a:lvl8pPr marL="3200400" algn="l" defTabSz="914400" rtl="0" eaLnBrk="1" latinLnBrk="0" hangingPunct="1">
                    <a:defRPr sz="1800" kern="1200">
                      <a:solidFill>
                        <a:srgbClr val="000000"/>
                      </a:solidFill>
                      <a:latin typeface="等线"/>
                      <a:ea typeface="等线"/>
                      <a:cs typeface="+mn-cs"/>
                    </a:defRPr>
                  </a:lvl8pPr>
                  <a:lvl9pPr marL="3657600" algn="l" defTabSz="914400" rtl="0" eaLnBrk="1" latinLnBrk="0" hangingPunct="1">
                    <a:defRPr sz="1800" kern="1200">
                      <a:solidFill>
                        <a:srgbClr val="000000"/>
                      </a:solidFill>
                      <a:latin typeface="等线"/>
                      <a:ea typeface="等线"/>
                      <a:cs typeface="+mn-cs"/>
                    </a:defRPr>
                  </a:lvl9pPr>
                </a:lstStyle>
                <a:p>
                  <a:pPr marL="0" indent="0" algn="r">
                    <a:lnSpc>
                      <a:spcPct val="100000"/>
                    </a:lnSpc>
                    <a:buNone/>
                  </a:pPr>
                  <a:r>
                    <a:rPr lang="en-US" sz="2000">
                      <a:solidFill>
                        <a:schemeClr val="accent1">
                          <a:alpha val="100000"/>
                        </a:schemeClr>
                      </a:solidFill>
                      <a:latin typeface="默认字体"/>
                      <a:ea typeface="默认字体"/>
                      <a:cs typeface="思源黑体 CN Medium"/>
                      <a:sym typeface="思源黑体 CN Normal"/>
                    </a:rPr>
                    <a:t>HeatMap</a:t>
                  </a:r>
                  <a:endParaRPr/>
                </a:p>
              </p:txBody>
            </p:sp>
          </p:grpSp>
        </p:grpSp>
      </p:grpSp>
      <p:sp>
        <p:nvSpPr>
          <p:cNvPr id="277" name="文本框 276" descr="{&quot;isTemplate&quot;:true,&quot;type&quot;:&quot;title&quot;,&quot;canOmit&quot;:false,&quot;range&quot;:0}"/>
          <p:cNvSpPr txBox="1"/>
          <p:nvPr/>
        </p:nvSpPr>
        <p:spPr>
          <a:xfrm>
            <a:off x="660396" y="418039"/>
            <a:ext cx="10668000" cy="520700"/>
          </a:xfrm>
          <a:prstGeom prst="rect">
            <a:avLst/>
          </a:prstGeom>
          <a:noFill/>
        </p:spPr>
        <p:txBody>
          <a:bodyPr wrap="square" lIns="90000" tIns="46800" rIns="90000" bIns="46800" rtlCol="0" anchor="b" anchorCtr="0">
            <a:spAutoFit/>
          </a:bodyPr>
          <a:lstStyle/>
          <a:p>
            <a:pPr marL="0" indent="0" algn="l">
              <a:lnSpc>
                <a:spcPct val="100000"/>
              </a:lnSpc>
              <a:buNone/>
            </a:pPr>
            <a:r>
              <a:rPr lang="en-US" sz="2800" b="1">
                <a:latin typeface="默认字体"/>
                <a:ea typeface="默认字体"/>
                <a:cs typeface="+mn-cs"/>
              </a:rPr>
              <a:t>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descr="{&quot;isTemplate&quot;:true,&quot;type&quot;:2,&quot;originSlideId&quot;:&quot;000006&quot;}"/>
        <p:cNvGrpSpPr/>
        <p:nvPr/>
      </p:nvGrpSpPr>
      <p:grpSpPr>
        <a:xfrm>
          <a:off x="0" y="0"/>
          <a:ext cx="0" cy="0"/>
          <a:chOff x="0" y="0"/>
          <a:chExt cx="0" cy="0"/>
        </a:xfrm>
      </p:grpSpPr>
      <p:sp>
        <p:nvSpPr>
          <p:cNvPr id="279" name="标题 3" descr="{&quot;isTemplate&quot;:true,&quot;type&quot;:&quot;title&quot;,&quot;canOmit&quot;:false,&quot;range&quot;:0}"/>
          <p:cNvSpPr>
            <a:spLocks noGrp="1"/>
          </p:cNvSpPr>
          <p:nvPr>
            <p:ph type="title" idx="4294967295"/>
          </p:nvPr>
        </p:nvSpPr>
        <p:spPr>
          <a:xfrm>
            <a:off x="838200" y="3234402"/>
            <a:ext cx="10515600" cy="1325563"/>
          </a:xfrm>
          <a:prstGeom prst="rect">
            <a:avLst/>
          </a:prstGeom>
        </p:spPr>
        <p:txBody>
          <a:bodyPr anchor="t"/>
          <a:lstStyle/>
          <a:p>
            <a:pPr marL="0" indent="0" algn="ctr">
              <a:lnSpc>
                <a:spcPct val="100000"/>
              </a:lnSpc>
              <a:buNone/>
            </a:pPr>
            <a:r>
              <a:rPr lang="en-US" sz="6000" b="1">
                <a:solidFill>
                  <a:srgbClr val="000000">
                    <a:alpha val="100000"/>
                  </a:srgbClr>
                </a:solidFill>
                <a:latin typeface="Arial"/>
                <a:ea typeface="微软雅黑"/>
                <a:cs typeface="+mj-cs"/>
              </a:rPr>
              <a:t>Technical highlights in detail</a:t>
            </a:r>
            <a:endParaRPr lang="zh-CN" sz="6000">
              <a:solidFill>
                <a:srgbClr val="080808">
                  <a:alpha val="100000"/>
                </a:srgbClr>
              </a:solidFill>
            </a:endParaRPr>
          </a:p>
        </p:txBody>
      </p:sp>
      <p:sp>
        <p:nvSpPr>
          <p:cNvPr id="280" name="椭圆 8"/>
          <p:cNvSpPr/>
          <p:nvPr/>
        </p:nvSpPr>
        <p:spPr>
          <a:xfrm>
            <a:off x="5183371" y="2106466"/>
            <a:ext cx="514350" cy="514350"/>
          </a:xfrm>
          <a:prstGeom prst="ellipse">
            <a:avLst/>
          </a:prstGeom>
          <a:gradFill flip="none" rotWithShape="1">
            <a:gsLst>
              <a:gs pos="7000">
                <a:schemeClr val="accent1">
                  <a:lumMod val="5000"/>
                  <a:lumOff val="95000"/>
                  <a:alpha val="0"/>
                </a:schemeClr>
              </a:gs>
              <a:gs pos="100000">
                <a:schemeClr val="accent1">
                  <a:lumMod val="30000"/>
                  <a:lumOff val="70000"/>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81" name="文本框 6"/>
          <p:cNvSpPr txBox="1"/>
          <p:nvPr/>
        </p:nvSpPr>
        <p:spPr>
          <a:xfrm>
            <a:off x="5373070" y="2363641"/>
            <a:ext cx="1942130" cy="9510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1"/>
              </a:spcBef>
              <a:buNone/>
              <a:defRPr lang="zh-CN" altLang="en-US" sz="2400" b="1" kern="1200">
                <a:solidFill>
                  <a:schemeClr val="tx1"/>
                </a:solidFill>
                <a:latin typeface="+mj-lt"/>
                <a:ea typeface="+mj-ea"/>
                <a:cs typeface="+mj-cs"/>
              </a:defRPr>
            </a:lvl1pPr>
          </a:lstStyle>
          <a:p>
            <a:pPr marL="0" lvl="0" indent="0" algn="l" defTabSz="914400">
              <a:lnSpc>
                <a:spcPct val="100000"/>
              </a:lnSpc>
              <a:spcBef>
                <a:spcPts val="0"/>
              </a:spcBef>
              <a:spcAft>
                <a:spcPts val="0"/>
              </a:spcAft>
              <a:buClrTx/>
              <a:buSzPct val="25000"/>
              <a:buFontTx/>
              <a:buNone/>
              <a:defRPr lang="zh-CN" sz="2400" b="1">
                <a:solidFill>
                  <a:schemeClr val="tx1">
                    <a:alpha val="100000"/>
                  </a:schemeClr>
                </a:solidFill>
                <a:latin typeface="Arial"/>
                <a:ea typeface="微软雅黑"/>
                <a:cs typeface="+mj-cs"/>
              </a:defRPr>
            </a:pPr>
            <a:r>
              <a:rPr sz="6600" b="1">
                <a:solidFill>
                  <a:srgbClr val="0053F9">
                    <a:alpha val="100000"/>
                  </a:srgbClr>
                </a:solidFill>
                <a:effectLst/>
                <a:latin typeface="Arial Black"/>
                <a:ea typeface="微软雅黑"/>
                <a:cs typeface="Arial Black"/>
              </a:rPr>
              <a:t>03.</a:t>
            </a:r>
            <a:endParaRPr sz="6600" b="1" i="0" u="none" strike="noStrike" spc="0" baseline="0">
              <a:ln>
                <a:noFill/>
              </a:ln>
              <a:solidFill>
                <a:srgbClr val="0053F9">
                  <a:alpha val="100000"/>
                </a:srgbClr>
              </a:solidFill>
              <a:effectLst/>
              <a:latin typeface="Arial Black"/>
              <a:ea typeface="微软雅黑"/>
              <a:cs typeface="Arial Black"/>
            </a:endParaRPr>
          </a:p>
        </p:txBody>
      </p:sp>
    </p:spTree>
  </p:cSld>
  <p:clrMapOvr>
    <a:masterClrMapping/>
  </p:clrMapOvr>
</p:sld>
</file>

<file path=ppt/theme/theme1.xml><?xml version="1.0" encoding="utf-8"?>
<a:theme xmlns:a="http://schemas.openxmlformats.org/drawingml/2006/main" name="蓝色通用">
  <a:themeElements>
    <a:clrScheme name="iSlide VI标准">
      <a:dk1>
        <a:srgbClr val="000000"/>
      </a:dk1>
      <a:lt1>
        <a:srgbClr val="FFFFFF"/>
      </a:lt1>
      <a:dk2>
        <a:srgbClr val="778495"/>
      </a:dk2>
      <a:lt2>
        <a:srgbClr val="F0F0F0"/>
      </a:lt2>
      <a:accent1>
        <a:srgbClr val="0053F9"/>
      </a:accent1>
      <a:accent2>
        <a:srgbClr val="7DADFF"/>
      </a:accent2>
      <a:accent3>
        <a:srgbClr val="646464"/>
      </a:accent3>
      <a:accent4>
        <a:srgbClr val="828282"/>
      </a:accent4>
      <a:accent5>
        <a:srgbClr val="A5A5A5"/>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342</TotalTime>
  <Words>1004</Words>
  <Application>Microsoft Office PowerPoint</Application>
  <PresentationFormat>宽屏</PresentationFormat>
  <Paragraphs>96</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等线</vt:lpstr>
      <vt:lpstr>默认字体</vt:lpstr>
      <vt:lpstr>微软雅黑</vt:lpstr>
      <vt:lpstr>Arial</vt:lpstr>
      <vt:lpstr>Arial Black</vt:lpstr>
      <vt:lpstr>Wingdings</vt:lpstr>
      <vt:lpstr>蓝色通用</vt:lpstr>
      <vt:lpstr>PowerPoint 演示文稿</vt:lpstr>
      <vt:lpstr>PowerPoint 演示文稿</vt:lpstr>
      <vt:lpstr>Introduction</vt:lpstr>
      <vt:lpstr>PowerPoint 演示文稿</vt:lpstr>
      <vt:lpstr>Project Architecture Overview</vt:lpstr>
      <vt:lpstr>PowerPoint 演示文稿</vt:lpstr>
      <vt:lpstr>PowerPoint 演示文稿</vt:lpstr>
      <vt:lpstr>PowerPoint 演示文稿</vt:lpstr>
      <vt:lpstr>Technical highlights in detail</vt:lpstr>
      <vt:lpstr>PowerPoint 演示文稿</vt:lpstr>
      <vt:lpstr>PowerPoint 演示文稿</vt:lpstr>
      <vt:lpstr>PowerPoint 演示文稿</vt:lpstr>
      <vt:lpstr>PowerPoint 演示文稿</vt:lpstr>
      <vt:lpstr>Summary and outlook</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丁根 张</cp:lastModifiedBy>
  <cp:revision>2</cp:revision>
  <dcterms:created xsi:type="dcterms:W3CDTF">2024-12-20T01:25:00Z</dcterms:created>
  <dcterms:modified xsi:type="dcterms:W3CDTF">2024-12-20T07:08:17Z</dcterms:modified>
</cp:coreProperties>
</file>