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3"/>
  </p:notesMasterIdLst>
  <p:handoutMasterIdLst>
    <p:handoutMasterId r:id="rId14"/>
  </p:handoutMasterIdLst>
  <p:sldIdLst>
    <p:sldId id="334" r:id="rId2"/>
    <p:sldId id="339" r:id="rId3"/>
    <p:sldId id="341" r:id="rId4"/>
    <p:sldId id="266" r:id="rId5"/>
    <p:sldId id="342" r:id="rId6"/>
    <p:sldId id="343" r:id="rId7"/>
    <p:sldId id="344" r:id="rId8"/>
    <p:sldId id="345" r:id="rId9"/>
    <p:sldId id="346" r:id="rId10"/>
    <p:sldId id="347" r:id="rId11"/>
    <p:sldId id="348" r:id="rId12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84B"/>
    <a:srgbClr val="BC342F"/>
    <a:srgbClr val="13294B"/>
    <a:srgbClr val="E84A27"/>
    <a:srgbClr val="D23732"/>
    <a:srgbClr val="A42E27"/>
    <a:srgbClr val="6D5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0"/>
    <p:restoredTop sz="94501"/>
  </p:normalViewPr>
  <p:slideViewPr>
    <p:cSldViewPr snapToGrid="0" snapToObjects="1">
      <p:cViewPr>
        <p:scale>
          <a:sx n="66" d="100"/>
          <a:sy n="66" d="100"/>
        </p:scale>
        <p:origin x="1570" y="61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19" d="100"/>
          <a:sy n="119" d="100"/>
        </p:scale>
        <p:origin x="236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38C535-1546-B944-B55B-FB354AE99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59080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Illinois Business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5DD97-F051-9F40-8FD9-409459DC9A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52FA1-18BC-3D46-842E-F2DE8005AB31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14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59080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Illinois Business Consulting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CAE711-B53E-984C-BD0C-9984282ABD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8878F3D-6364-8344-BFE2-36DC4AF41CC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0" y="6513909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5CA9F75-A151-DD49-8E9E-6C39DDB4C9F7}" type="datetimeFigureOut">
              <a:rPr lang="en-US" smtClean="0"/>
              <a:pPr/>
              <a:t>4/5/2019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5FC7F4-2A5E-DF49-A868-DC3599060203}"/>
              </a:ext>
            </a:extLst>
          </p:cNvPr>
          <p:cNvSpPr/>
          <p:nvPr/>
        </p:nvSpPr>
        <p:spPr>
          <a:xfrm>
            <a:off x="0" y="3075546"/>
            <a:ext cx="9144000" cy="2067953"/>
          </a:xfrm>
          <a:prstGeom prst="rect">
            <a:avLst/>
          </a:prstGeom>
          <a:solidFill>
            <a:srgbClr val="D52C0E">
              <a:alpha val="7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4362C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F373C8-04F4-EC4F-8B9F-401FEF00CE93}"/>
              </a:ext>
            </a:extLst>
          </p:cNvPr>
          <p:cNvCxnSpPr/>
          <p:nvPr/>
        </p:nvCxnSpPr>
        <p:spPr>
          <a:xfrm>
            <a:off x="0" y="5141912"/>
            <a:ext cx="9144000" cy="1588"/>
          </a:xfrm>
          <a:prstGeom prst="line">
            <a:avLst/>
          </a:prstGeom>
          <a:ln w="47625" cap="flat" cmpd="sng" algn="ctr">
            <a:solidFill>
              <a:srgbClr val="D2373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E10FAB1-4502-E541-B6EF-913D09D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314284"/>
            <a:ext cx="8686800" cy="590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48E742-3604-4A40-9CF2-5DB4258C6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117" y="4719264"/>
            <a:ext cx="3283767" cy="274320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2816D66-92AD-0B4F-B32C-40BE751CC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3920894"/>
            <a:ext cx="8686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F7AC4-2948-864E-B677-F5F54986D68C}"/>
              </a:ext>
            </a:extLst>
          </p:cNvPr>
          <p:cNvSpPr/>
          <p:nvPr/>
        </p:nvSpPr>
        <p:spPr>
          <a:xfrm>
            <a:off x="0" y="3075546"/>
            <a:ext cx="9144000" cy="2067953"/>
          </a:xfrm>
          <a:prstGeom prst="rect">
            <a:avLst/>
          </a:prstGeom>
          <a:solidFill>
            <a:srgbClr val="D52C0E">
              <a:alpha val="7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4362C"/>
              </a:solidFill>
            </a:endParaRPr>
          </a:p>
        </p:txBody>
      </p:sp>
      <p:pic>
        <p:nvPicPr>
          <p:cNvPr id="2056" name="Picture 8" descr="Image result for siebel center for computer science">
            <a:extLst>
              <a:ext uri="{FF2B5EF4-FFF2-40B4-BE49-F238E27FC236}">
                <a16:creationId xmlns:a16="http://schemas.microsoft.com/office/drawing/2014/main" id="{CE9795FF-2784-48B8-8560-E1DC965D05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3"/>
          <a:stretch/>
        </p:blipFill>
        <p:spPr bwMode="auto">
          <a:xfrm>
            <a:off x="0" y="0"/>
            <a:ext cx="9143999" cy="517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737840-DEEC-BB43-A5D6-0059C474BD45}"/>
              </a:ext>
            </a:extLst>
          </p:cNvPr>
          <p:cNvCxnSpPr/>
          <p:nvPr/>
        </p:nvCxnSpPr>
        <p:spPr>
          <a:xfrm>
            <a:off x="0" y="5141912"/>
            <a:ext cx="9144000" cy="1588"/>
          </a:xfrm>
          <a:prstGeom prst="line">
            <a:avLst/>
          </a:prstGeom>
          <a:ln w="47625" cap="flat" cmpd="sng" algn="ctr">
            <a:solidFill>
              <a:srgbClr val="D2373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60D2D-D0F3-6B44-ABEA-4E1B3B169B3B}"/>
              </a:ext>
            </a:extLst>
          </p:cNvPr>
          <p:cNvSpPr/>
          <p:nvPr userDrawn="1"/>
        </p:nvSpPr>
        <p:spPr>
          <a:xfrm>
            <a:off x="-1" y="3075547"/>
            <a:ext cx="9144000" cy="2067953"/>
          </a:xfrm>
          <a:prstGeom prst="rect">
            <a:avLst/>
          </a:prstGeom>
          <a:solidFill>
            <a:srgbClr val="D52C0E">
              <a:alpha val="7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4362C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E4AA0D-CD2C-A44D-8B8D-5D2AE06EC057}"/>
              </a:ext>
            </a:extLst>
          </p:cNvPr>
          <p:cNvCxnSpPr/>
          <p:nvPr userDrawn="1"/>
        </p:nvCxnSpPr>
        <p:spPr>
          <a:xfrm>
            <a:off x="0" y="5141912"/>
            <a:ext cx="9144000" cy="1588"/>
          </a:xfrm>
          <a:prstGeom prst="line">
            <a:avLst/>
          </a:prstGeom>
          <a:ln w="47625" cap="flat" cmpd="sng" algn="ctr">
            <a:solidFill>
              <a:srgbClr val="D2373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F interi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1399350"/>
            <a:ext cx="9144000" cy="2344801"/>
          </a:xfrm>
          <a:prstGeom prst="rect">
            <a:avLst/>
          </a:prstGeom>
          <a:solidFill>
            <a:srgbClr val="D52C0E">
              <a:alpha val="7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4362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85950"/>
            <a:ext cx="8686800" cy="685800"/>
          </a:xfrm>
        </p:spPr>
        <p:txBody>
          <a:bodyPr rIns="0" bIns="91440" anchor="b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2571750"/>
            <a:ext cx="8686800" cy="833438"/>
          </a:xfrm>
        </p:spPr>
        <p:txBody>
          <a:bodyPr tIns="91440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Month ## ####, ##:##–##:## AM/PM</a:t>
            </a:r>
          </a:p>
          <a:p>
            <a:r>
              <a:rPr lang="en-US" dirty="0"/>
              <a:t>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9A8B3-F42D-1349-BF79-147675851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20" y="533832"/>
            <a:ext cx="2267712" cy="472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859708-ED06-B341-B81A-185FA4230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117" y="4719264"/>
            <a:ext cx="3283767" cy="274320"/>
          </a:xfrm>
          <a:prstGeom prst="rect">
            <a:avLst/>
          </a:prstGeom>
          <a:effectLst>
            <a:outerShdw blurRad="203200" sx="104000" sy="104000" algn="ctr" rotWithShape="0">
              <a:prstClr val="black">
                <a:alpha val="76000"/>
              </a:prstClr>
            </a:outerShdw>
          </a:effectLst>
        </p:spPr>
      </p:pic>
      <p:pic>
        <p:nvPicPr>
          <p:cNvPr id="8" name="Picture 7" descr="BIF interior.jpg">
            <a:extLst>
              <a:ext uri="{FF2B5EF4-FFF2-40B4-BE49-F238E27FC236}">
                <a16:creationId xmlns:a16="http://schemas.microsoft.com/office/drawing/2014/main" id="{9095CB4F-07E6-514B-A6BA-E37D007F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1051C1-3C4A-114A-BEAA-F85C009B68F4}"/>
              </a:ext>
            </a:extLst>
          </p:cNvPr>
          <p:cNvSpPr/>
          <p:nvPr/>
        </p:nvSpPr>
        <p:spPr>
          <a:xfrm>
            <a:off x="0" y="1399350"/>
            <a:ext cx="9144000" cy="2344801"/>
          </a:xfrm>
          <a:prstGeom prst="rect">
            <a:avLst/>
          </a:prstGeom>
          <a:solidFill>
            <a:srgbClr val="D52C0E">
              <a:alpha val="7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4362C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4D7EB-5F18-7C4D-AED3-FEF1DCAE0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20" y="533832"/>
            <a:ext cx="2267712" cy="472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03D9DB-E592-9B47-AF44-597DFFA73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117" y="4719264"/>
            <a:ext cx="3283767" cy="274320"/>
          </a:xfrm>
          <a:prstGeom prst="rect">
            <a:avLst/>
          </a:prstGeom>
          <a:effectLst>
            <a:outerShdw blurRad="203200" sx="104000" sy="104000" algn="ctr" rotWithShape="0">
              <a:prstClr val="black">
                <a:alpha val="76000"/>
              </a:prstClr>
            </a:outerShdw>
          </a:effectLst>
        </p:spPr>
      </p:pic>
      <p:pic>
        <p:nvPicPr>
          <p:cNvPr id="14" name="Picture 13" descr="BIF interior.jpg">
            <a:extLst>
              <a:ext uri="{FF2B5EF4-FFF2-40B4-BE49-F238E27FC236}">
                <a16:creationId xmlns:a16="http://schemas.microsoft.com/office/drawing/2014/main" id="{EC07C181-72FE-D545-BB07-1BBA17290C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DC9D46-0A4D-204F-90BA-37A1D89585B9}"/>
              </a:ext>
            </a:extLst>
          </p:cNvPr>
          <p:cNvSpPr/>
          <p:nvPr userDrawn="1"/>
        </p:nvSpPr>
        <p:spPr>
          <a:xfrm>
            <a:off x="0" y="1399350"/>
            <a:ext cx="9144000" cy="2344801"/>
          </a:xfrm>
          <a:prstGeom prst="rect">
            <a:avLst/>
          </a:prstGeom>
          <a:solidFill>
            <a:srgbClr val="D52C0E">
              <a:alpha val="7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4362C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37267A-B842-2B40-ABC4-CB938248A7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0120" y="533832"/>
            <a:ext cx="2267712" cy="4724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D70DBF-DEF5-DB42-906B-BCCF13435A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30117" y="4719264"/>
            <a:ext cx="3283767" cy="274320"/>
          </a:xfrm>
          <a:prstGeom prst="rect">
            <a:avLst/>
          </a:prstGeom>
          <a:effectLst>
            <a:outerShdw blurRad="203200" sx="104000" sy="104000" algn="ctr" rotWithShape="0">
              <a:prstClr val="black">
                <a:alpha val="7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4812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pos="2880" userDrawn="1">
          <p15:clr>
            <a:srgbClr val="FBAE40"/>
          </p15:clr>
        </p15:guide>
        <p15:guide id="6" orient="horz" pos="16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ain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448F4C-8663-4CDF-8EAD-3FC5DBD6AA7F}"/>
              </a:ext>
            </a:extLst>
          </p:cNvPr>
          <p:cNvSpPr/>
          <p:nvPr/>
        </p:nvSpPr>
        <p:spPr>
          <a:xfrm>
            <a:off x="7395210" y="0"/>
            <a:ext cx="1748790" cy="929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549400"/>
            <a:ext cx="7772400" cy="1022350"/>
          </a:xfrm>
        </p:spPr>
        <p:txBody>
          <a:bodyPr rIns="0" bIns="91440" anchor="b">
            <a:noAutofit/>
          </a:bodyPr>
          <a:lstStyle>
            <a:lvl1pPr algn="l">
              <a:defRPr sz="3200" b="1" cap="none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71750"/>
            <a:ext cx="7772400" cy="1125537"/>
          </a:xfrm>
        </p:spPr>
        <p:txBody>
          <a:bodyPr tIns="91440" anchor="t"/>
          <a:lstStyle>
            <a:lvl1pPr marL="0" indent="0">
              <a:spcBef>
                <a:spcPts val="0"/>
              </a:spcBef>
              <a:spcAft>
                <a:spcPts val="400"/>
              </a:spcAft>
              <a:buFont typeface="+mj-lt"/>
              <a:buNone/>
              <a:defRPr sz="20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11C08-32E6-4BC6-A385-B6887C50F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F5876-C7DC-439A-A1DA-D553700E3C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fld id="{2154EA64-C67A-624C-A147-549F97A916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Block I blue.tif">
            <a:extLst>
              <a:ext uri="{FF2B5EF4-FFF2-40B4-BE49-F238E27FC236}">
                <a16:creationId xmlns:a16="http://schemas.microsoft.com/office/drawing/2014/main" id="{AF3E17EB-41DE-DF4E-A63C-D4098CB3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807" y="206374"/>
            <a:ext cx="316593" cy="45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B851E3-B648-684E-A084-75A83CCFFDE5}"/>
              </a:ext>
            </a:extLst>
          </p:cNvPr>
          <p:cNvSpPr/>
          <p:nvPr/>
        </p:nvSpPr>
        <p:spPr>
          <a:xfrm>
            <a:off x="7395210" y="0"/>
            <a:ext cx="1748790" cy="929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9" name="Picture 8" descr="Block I blue.tif">
            <a:extLst>
              <a:ext uri="{FF2B5EF4-FFF2-40B4-BE49-F238E27FC236}">
                <a16:creationId xmlns:a16="http://schemas.microsoft.com/office/drawing/2014/main" id="{6B7D8DEC-DD39-C646-B93E-D9D38813E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807" y="206374"/>
            <a:ext cx="316593" cy="457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4ABBF55-3887-7142-BA98-D27ACDEA5886}"/>
              </a:ext>
            </a:extLst>
          </p:cNvPr>
          <p:cNvSpPr/>
          <p:nvPr userDrawn="1"/>
        </p:nvSpPr>
        <p:spPr>
          <a:xfrm>
            <a:off x="7395210" y="0"/>
            <a:ext cx="1748790" cy="929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1" name="Picture 10" descr="Block I blue.tif">
            <a:extLst>
              <a:ext uri="{FF2B5EF4-FFF2-40B4-BE49-F238E27FC236}">
                <a16:creationId xmlns:a16="http://schemas.microsoft.com/office/drawing/2014/main" id="{98D3460F-E542-AA45-A876-DCC933E837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8807" y="206374"/>
            <a:ext cx="316593" cy="457200"/>
          </a:xfrm>
          <a:prstGeom prst="rect">
            <a:avLst/>
          </a:prstGeom>
        </p:spPr>
      </p:pic>
      <p:pic>
        <p:nvPicPr>
          <p:cNvPr id="12" name="Picture 2" descr="Image result for cs at illinois">
            <a:extLst>
              <a:ext uri="{FF2B5EF4-FFF2-40B4-BE49-F238E27FC236}">
                <a16:creationId xmlns:a16="http://schemas.microsoft.com/office/drawing/2014/main" id="{DC0B7B8B-1E62-49BE-B85E-F10F7443FC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945" y="-61913"/>
            <a:ext cx="16383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260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549400"/>
            <a:ext cx="7772400" cy="1022350"/>
          </a:xfrm>
        </p:spPr>
        <p:txBody>
          <a:bodyPr rIns="0" bIns="91440" anchor="b">
            <a:noAutofit/>
          </a:bodyPr>
          <a:lstStyle>
            <a:lvl1pPr algn="l">
              <a:defRPr sz="3200" b="1" cap="none" spc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71750"/>
            <a:ext cx="7772400" cy="1125537"/>
          </a:xfrm>
        </p:spPr>
        <p:txBody>
          <a:bodyPr tIns="91440" anchor="t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54EA64-C67A-624C-A147-549F97A91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573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8600" y="4476750"/>
            <a:ext cx="8686800" cy="457200"/>
          </a:xfrm>
          <a:ln w="9525">
            <a:solidFill>
              <a:schemeClr val="tx1"/>
            </a:solidFill>
          </a:ln>
        </p:spPr>
        <p:txBody>
          <a:bodyPr lIns="457200" tIns="91440" rIns="457200" bIns="9144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54EA64-C67A-624C-A147-549F97A91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273762-37B0-8943-A127-79042FB9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9550"/>
            <a:ext cx="8686800" cy="545464"/>
          </a:xfrm>
        </p:spPr>
        <p:txBody>
          <a:bodyPr tIns="0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127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2" orient="horz" pos="2724" userDrawn="1">
          <p15:clr>
            <a:srgbClr val="F26B43"/>
          </p15:clr>
        </p15:guide>
        <p15:guide id="13" pos="2808" userDrawn="1">
          <p15:clr>
            <a:srgbClr val="FDE53C"/>
          </p15:clr>
        </p15:guide>
        <p15:guide id="14" pos="2952" userDrawn="1">
          <p15:clr>
            <a:srgbClr val="FDE53C"/>
          </p15:clr>
        </p15:guide>
        <p15:guide id="15" orient="horz" pos="612" userDrawn="1">
          <p15:clr>
            <a:srgbClr val="F26B43"/>
          </p15:clr>
        </p15:guide>
        <p15:guide id="16" orient="horz" pos="16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9549"/>
            <a:ext cx="8686800" cy="682625"/>
          </a:xfrm>
          <a:prstGeom prst="rect">
            <a:avLst/>
          </a:prstGeom>
        </p:spPr>
        <p:txBody>
          <a:bodyPr vert="horz" lIns="0" tIns="0" rIns="109728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86800" cy="381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141912"/>
            <a:ext cx="9144000" cy="1588"/>
          </a:xfrm>
          <a:prstGeom prst="line">
            <a:avLst/>
          </a:prstGeom>
          <a:ln w="476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28600" y="4933950"/>
            <a:ext cx="3657600" cy="1857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858000" y="4933950"/>
            <a:ext cx="2057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154EA64-C67A-624C-A147-549F97A916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Illinois-Logo-Full-Color-RGB.png">
            <a:extLst>
              <a:ext uri="{FF2B5EF4-FFF2-40B4-BE49-F238E27FC236}">
                <a16:creationId xmlns:a16="http://schemas.microsoft.com/office/drawing/2014/main" id="{07642225-FFFF-814C-A6CA-D024637DC9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9414" y="206375"/>
            <a:ext cx="315986" cy="457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6A43BC-5394-AD4D-87D7-CFFCA3A4702A}"/>
              </a:ext>
            </a:extLst>
          </p:cNvPr>
          <p:cNvCxnSpPr/>
          <p:nvPr/>
        </p:nvCxnSpPr>
        <p:spPr>
          <a:xfrm>
            <a:off x="0" y="5141912"/>
            <a:ext cx="9144000" cy="1588"/>
          </a:xfrm>
          <a:prstGeom prst="line">
            <a:avLst/>
          </a:prstGeom>
          <a:ln w="476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llinois-Logo-Full-Color-RGB.png">
            <a:extLst>
              <a:ext uri="{FF2B5EF4-FFF2-40B4-BE49-F238E27FC236}">
                <a16:creationId xmlns:a16="http://schemas.microsoft.com/office/drawing/2014/main" id="{519786A5-1B43-8345-BCA9-9EED50F118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9414" y="206375"/>
            <a:ext cx="315986" cy="4572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8324C-0DDC-964A-8E80-A2384E613E16}"/>
              </a:ext>
            </a:extLst>
          </p:cNvPr>
          <p:cNvCxnSpPr/>
          <p:nvPr userDrawn="1"/>
        </p:nvCxnSpPr>
        <p:spPr>
          <a:xfrm>
            <a:off x="0" y="5141912"/>
            <a:ext cx="9144000" cy="1588"/>
          </a:xfrm>
          <a:prstGeom prst="line">
            <a:avLst/>
          </a:prstGeom>
          <a:ln w="476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llinois-Logo-Full-Color-RGB.png">
            <a:extLst>
              <a:ext uri="{FF2B5EF4-FFF2-40B4-BE49-F238E27FC236}">
                <a16:creationId xmlns:a16="http://schemas.microsoft.com/office/drawing/2014/main" id="{9C8779D1-72EB-DF44-BE14-9693CEA4D32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599414" y="206375"/>
            <a:ext cx="315986" cy="457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3138CB7-5483-8E41-9C83-9B09C2983124}"/>
              </a:ext>
            </a:extLst>
          </p:cNvPr>
          <p:cNvSpPr/>
          <p:nvPr userDrawn="1"/>
        </p:nvSpPr>
        <p:spPr>
          <a:xfrm>
            <a:off x="9885826" y="-3631040"/>
            <a:ext cx="45719" cy="543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Client Logo</a:t>
            </a:r>
          </a:p>
        </p:txBody>
      </p:sp>
      <p:pic>
        <p:nvPicPr>
          <p:cNvPr id="6" name="Picture 2" descr="Image result for cs at illinois">
            <a:extLst>
              <a:ext uri="{FF2B5EF4-FFF2-40B4-BE49-F238E27FC236}">
                <a16:creationId xmlns:a16="http://schemas.microsoft.com/office/drawing/2014/main" id="{0CC2B66C-FD8B-4241-9041-EB7A876BB2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945" y="-61913"/>
            <a:ext cx="16383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90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SzPct val="70000"/>
        <a:buFont typeface="Wingdings" pitchFamily="2" charset="2"/>
        <a:buChar char="q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9" orient="horz" pos="3108" userDrawn="1">
          <p15:clr>
            <a:srgbClr val="F26B43"/>
          </p15:clr>
        </p15:guide>
        <p15:guide id="10" pos="144" userDrawn="1">
          <p15:clr>
            <a:srgbClr val="F26B43"/>
          </p15:clr>
        </p15:guide>
        <p15:guide id="11" pos="5616" userDrawn="1">
          <p15:clr>
            <a:srgbClr val="F26B43"/>
          </p15:clr>
        </p15:guide>
        <p15:guide id="12" orient="horz" pos="1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16.svg"/><Relationship Id="rId9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1.svg"/><Relationship Id="rId7" Type="http://schemas.openxmlformats.org/officeDocument/2006/relationships/image" Target="../media/image25.svg"/><Relationship Id="rId12" Type="http://schemas.openxmlformats.org/officeDocument/2006/relationships/image" Target="../media/image3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tinyurl.com/sailSortingHa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428D-60E9-5E42-BDC5-F0867991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Harry Potter Sorting Hat Chatbot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A195A-9B3F-C743-B8AC-3D7EEAA07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Taught by: Sejal K. Parmar</a:t>
            </a:r>
          </a:p>
          <a:p>
            <a:r>
              <a:rPr lang="en-US" dirty="0"/>
              <a:t>SAIL 2019</a:t>
            </a:r>
          </a:p>
        </p:txBody>
      </p:sp>
    </p:spTree>
    <p:extLst>
      <p:ext uri="{BB962C8B-B14F-4D97-AF65-F5344CB8AC3E}">
        <p14:creationId xmlns:p14="http://schemas.microsoft.com/office/powerpoint/2010/main" val="117731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D76A0-5EE9-4641-85F1-C00DB2AB3E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54EA64-C67A-624C-A147-549F97A9164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0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CADA8F-D30E-415B-A321-942FC6481F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Have fun!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68261-4B3A-4D9E-B5D9-3914021088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154EA64-C67A-624C-A147-549F97A9164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EC34C8-BF6A-400E-BB90-008437DD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options!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BCA1A6-C54B-426C-BB93-1CB4CD48283C}"/>
              </a:ext>
            </a:extLst>
          </p:cNvPr>
          <p:cNvGrpSpPr/>
          <p:nvPr/>
        </p:nvGrpSpPr>
        <p:grpSpPr>
          <a:xfrm>
            <a:off x="3328065" y="981470"/>
            <a:ext cx="2351960" cy="548640"/>
            <a:chOff x="3445791" y="975940"/>
            <a:chExt cx="2351960" cy="54864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B5FA6D-49C3-4431-9ABC-67AC8FA50466}"/>
                </a:ext>
              </a:extLst>
            </p:cNvPr>
            <p:cNvSpPr txBox="1"/>
            <p:nvPr/>
          </p:nvSpPr>
          <p:spPr>
            <a:xfrm>
              <a:off x="3720111" y="975940"/>
              <a:ext cx="2077640" cy="5303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tIns="91440" bIns="91440" rtlCol="0" anchor="ctr">
              <a:noAutofit/>
            </a:bodyPr>
            <a:lstStyle/>
            <a:p>
              <a:pPr algn="ctr"/>
              <a:r>
                <a:rPr lang="en-US" sz="1100" dirty="0"/>
                <a:t>Make your own hat!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516D4AC-B295-4C76-AFF1-86FCB4E5A2D9}"/>
                </a:ext>
              </a:extLst>
            </p:cNvPr>
            <p:cNvSpPr/>
            <p:nvPr/>
          </p:nvSpPr>
          <p:spPr>
            <a:xfrm>
              <a:off x="3445791" y="975940"/>
              <a:ext cx="548640" cy="5486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2400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558435-678E-428E-8174-9AB4AA8352F4}"/>
              </a:ext>
            </a:extLst>
          </p:cNvPr>
          <p:cNvGrpSpPr/>
          <p:nvPr/>
        </p:nvGrpSpPr>
        <p:grpSpPr>
          <a:xfrm>
            <a:off x="6427530" y="981470"/>
            <a:ext cx="2351960" cy="548640"/>
            <a:chOff x="6427530" y="975940"/>
            <a:chExt cx="2351960" cy="54864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FE8BEA-5969-49AC-A763-835BF62D6B46}"/>
                </a:ext>
              </a:extLst>
            </p:cNvPr>
            <p:cNvSpPr txBox="1"/>
            <p:nvPr/>
          </p:nvSpPr>
          <p:spPr>
            <a:xfrm>
              <a:off x="6701850" y="975940"/>
              <a:ext cx="2077640" cy="530352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tIns="91440" bIns="91440" rtlCol="0" anchor="ctr">
              <a:noAutofit/>
            </a:bodyPr>
            <a:lstStyle/>
            <a:p>
              <a:pPr algn="ctr"/>
              <a:r>
                <a:rPr lang="en-US" sz="1100" dirty="0"/>
                <a:t>Advanced students: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2E13374-1A93-42AC-8D13-A28D46558B0D}"/>
                </a:ext>
              </a:extLst>
            </p:cNvPr>
            <p:cNvSpPr/>
            <p:nvPr/>
          </p:nvSpPr>
          <p:spPr>
            <a:xfrm>
              <a:off x="6427530" y="975940"/>
              <a:ext cx="548640" cy="54864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2400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44E32E-E3D3-4DCF-A1AB-143F30A5504C}"/>
              </a:ext>
            </a:extLst>
          </p:cNvPr>
          <p:cNvGrpSpPr/>
          <p:nvPr/>
        </p:nvGrpSpPr>
        <p:grpSpPr>
          <a:xfrm>
            <a:off x="228600" y="981470"/>
            <a:ext cx="2351960" cy="548640"/>
            <a:chOff x="228600" y="987001"/>
            <a:chExt cx="2351960" cy="5486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D1F432-0A0D-401B-A83E-A41CB15EA601}"/>
                </a:ext>
              </a:extLst>
            </p:cNvPr>
            <p:cNvSpPr txBox="1"/>
            <p:nvPr/>
          </p:nvSpPr>
          <p:spPr>
            <a:xfrm>
              <a:off x="502920" y="994228"/>
              <a:ext cx="2077640" cy="530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tIns="91440" bIns="91440" rtlCol="0" anchor="ctr">
              <a:noAutofit/>
            </a:bodyPr>
            <a:lstStyle/>
            <a:p>
              <a:pPr algn="ctr"/>
              <a:r>
                <a:rPr lang="en-US" sz="1100" dirty="0"/>
                <a:t>Bug Fixes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3769C6C-40A3-4B6A-9CA9-CD32AA9C31A9}"/>
                </a:ext>
              </a:extLst>
            </p:cNvPr>
            <p:cNvSpPr/>
            <p:nvPr/>
          </p:nvSpPr>
          <p:spPr>
            <a:xfrm>
              <a:off x="228600" y="987001"/>
              <a:ext cx="548640" cy="5486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2400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B62CA45-FEBE-4CC3-9612-0BB1FF3826EB}"/>
              </a:ext>
            </a:extLst>
          </p:cNvPr>
          <p:cNvSpPr txBox="1"/>
          <p:nvPr/>
        </p:nvSpPr>
        <p:spPr>
          <a:xfrm>
            <a:off x="384253" y="1975401"/>
            <a:ext cx="2196307" cy="1780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91440" bIns="91440" rtlCol="0" anchor="ctr">
            <a:noAutofit/>
          </a:bodyPr>
          <a:lstStyle/>
          <a:p>
            <a:pPr algn="ctr"/>
            <a:r>
              <a:rPr lang="en-US" sz="1100" dirty="0"/>
              <a:t>My code was written quickly…</a:t>
            </a:r>
          </a:p>
          <a:p>
            <a:pPr algn="ctr"/>
            <a:r>
              <a:rPr lang="en-US" sz="1100" dirty="0"/>
              <a:t>There are probably some bugs.</a:t>
            </a:r>
          </a:p>
          <a:p>
            <a:pPr algn="ctr"/>
            <a:r>
              <a:rPr lang="en-US" sz="1100" dirty="0"/>
              <a:t>Test out different questions/answers and play around with the sorting hat.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When you find issues (formatting, </a:t>
            </a:r>
            <a:r>
              <a:rPr lang="en-US" sz="1100" dirty="0" err="1"/>
              <a:t>etc</a:t>
            </a:r>
            <a:r>
              <a:rPr lang="en-US" sz="1100" dirty="0"/>
              <a:t>), fix them!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92E81D-72FD-4019-8350-C58EEA879B84}"/>
              </a:ext>
            </a:extLst>
          </p:cNvPr>
          <p:cNvSpPr txBox="1"/>
          <p:nvPr/>
        </p:nvSpPr>
        <p:spPr>
          <a:xfrm>
            <a:off x="3483718" y="1975401"/>
            <a:ext cx="2196307" cy="17806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tIns="91440" bIns="91440" rtlCol="0" anchor="ctr">
            <a:noAutofit/>
          </a:bodyPr>
          <a:lstStyle/>
          <a:p>
            <a:pPr algn="ctr"/>
            <a:r>
              <a:rPr lang="en-US" sz="1100" dirty="0"/>
              <a:t>Pretend you’re the founder of a new wizarding school…</a:t>
            </a:r>
          </a:p>
          <a:p>
            <a:pPr algn="ctr"/>
            <a:r>
              <a:rPr lang="en-US" sz="1100" dirty="0"/>
              <a:t>You get to create the houses, determine what traits each should have, and create your own hat!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563A02-92E7-487E-A808-7FF3141CA995}"/>
              </a:ext>
            </a:extLst>
          </p:cNvPr>
          <p:cNvSpPr txBox="1"/>
          <p:nvPr/>
        </p:nvSpPr>
        <p:spPr>
          <a:xfrm>
            <a:off x="6583183" y="1975401"/>
            <a:ext cx="2196307" cy="178063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tIns="91440" bIns="91440" rtlCol="0" anchor="ctr">
            <a:noAutofit/>
          </a:bodyPr>
          <a:lstStyle/>
          <a:p>
            <a:pPr algn="ctr"/>
            <a:r>
              <a:rPr lang="en-US" sz="1100" dirty="0"/>
              <a:t>Machine learning and Natural Language Processing are such big buzzwords… </a:t>
            </a:r>
          </a:p>
          <a:p>
            <a:pPr algn="ctr"/>
            <a:r>
              <a:rPr lang="en-US" sz="1100" dirty="0"/>
              <a:t>If you want to try your hand at some NLP, check out </a:t>
            </a:r>
            <a:r>
              <a:rPr lang="en-US" sz="1100" dirty="0" err="1"/>
              <a:t>fuzzywuzzy</a:t>
            </a:r>
            <a:r>
              <a:rPr lang="en-US" sz="1100" dirty="0"/>
              <a:t> and see if you can make our current sorting hat more generative with understanding inputs</a:t>
            </a:r>
          </a:p>
        </p:txBody>
      </p:sp>
    </p:spTree>
    <p:extLst>
      <p:ext uri="{BB962C8B-B14F-4D97-AF65-F5344CB8AC3E}">
        <p14:creationId xmlns:p14="http://schemas.microsoft.com/office/powerpoint/2010/main" val="402417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F4266-C941-E044-9F8D-D2378B2C81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154EA64-C67A-624C-A147-549F97A9164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204497"/>
              </p:ext>
            </p:extLst>
          </p:nvPr>
        </p:nvGraphicFramePr>
        <p:xfrm>
          <a:off x="228600" y="1253456"/>
          <a:ext cx="8686800" cy="259570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025538">
                  <a:extLst>
                    <a:ext uri="{9D8B030D-6E8A-4147-A177-3AD203B41FA5}">
                      <a16:colId xmlns:a16="http://schemas.microsoft.com/office/drawing/2014/main" val="1892896446"/>
                    </a:ext>
                  </a:extLst>
                </a:gridCol>
                <a:gridCol w="6548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925">
                <a:tc>
                  <a:txBody>
                    <a:bodyPr/>
                    <a:lstStyle/>
                    <a:p>
                      <a:pPr marL="9144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998913" algn="r"/>
                        </a:tabLst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0" marR="0" marT="102870" marB="10287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998913" algn="r"/>
                        </a:tabLst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Introductions</a:t>
                      </a:r>
                    </a:p>
                  </a:txBody>
                  <a:tcPr marL="0" marR="0" marT="102870" marB="10287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998913" algn="r"/>
                        </a:tabLst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3</a:t>
                      </a:r>
                    </a:p>
                  </a:txBody>
                  <a:tcPr marL="0" marR="68580" marT="102870" marB="102870" anchor="ctr" horzOverflow="overflow">
                    <a:lnL cap="flat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925">
                <a:tc>
                  <a:txBody>
                    <a:bodyPr/>
                    <a:lstStyle/>
                    <a:p>
                      <a:pPr marL="9144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998913" algn="r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102870" marB="10287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998913" algn="r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Chatbots 101</a:t>
                      </a:r>
                    </a:p>
                  </a:txBody>
                  <a:tcPr marL="0" marR="0" marT="102870" marB="10287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998913" algn="r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68580" marT="102870" marB="10287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925">
                <a:tc>
                  <a:txBody>
                    <a:bodyPr/>
                    <a:lstStyle/>
                    <a:p>
                      <a:pPr marL="9144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998913" algn="r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102870" marB="10287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998913" algn="r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The Sorting Hat +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Github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102870" marB="10287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998913" algn="r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68580" marT="102870" marB="10287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925">
                <a:tc>
                  <a:txBody>
                    <a:bodyPr/>
                    <a:lstStyle/>
                    <a:p>
                      <a:pPr marL="9144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998913" algn="r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102870" marB="10287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998913" algn="r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Your Turn!</a:t>
                      </a:r>
                    </a:p>
                  </a:txBody>
                  <a:tcPr marL="0" marR="0" marT="102870" marB="10287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998913" algn="r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68580" marT="102870" marB="10287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F17CBE14-D519-4EDC-A695-9CAB8E077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755" y="1300336"/>
            <a:ext cx="564930" cy="56493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F5B4D06-DF0E-4663-9EC7-C734B3810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755" y="1984378"/>
            <a:ext cx="566928" cy="566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996B22-81E3-41DE-9EF3-7D9484BA82E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9757" y="2592195"/>
            <a:ext cx="566928" cy="566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D95229-BD57-4280-A835-F0713551A05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1755" y="3220675"/>
            <a:ext cx="566928" cy="56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6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D095DE-722F-7C4B-A8BE-E5F986EF6AC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154EA64-C67A-624C-A147-549F97A9164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Sejal K. Parmar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2C97C5-6529-453A-8D57-8ACDE505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49085"/>
            <a:ext cx="3075258" cy="339040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DE42BC6-524F-4F83-AD2C-C2A35C9ED59A}"/>
              </a:ext>
            </a:extLst>
          </p:cNvPr>
          <p:cNvGrpSpPr/>
          <p:nvPr/>
        </p:nvGrpSpPr>
        <p:grpSpPr>
          <a:xfrm>
            <a:off x="3422153" y="846601"/>
            <a:ext cx="5240383" cy="457200"/>
            <a:chOff x="3429000" y="1176708"/>
            <a:chExt cx="5087983" cy="457200"/>
          </a:xfrm>
        </p:grpSpPr>
        <p:sp>
          <p:nvSpPr>
            <p:cNvPr id="5" name="Rectangle 4"/>
            <p:cNvSpPr/>
            <p:nvPr/>
          </p:nvSpPr>
          <p:spPr>
            <a:xfrm>
              <a:off x="4185211" y="1176708"/>
              <a:ext cx="4331772" cy="45720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Major: Computer Science</a:t>
              </a:r>
            </a:p>
            <a:p>
              <a:pPr algn="ctr"/>
              <a:r>
                <a:rPr lang="en-US" sz="1100" dirty="0"/>
                <a:t>Minor: Applied Statistics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48D26C8-AD87-4726-8AB9-B8F54E37B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29000" y="1176708"/>
              <a:ext cx="457200" cy="4572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5E0587-7A8A-446B-B50B-D3C7E46DD656}"/>
              </a:ext>
            </a:extLst>
          </p:cNvPr>
          <p:cNvGrpSpPr/>
          <p:nvPr/>
        </p:nvGrpSpPr>
        <p:grpSpPr>
          <a:xfrm>
            <a:off x="3429000" y="1577738"/>
            <a:ext cx="5240383" cy="459685"/>
            <a:chOff x="3429000" y="1871181"/>
            <a:chExt cx="5240383" cy="4596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0B0406-C5BA-5149-AAB2-28853FABBBDF}"/>
                </a:ext>
              </a:extLst>
            </p:cNvPr>
            <p:cNvSpPr/>
            <p:nvPr/>
          </p:nvSpPr>
          <p:spPr>
            <a:xfrm>
              <a:off x="4201015" y="1871181"/>
              <a:ext cx="4468368" cy="45720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Badminton, Reading, Baking, Traveling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93F98E5B-8A52-44E8-A168-459625C2F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29000" y="1873666"/>
              <a:ext cx="457200" cy="4572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989DBD-7FAA-41C6-A9AF-E36EF6EFE573}"/>
              </a:ext>
            </a:extLst>
          </p:cNvPr>
          <p:cNvGrpSpPr/>
          <p:nvPr/>
        </p:nvGrpSpPr>
        <p:grpSpPr>
          <a:xfrm>
            <a:off x="3425952" y="2311360"/>
            <a:ext cx="5243431" cy="457200"/>
            <a:chOff x="3429000" y="2556981"/>
            <a:chExt cx="5091031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5BA160-EDB4-9145-B267-2CB6B4ED20CC}"/>
                </a:ext>
              </a:extLst>
            </p:cNvPr>
            <p:cNvSpPr/>
            <p:nvPr/>
          </p:nvSpPr>
          <p:spPr>
            <a:xfrm>
              <a:off x="4177187" y="2556981"/>
              <a:ext cx="4342844" cy="457200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Software Engineer Intern:</a:t>
              </a:r>
            </a:p>
            <a:p>
              <a:pPr algn="ctr"/>
              <a:r>
                <a:rPr lang="en-US" sz="1100" dirty="0"/>
                <a:t> Jump Trading (current), Facebook (summer)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71DEE00-2DD6-49B4-8866-CAD4D4307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29000" y="2556981"/>
              <a:ext cx="457200" cy="4572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8DD602B-A8FF-4AF5-A1A6-DEC89F1438A9}"/>
              </a:ext>
            </a:extLst>
          </p:cNvPr>
          <p:cNvGrpSpPr/>
          <p:nvPr/>
        </p:nvGrpSpPr>
        <p:grpSpPr>
          <a:xfrm>
            <a:off x="3422153" y="3042497"/>
            <a:ext cx="5240382" cy="462116"/>
            <a:chOff x="3422153" y="2884034"/>
            <a:chExt cx="5240382" cy="4621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A7B598-1BD8-45C8-8539-6C0A3B06AAB8}"/>
                </a:ext>
              </a:extLst>
            </p:cNvPr>
            <p:cNvSpPr/>
            <p:nvPr/>
          </p:nvSpPr>
          <p:spPr>
            <a:xfrm>
              <a:off x="4195529" y="2888950"/>
              <a:ext cx="4467006" cy="45720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Data Science, AI, NLP, Computer Vision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241856CE-D97B-4481-82D2-79E5CD516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22153" y="2884034"/>
              <a:ext cx="457200" cy="4572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4EC385-8867-45F8-B6C0-C95F26E40B58}"/>
              </a:ext>
            </a:extLst>
          </p:cNvPr>
          <p:cNvGrpSpPr/>
          <p:nvPr/>
        </p:nvGrpSpPr>
        <p:grpSpPr>
          <a:xfrm>
            <a:off x="3422153" y="3773634"/>
            <a:ext cx="5240382" cy="462116"/>
            <a:chOff x="3422153" y="3773634"/>
            <a:chExt cx="5240382" cy="46211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EAE387E-1C96-4F0A-B36B-36489250629A}"/>
                </a:ext>
              </a:extLst>
            </p:cNvPr>
            <p:cNvSpPr/>
            <p:nvPr/>
          </p:nvSpPr>
          <p:spPr>
            <a:xfrm>
              <a:off x="4201014" y="3778550"/>
              <a:ext cx="4461521" cy="457200"/>
            </a:xfrm>
            <a:prstGeom prst="rect">
              <a:avLst/>
            </a:prstGeom>
            <a:noFill/>
            <a:ln w="9525">
              <a:solidFill>
                <a:srgbClr val="83838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Ravenclaw or Slytherin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5DA2825-9679-43FC-835C-B25B4B85B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22153" y="3773634"/>
              <a:ext cx="457200" cy="4572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49937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Chatbots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D76A0-5EE9-4641-85F1-C00DB2AB3E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0" y="4938763"/>
            <a:ext cx="2057400" cy="182880"/>
          </a:xfrm>
        </p:spPr>
        <p:txBody>
          <a:bodyPr/>
          <a:lstStyle/>
          <a:p>
            <a:fld id="{2154EA64-C67A-624C-A147-549F97A9164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5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2769D2-BD5E-45FB-AB99-CF8C050757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Chatbots are more present than ever all across the internet and perform a variety of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0FF0A-B4E2-47BF-A46C-FE29A2360C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154EA64-C67A-624C-A147-549F97A9164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7726B4-4C41-4A2D-8FA4-F0CEB2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chatbot?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6375E4-7402-4814-88BF-9F87A8615CAC}"/>
              </a:ext>
            </a:extLst>
          </p:cNvPr>
          <p:cNvSpPr/>
          <p:nvPr/>
        </p:nvSpPr>
        <p:spPr>
          <a:xfrm>
            <a:off x="914401" y="846601"/>
            <a:ext cx="8001000" cy="4572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 software program for </a:t>
            </a:r>
            <a:r>
              <a:rPr lang="en-US" sz="1100" b="1" dirty="0"/>
              <a:t>simulating intelligent conversations with humans </a:t>
            </a:r>
            <a:r>
              <a:rPr lang="en-US" sz="1100" dirty="0"/>
              <a:t>using rules or artificial intelligence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771255B-34B5-43B5-AF80-C8E8717BA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0" y="846601"/>
            <a:ext cx="457200" cy="457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BD897DA-111E-4978-BAEF-6E7D48040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00" y="1761001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AC83A0-1770-4F43-9895-FB3A156C85C1}"/>
              </a:ext>
            </a:extLst>
          </p:cNvPr>
          <p:cNvSpPr txBox="1"/>
          <p:nvPr/>
        </p:nvSpPr>
        <p:spPr>
          <a:xfrm>
            <a:off x="900305" y="1761001"/>
            <a:ext cx="1490472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Chatbot Interaction: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4C98B-73D7-4CA3-9F9C-B8E0D82870A5}"/>
              </a:ext>
            </a:extLst>
          </p:cNvPr>
          <p:cNvSpPr txBox="1"/>
          <p:nvPr/>
        </p:nvSpPr>
        <p:spPr>
          <a:xfrm>
            <a:off x="2985353" y="1770808"/>
            <a:ext cx="1486118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Conversational Interface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5655B-77C0-4674-A292-385196C8F89C}"/>
              </a:ext>
            </a:extLst>
          </p:cNvPr>
          <p:cNvSpPr txBox="1"/>
          <p:nvPr/>
        </p:nvSpPr>
        <p:spPr>
          <a:xfrm>
            <a:off x="5276242" y="1478991"/>
            <a:ext cx="1490472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Written 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A9B47A-535C-42F4-AECE-9BD738D2B74A}"/>
              </a:ext>
            </a:extLst>
          </p:cNvPr>
          <p:cNvSpPr txBox="1"/>
          <p:nvPr/>
        </p:nvSpPr>
        <p:spPr>
          <a:xfrm>
            <a:off x="5276242" y="2114550"/>
            <a:ext cx="1490472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Spoken Text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CCC206-6C37-4C00-A29A-2D3372169ED9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4471471" y="1707591"/>
            <a:ext cx="804771" cy="29181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EB5205-56B1-4A9F-A8F8-1A10893D7C6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4471471" y="1999408"/>
            <a:ext cx="804771" cy="34374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BFA647-0844-4BE5-8F37-862791FFAE9B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2390777" y="1989601"/>
            <a:ext cx="594576" cy="98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57C2E55-8B0C-4164-A74B-46331F2F97D0}"/>
              </a:ext>
            </a:extLst>
          </p:cNvPr>
          <p:cNvSpPr txBox="1"/>
          <p:nvPr/>
        </p:nvSpPr>
        <p:spPr>
          <a:xfrm>
            <a:off x="7420527" y="1770808"/>
            <a:ext cx="1490472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Response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2CAD50-AE20-403D-9FAD-251F32A78A73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>
            <a:off x="6766714" y="1707591"/>
            <a:ext cx="653813" cy="29181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D773E1-F9E2-4E55-B57C-92A19AEF6E51}"/>
              </a:ext>
            </a:extLst>
          </p:cNvPr>
          <p:cNvCxnSpPr>
            <a:stCxn id="20" idx="3"/>
            <a:endCxn id="38" idx="1"/>
          </p:cNvCxnSpPr>
          <p:nvPr/>
        </p:nvCxnSpPr>
        <p:spPr>
          <a:xfrm flipV="1">
            <a:off x="6766714" y="1999408"/>
            <a:ext cx="653813" cy="34374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2DB2623-F5AD-4EDB-A669-D720763F8E0D}"/>
              </a:ext>
            </a:extLst>
          </p:cNvPr>
          <p:cNvGrpSpPr/>
          <p:nvPr/>
        </p:nvGrpSpPr>
        <p:grpSpPr>
          <a:xfrm>
            <a:off x="161072" y="2599125"/>
            <a:ext cx="3792895" cy="485659"/>
            <a:chOff x="361424" y="2826327"/>
            <a:chExt cx="1145711" cy="736023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453BFB3-510E-403D-9528-AF11C9D468BB}"/>
                </a:ext>
              </a:extLst>
            </p:cNvPr>
            <p:cNvSpPr/>
            <p:nvPr/>
          </p:nvSpPr>
          <p:spPr>
            <a:xfrm>
              <a:off x="383109" y="2826327"/>
              <a:ext cx="1073425" cy="7360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1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2E3460-5EC3-4BB4-8F7F-18EC4AB759C1}"/>
                </a:ext>
              </a:extLst>
            </p:cNvPr>
            <p:cNvSpPr txBox="1"/>
            <p:nvPr/>
          </p:nvSpPr>
          <p:spPr>
            <a:xfrm>
              <a:off x="361424" y="2858855"/>
              <a:ext cx="1145711" cy="6936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91440" bIns="91440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Example Uses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CEACBE0-C0A6-4B46-B353-2BD2A4E4B043}"/>
              </a:ext>
            </a:extLst>
          </p:cNvPr>
          <p:cNvSpPr txBox="1"/>
          <p:nvPr/>
        </p:nvSpPr>
        <p:spPr>
          <a:xfrm>
            <a:off x="1531890" y="3897012"/>
            <a:ext cx="837760" cy="424054"/>
          </a:xfrm>
          <a:prstGeom prst="rect">
            <a:avLst/>
          </a:prstGeom>
          <a:noFill/>
          <a:ln>
            <a:noFill/>
          </a:ln>
        </p:spPr>
        <p:txBody>
          <a:bodyPr wrap="square" tIns="91440" bIns="91440" rtlCol="0">
            <a:noAutofit/>
          </a:bodyPr>
          <a:lstStyle/>
          <a:p>
            <a:pPr algn="ctr"/>
            <a:r>
              <a:rPr lang="en-US" sz="1100" dirty="0"/>
              <a:t>Managing Finances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67D5660-5F07-4D84-913B-133C3EA24B33}"/>
              </a:ext>
            </a:extLst>
          </p:cNvPr>
          <p:cNvGrpSpPr/>
          <p:nvPr/>
        </p:nvGrpSpPr>
        <p:grpSpPr>
          <a:xfrm>
            <a:off x="310903" y="3249128"/>
            <a:ext cx="685800" cy="685800"/>
            <a:chOff x="177176" y="2851438"/>
            <a:chExt cx="685800" cy="685800"/>
          </a:xfrm>
        </p:grpSpPr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8386C997-5796-49A0-BD7C-846640DBE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8676" y="2969236"/>
              <a:ext cx="457200" cy="457200"/>
            </a:xfrm>
            <a:prstGeom prst="rect">
              <a:avLst/>
            </a:prstGeom>
          </p:spPr>
        </p:pic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2E2F5E4-9087-4AB2-8F82-D34128FEF155}"/>
                </a:ext>
              </a:extLst>
            </p:cNvPr>
            <p:cNvSpPr/>
            <p:nvPr/>
          </p:nvSpPr>
          <p:spPr>
            <a:xfrm>
              <a:off x="177176" y="2851438"/>
              <a:ext cx="685800" cy="685800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0231474C-B0E0-47D0-A022-88C786EC32A4}"/>
              </a:ext>
            </a:extLst>
          </p:cNvPr>
          <p:cNvSpPr/>
          <p:nvPr/>
        </p:nvSpPr>
        <p:spPr>
          <a:xfrm>
            <a:off x="2900850" y="3249128"/>
            <a:ext cx="685800" cy="685800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9B2F62A-C289-439D-B2F0-2C7B8AF522DC}"/>
              </a:ext>
            </a:extLst>
          </p:cNvPr>
          <p:cNvGrpSpPr/>
          <p:nvPr/>
        </p:nvGrpSpPr>
        <p:grpSpPr>
          <a:xfrm>
            <a:off x="1607870" y="3249128"/>
            <a:ext cx="685800" cy="685800"/>
            <a:chOff x="1302640" y="3721950"/>
            <a:chExt cx="685800" cy="685800"/>
          </a:xfrm>
        </p:grpSpPr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ADE59A76-FCAF-4025-A2C5-7E18D4CF8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16940" y="3833258"/>
              <a:ext cx="457200" cy="457200"/>
            </a:xfrm>
            <a:prstGeom prst="rect">
              <a:avLst/>
            </a:prstGeom>
          </p:spPr>
        </p:pic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0DE3C03-8540-4816-9969-156151FAFB51}"/>
                </a:ext>
              </a:extLst>
            </p:cNvPr>
            <p:cNvSpPr/>
            <p:nvPr/>
          </p:nvSpPr>
          <p:spPr>
            <a:xfrm>
              <a:off x="1302640" y="3721950"/>
              <a:ext cx="685800" cy="685800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F252A30-2442-4778-B9BE-1EA1E6E9330A}"/>
              </a:ext>
            </a:extLst>
          </p:cNvPr>
          <p:cNvSpPr txBox="1"/>
          <p:nvPr/>
        </p:nvSpPr>
        <p:spPr>
          <a:xfrm>
            <a:off x="266920" y="3897012"/>
            <a:ext cx="837760" cy="424054"/>
          </a:xfrm>
          <a:prstGeom prst="rect">
            <a:avLst/>
          </a:prstGeom>
          <a:noFill/>
          <a:ln>
            <a:noFill/>
          </a:ln>
        </p:spPr>
        <p:txBody>
          <a:bodyPr wrap="square" tIns="91440" bIns="91440" rtlCol="0">
            <a:noAutofit/>
          </a:bodyPr>
          <a:lstStyle/>
          <a:p>
            <a:pPr algn="ctr"/>
            <a:r>
              <a:rPr lang="en-US" sz="1100" dirty="0"/>
              <a:t>Ordering Products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642D1F74-6753-40D1-B0E7-889CADD95C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5150" y="3360436"/>
            <a:ext cx="457200" cy="4572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4930D41-C732-4710-92EF-3FF20DE2CA4A}"/>
              </a:ext>
            </a:extLst>
          </p:cNvPr>
          <p:cNvSpPr txBox="1"/>
          <p:nvPr/>
        </p:nvSpPr>
        <p:spPr>
          <a:xfrm>
            <a:off x="2780400" y="3897012"/>
            <a:ext cx="926700" cy="424054"/>
          </a:xfrm>
          <a:prstGeom prst="rect">
            <a:avLst/>
          </a:prstGeom>
          <a:noFill/>
          <a:ln>
            <a:noFill/>
          </a:ln>
        </p:spPr>
        <p:txBody>
          <a:bodyPr wrap="square" tIns="91440" bIns="91440" rtlCol="0">
            <a:noAutofit/>
          </a:bodyPr>
          <a:lstStyle/>
          <a:p>
            <a:pPr algn="ctr"/>
            <a:r>
              <a:rPr lang="en-US" sz="1100" dirty="0"/>
              <a:t>Weather Forecasting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86CB825-33DF-4D74-BFAA-F39BB190BC8B}"/>
              </a:ext>
            </a:extLst>
          </p:cNvPr>
          <p:cNvCxnSpPr/>
          <p:nvPr/>
        </p:nvCxnSpPr>
        <p:spPr>
          <a:xfrm>
            <a:off x="4196123" y="2620588"/>
            <a:ext cx="0" cy="172841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74" name="Picture 2" descr="Image result for slack">
            <a:extLst>
              <a:ext uri="{FF2B5EF4-FFF2-40B4-BE49-F238E27FC236}">
                <a16:creationId xmlns:a16="http://schemas.microsoft.com/office/drawing/2014/main" id="{CD64C974-2D40-4D02-AD4D-08DEB120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587" y="301652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facebook messenger logo">
            <a:extLst>
              <a:ext uri="{FF2B5EF4-FFF2-40B4-BE49-F238E27FC236}">
                <a16:creationId xmlns:a16="http://schemas.microsoft.com/office/drawing/2014/main" id="{20CFACE3-7CC7-4E53-A3E2-B0D53D154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247" y="301652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telegram logo">
            <a:extLst>
              <a:ext uri="{FF2B5EF4-FFF2-40B4-BE49-F238E27FC236}">
                <a16:creationId xmlns:a16="http://schemas.microsoft.com/office/drawing/2014/main" id="{D4E5C2C3-D2E7-49BB-8A41-00DB998D2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907" y="301652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twitch logo">
            <a:extLst>
              <a:ext uri="{FF2B5EF4-FFF2-40B4-BE49-F238E27FC236}">
                <a16:creationId xmlns:a16="http://schemas.microsoft.com/office/drawing/2014/main" id="{C1AA6C72-0328-4B2C-B8BA-5FB3FD230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66" y="3016520"/>
            <a:ext cx="87477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55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0AF35E-3CF9-46AF-902D-68B080D33E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neural networks + machine learning to make the chatbot think and take actions depending on the request placed by the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6E70B-C09C-4ACD-A807-59CC08EABD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154EA64-C67A-624C-A147-549F97A9164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816DDB-1F66-4088-BEBE-F9D8014B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9550"/>
            <a:ext cx="5875833" cy="545464"/>
          </a:xfrm>
        </p:spPr>
        <p:txBody>
          <a:bodyPr/>
          <a:lstStyle/>
          <a:p>
            <a:r>
              <a:rPr lang="en-US" dirty="0"/>
              <a:t>How do we determine if a chatbot is “intelligent”?</a:t>
            </a:r>
          </a:p>
        </p:txBody>
      </p:sp>
      <p:pic>
        <p:nvPicPr>
          <p:cNvPr id="5122" name="Picture 2" descr="Sense-think-act intelligent chatbot">
            <a:extLst>
              <a:ext uri="{FF2B5EF4-FFF2-40B4-BE49-F238E27FC236}">
                <a16:creationId xmlns:a16="http://schemas.microsoft.com/office/drawing/2014/main" id="{AB32E61B-2264-4C84-B0A0-1B228CD9D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86" y="937053"/>
            <a:ext cx="5269548" cy="200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120C749-2D45-4E5B-B78C-8C7A97EB7C4D}"/>
              </a:ext>
            </a:extLst>
          </p:cNvPr>
          <p:cNvGrpSpPr/>
          <p:nvPr/>
        </p:nvGrpSpPr>
        <p:grpSpPr>
          <a:xfrm>
            <a:off x="228600" y="1110406"/>
            <a:ext cx="2897708" cy="1476414"/>
            <a:chOff x="228600" y="1250937"/>
            <a:chExt cx="2897708" cy="1476414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65D653C5-4E4B-452A-A6DD-93BD0CE4C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8600" y="1250937"/>
              <a:ext cx="457200" cy="457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B5555-D3E4-4395-9C98-49AAE801084B}"/>
                </a:ext>
              </a:extLst>
            </p:cNvPr>
            <p:cNvSpPr txBox="1"/>
            <p:nvPr/>
          </p:nvSpPr>
          <p:spPr>
            <a:xfrm>
              <a:off x="820430" y="1250937"/>
              <a:ext cx="2305878" cy="3781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91440" bIns="91440" rtlCol="0" anchor="ctr">
              <a:noAutofit/>
            </a:bodyPr>
            <a:lstStyle/>
            <a:p>
              <a:pPr algn="l"/>
              <a:r>
                <a:rPr lang="en-US" sz="1600" b="1" dirty="0"/>
                <a:t>Identify a goal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60D2EE7-32CB-4CF8-B80C-0CF124D29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8600" y="1761219"/>
              <a:ext cx="457200" cy="457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94B44E-3E29-4813-AD00-FC474A1F86DB}"/>
                </a:ext>
              </a:extLst>
            </p:cNvPr>
            <p:cNvSpPr txBox="1"/>
            <p:nvPr/>
          </p:nvSpPr>
          <p:spPr>
            <a:xfrm>
              <a:off x="820430" y="1761219"/>
              <a:ext cx="2305878" cy="3781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91440" bIns="91440" rtlCol="0" anchor="ctr">
              <a:noAutofit/>
            </a:bodyPr>
            <a:lstStyle/>
            <a:p>
              <a:pPr algn="l"/>
              <a:r>
                <a:rPr lang="en-US" sz="1600" b="1" dirty="0"/>
                <a:t>Work autonomously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0323E4E-C95C-4EC2-91C6-488FB919B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8600" y="2270151"/>
              <a:ext cx="457200" cy="4572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98A2AC-A183-46A1-A0CC-AEEE3FFFEA09}"/>
                </a:ext>
              </a:extLst>
            </p:cNvPr>
            <p:cNvSpPr txBox="1"/>
            <p:nvPr/>
          </p:nvSpPr>
          <p:spPr>
            <a:xfrm>
              <a:off x="820430" y="2270151"/>
              <a:ext cx="2305878" cy="3781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91440" bIns="91440" rtlCol="0" anchor="ctr">
              <a:noAutofit/>
            </a:bodyPr>
            <a:lstStyle/>
            <a:p>
              <a:pPr algn="l"/>
              <a:r>
                <a:rPr lang="en-US" sz="1600" b="1" dirty="0"/>
                <a:t>Achieve the goal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C66BF01-E6C6-4661-916F-196456610691}"/>
              </a:ext>
            </a:extLst>
          </p:cNvPr>
          <p:cNvSpPr/>
          <p:nvPr/>
        </p:nvSpPr>
        <p:spPr>
          <a:xfrm>
            <a:off x="1155199" y="2942213"/>
            <a:ext cx="6833602" cy="1345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363636"/>
                </a:solidFill>
                <a:latin typeface="+mj-lt"/>
              </a:rPr>
              <a:t>Convert information </a:t>
            </a:r>
            <a:r>
              <a:rPr lang="en-US" sz="1400" dirty="0">
                <a:solidFill>
                  <a:srgbClr val="363636"/>
                </a:solidFill>
                <a:latin typeface="+mj-lt"/>
              </a:rPr>
              <a:t>received from a user into an understandable format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363636"/>
                </a:solidFill>
                <a:latin typeface="+mj-lt"/>
              </a:rPr>
              <a:t>Store it </a:t>
            </a:r>
            <a:r>
              <a:rPr lang="en-US" sz="1400" dirty="0">
                <a:solidFill>
                  <a:srgbClr val="363636"/>
                </a:solidFill>
                <a:latin typeface="+mj-lt"/>
              </a:rPr>
              <a:t>in a knowledge base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363636"/>
                </a:solidFill>
                <a:latin typeface="+mj-lt"/>
              </a:rPr>
              <a:t>Make a decision: </a:t>
            </a:r>
            <a:r>
              <a:rPr lang="en-US" sz="1400" dirty="0">
                <a:solidFill>
                  <a:srgbClr val="363636"/>
                </a:solidFill>
                <a:latin typeface="+mj-lt"/>
              </a:rPr>
              <a:t>leverage existing knowledge and continuous feedback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363636"/>
                </a:solidFill>
                <a:latin typeface="+mj-lt"/>
              </a:rPr>
              <a:t>Take action </a:t>
            </a:r>
            <a:r>
              <a:rPr lang="en-US" sz="1400" dirty="0">
                <a:solidFill>
                  <a:srgbClr val="363636"/>
                </a:solidFill>
                <a:latin typeface="+mj-lt"/>
              </a:rPr>
              <a:t>to achieve pre-defined goals based on the decision.  </a:t>
            </a:r>
          </a:p>
        </p:txBody>
      </p:sp>
    </p:spTree>
    <p:extLst>
      <p:ext uri="{BB962C8B-B14F-4D97-AF65-F5344CB8AC3E}">
        <p14:creationId xmlns:p14="http://schemas.microsoft.com/office/powerpoint/2010/main" val="203341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37E3DE-E68C-4639-AA7E-A5CFBEB7D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Retrieval-based close domain chatbots are the easiest to create, which is what our sorting hats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43E49-455C-4F30-8C80-FD877261254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154EA64-C67A-624C-A147-549F97A9164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9CA2F2-BAC4-489A-B5C3-6ED75BC7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bot models exist?</a:t>
            </a:r>
          </a:p>
        </p:txBody>
      </p:sp>
      <p:pic>
        <p:nvPicPr>
          <p:cNvPr id="6146" name="Picture 2" descr="Chatbot conversation framework">
            <a:extLst>
              <a:ext uri="{FF2B5EF4-FFF2-40B4-BE49-F238E27FC236}">
                <a16:creationId xmlns:a16="http://schemas.microsoft.com/office/drawing/2014/main" id="{D3B11C6A-58FE-4454-9116-2A02D4B7B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11226"/>
            <a:ext cx="3880365" cy="362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593789-D7CE-4B9D-A19D-5E5402F4971B}"/>
              </a:ext>
            </a:extLst>
          </p:cNvPr>
          <p:cNvSpPr txBox="1"/>
          <p:nvPr/>
        </p:nvSpPr>
        <p:spPr>
          <a:xfrm>
            <a:off x="4243105" y="1073554"/>
            <a:ext cx="4672295" cy="13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91440" bIns="9144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Concept of </a:t>
            </a:r>
            <a:r>
              <a:rPr lang="en-US" sz="1200" b="1" dirty="0"/>
              <a:t>predefined responses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Picks appropriate responses </a:t>
            </a:r>
            <a:r>
              <a:rPr lang="en-US" sz="1200" dirty="0"/>
              <a:t>from the repository stacked which is based on the context and query raised by the user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Conversation is </a:t>
            </a:r>
            <a:r>
              <a:rPr lang="en-US" sz="1200" b="1" dirty="0"/>
              <a:t>bounded by what is programmed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6B9C1A-ABC4-402D-891A-F0A286DA901D}"/>
              </a:ext>
            </a:extLst>
          </p:cNvPr>
          <p:cNvSpPr txBox="1"/>
          <p:nvPr/>
        </p:nvSpPr>
        <p:spPr>
          <a:xfrm>
            <a:off x="4243104" y="2964426"/>
            <a:ext cx="4672295" cy="13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91440" bIns="9144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Built using </a:t>
            </a:r>
            <a:r>
              <a:rPr lang="en-US" sz="1200" b="1" dirty="0"/>
              <a:t>machine translation techniques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Come with the </a:t>
            </a:r>
            <a:r>
              <a:rPr lang="en-US" sz="1200" b="1" dirty="0"/>
              <a:t>ability to generate new responses </a:t>
            </a:r>
            <a:r>
              <a:rPr lang="en-US" sz="1200" dirty="0"/>
              <a:t>immediately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Enable </a:t>
            </a:r>
            <a:r>
              <a:rPr lang="en-US" sz="1200" b="1" dirty="0"/>
              <a:t>longer conversations </a:t>
            </a:r>
            <a:r>
              <a:rPr lang="en-US" sz="1200" dirty="0"/>
              <a:t>where the chatbot deals with several user queries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887739-1C12-4AC4-AAE6-40ECAD939D59}"/>
              </a:ext>
            </a:extLst>
          </p:cNvPr>
          <p:cNvSpPr/>
          <p:nvPr/>
        </p:nvSpPr>
        <p:spPr>
          <a:xfrm>
            <a:off x="4243105" y="755014"/>
            <a:ext cx="4672294" cy="31854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Retrieval Based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247899-4113-4A15-A4A7-6381CE23A3BD}"/>
              </a:ext>
            </a:extLst>
          </p:cNvPr>
          <p:cNvSpPr/>
          <p:nvPr/>
        </p:nvSpPr>
        <p:spPr>
          <a:xfrm>
            <a:off x="4243106" y="2645886"/>
            <a:ext cx="4672294" cy="31854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Generative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638F78-4D25-4220-B647-663B4BE43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015" y="983614"/>
            <a:ext cx="5621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6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Sorting Hat +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D76A0-5EE9-4641-85F1-C00DB2AB3E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54EA64-C67A-624C-A147-549F97A9164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8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FC009A-9C6F-4E4B-B57B-B039812DB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an example of a retrieval-based chatbot: we’ll go over the code and what’s going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70A44-A03A-4F9C-85EF-9424558131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154EA64-C67A-624C-A147-549F97A9164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398BAD-C887-43F3-8019-03917D8C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Pottermore</a:t>
            </a:r>
            <a:r>
              <a:rPr lang="en-US" dirty="0"/>
              <a:t> Sorting Hat Knockoff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D1DBD-20D1-4714-BD36-4EADFB7F4F9C}"/>
              </a:ext>
            </a:extLst>
          </p:cNvPr>
          <p:cNvSpPr txBox="1"/>
          <p:nvPr/>
        </p:nvSpPr>
        <p:spPr>
          <a:xfrm>
            <a:off x="228601" y="918013"/>
            <a:ext cx="8686800" cy="3032339"/>
          </a:xfrm>
          <a:prstGeom prst="rect">
            <a:avLst/>
          </a:prstGeom>
          <a:noFill/>
          <a:ln>
            <a:noFill/>
          </a:ln>
        </p:spPr>
        <p:txBody>
          <a:bodyPr wrap="square" tIns="91440" bIns="9144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http://tinyurl.com/sailSortingHat</a:t>
            </a:r>
            <a:endParaRPr lang="en-U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GitHub account (if you don’t already have one) and log in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Fork the repo and clone it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F25A5-54C9-490A-A18C-83BB4027A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2289113"/>
            <a:ext cx="8686799" cy="206472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9958D0-C149-4BCA-ABEF-464320503669}"/>
              </a:ext>
            </a:extLst>
          </p:cNvPr>
          <p:cNvSpPr/>
          <p:nvPr/>
        </p:nvSpPr>
        <p:spPr>
          <a:xfrm>
            <a:off x="7930779" y="2106233"/>
            <a:ext cx="1077040" cy="76983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32508"/>
      </p:ext>
    </p:extLst>
  </p:cSld>
  <p:clrMapOvr>
    <a:masterClrMapping/>
  </p:clrMapOvr>
</p:sld>
</file>

<file path=ppt/theme/theme1.xml><?xml version="1.0" encoding="utf-8"?>
<a:theme xmlns:a="http://schemas.openxmlformats.org/drawingml/2006/main" name="Illinois Business Consulting (Spring 2018)">
  <a:themeElements>
    <a:clrScheme name="IBC (Fall 2018)">
      <a:dk1>
        <a:srgbClr val="13284B"/>
      </a:dk1>
      <a:lt1>
        <a:srgbClr val="FFFFFF"/>
      </a:lt1>
      <a:dk2>
        <a:srgbClr val="13284B"/>
      </a:dk2>
      <a:lt2>
        <a:srgbClr val="FFFFFF"/>
      </a:lt2>
      <a:accent1>
        <a:srgbClr val="13284B"/>
      </a:accent1>
      <a:accent2>
        <a:srgbClr val="E84927"/>
      </a:accent2>
      <a:accent3>
        <a:srgbClr val="336FCA"/>
      </a:accent3>
      <a:accent4>
        <a:srgbClr val="838383"/>
      </a:accent4>
      <a:accent5>
        <a:srgbClr val="ADADAD"/>
      </a:accent5>
      <a:accent6>
        <a:srgbClr val="D6D6D6"/>
      </a:accent6>
      <a:hlink>
        <a:srgbClr val="E84927"/>
      </a:hlink>
      <a:folHlink>
        <a:srgbClr val="E849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1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1"/>
          </a:solidFill>
        </a:ln>
      </a:spPr>
      <a:bodyPr wrap="square" tIns="91440" bIns="91440" rtlCol="0">
        <a:noAutofit/>
      </a:bodyPr>
      <a:lstStyle>
        <a:defPPr algn="l">
          <a:defRPr sz="11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P19 IBC Slide Template" id="{39ECE699-053B-394D-BE3C-C931EFA4FB07}" vid="{3B00D7D3-A01B-0D46-9616-7C63BF61E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SP19 IBC Slide Template</Template>
  <TotalTime>134</TotalTime>
  <Words>490</Words>
  <Application>Microsoft Office PowerPoint</Application>
  <PresentationFormat>On-screen Show (16:9)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Wingdings</vt:lpstr>
      <vt:lpstr>Illinois Business Consulting (Spring 2018)</vt:lpstr>
      <vt:lpstr>Harry Potter Sorting Hat Chatbot</vt:lpstr>
      <vt:lpstr>Agenda</vt:lpstr>
      <vt:lpstr>Sejal K. Parmar</vt:lpstr>
      <vt:lpstr>Chatbots 101</vt:lpstr>
      <vt:lpstr>What is a chatbot?</vt:lpstr>
      <vt:lpstr>How do we determine if a chatbot is “intelligent”?</vt:lpstr>
      <vt:lpstr>What types of bot models exist?</vt:lpstr>
      <vt:lpstr>The Sorting Hat + Github</vt:lpstr>
      <vt:lpstr>The Pottermore Sorting Hat Knockoff</vt:lpstr>
      <vt:lpstr>Your Turn!</vt:lpstr>
      <vt:lpstr>Your options!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Parmar, Sejal Kamlesh</dc:creator>
  <cp:lastModifiedBy>Sejal Parmar</cp:lastModifiedBy>
  <cp:revision>17</cp:revision>
  <dcterms:created xsi:type="dcterms:W3CDTF">2019-02-10T21:01:17Z</dcterms:created>
  <dcterms:modified xsi:type="dcterms:W3CDTF">2019-04-06T05:41:05Z</dcterms:modified>
</cp:coreProperties>
</file>