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9" r:id="rId3"/>
    <p:sldId id="272" r:id="rId4"/>
    <p:sldId id="285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6" r:id="rId13"/>
    <p:sldId id="281" r:id="rId14"/>
    <p:sldId id="283" r:id="rId15"/>
    <p:sldId id="28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70024" autoAdjust="0"/>
  </p:normalViewPr>
  <p:slideViewPr>
    <p:cSldViewPr snapToGrid="0">
      <p:cViewPr varScale="1">
        <p:scale>
          <a:sx n="67" d="100"/>
          <a:sy n="67" d="100"/>
        </p:scale>
        <p:origin x="152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E0DE9-15DF-4B33-8D15-723B754FA0F6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7F4A-98A7-4DAC-B931-DDFCE8A22EB4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10567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8109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Тренирање модела је процес у коме модел учи из података.</a:t>
            </a:r>
          </a:p>
          <a:p>
            <a:r>
              <a:rPr lang="sr-Cyrl-BA" dirty="0"/>
              <a:t>Кориштењем </a:t>
            </a:r>
            <a:r>
              <a:rPr lang="en-US" dirty="0"/>
              <a:t>Python </a:t>
            </a:r>
            <a:r>
              <a:rPr lang="sr-Cyrl-BA" dirty="0"/>
              <a:t>програмског језика и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sr-Cyrl-BA" dirty="0"/>
              <a:t>развојног окружења модели су тренирани на прикупљеним подацима, како би се оптимизовала њихова тачност.</a:t>
            </a:r>
          </a:p>
          <a:p>
            <a:r>
              <a:rPr lang="sr-Cyrl-BA" dirty="0"/>
              <a:t>У овој фази се користи скуп података за тренирање.</a:t>
            </a:r>
          </a:p>
          <a:p>
            <a:r>
              <a:rPr lang="sr-Cyrl-BA" dirty="0"/>
              <a:t>Процес тренирања укључује итеративно прилагођавање модела како би се смањила грешка и побољшала предикција.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10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977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Евалуација модела се ради кориштењем разних метрика као што су тачност, прецизност и </a:t>
            </a:r>
            <a:r>
              <a:rPr lang="en-US" dirty="0"/>
              <a:t>F1 </a:t>
            </a:r>
            <a:r>
              <a:rPr lang="sr-Latn-BA" dirty="0"/>
              <a:t>score.</a:t>
            </a:r>
            <a:endParaRPr lang="sr-Cyrl-BA" dirty="0"/>
          </a:p>
          <a:p>
            <a:r>
              <a:rPr lang="sr-Cyrl-BA" dirty="0"/>
              <a:t>Тачност је проценат тачно класификованих примјера у односу на укупан број примјера.</a:t>
            </a:r>
          </a:p>
          <a:p>
            <a:r>
              <a:rPr lang="sr-Cyrl-BA" dirty="0"/>
              <a:t>Прецизност проценат тачно класификованих примјера који су заправо позитивни.</a:t>
            </a:r>
          </a:p>
          <a:p>
            <a:r>
              <a:rPr lang="en-US" dirty="0"/>
              <a:t>F1 score </a:t>
            </a:r>
            <a:r>
              <a:rPr lang="sr-Cyrl-BA" dirty="0"/>
              <a:t>је хармонијска средина прецизности и одзива.</a:t>
            </a:r>
          </a:p>
          <a:p>
            <a:r>
              <a:rPr lang="sr-Cyrl-BA" dirty="0"/>
              <a:t>Одзив је проценат стварно позитивних предвиђања у односту на број стварних позитивних случајева. Сваки модел је евалуиран на скупу података за тестирање.</a:t>
            </a:r>
          </a:p>
          <a:p>
            <a:r>
              <a:rPr lang="sr-Cyrl-BA" dirty="0"/>
              <a:t>У овом рјешењу, најбоље резултате су показали </a:t>
            </a:r>
            <a:r>
              <a:rPr lang="sr-Latn-BA" dirty="0"/>
              <a:t>Random Forest</a:t>
            </a:r>
            <a:r>
              <a:rPr lang="sr-Cyrl-BA" dirty="0"/>
              <a:t> и</a:t>
            </a:r>
            <a:r>
              <a:rPr lang="sr-Latn-BA" dirty="0"/>
              <a:t> LightGBM </a:t>
            </a:r>
            <a:r>
              <a:rPr lang="sr-Cyrl-BA" dirty="0"/>
              <a:t>алгоритми.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079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 основу резултата евалуације, ради се прилагођавање параметара модела и поновно тренирање модела у случају да је потребно.</a:t>
            </a:r>
          </a:p>
          <a:p>
            <a:r>
              <a:rPr lang="sr-Cyrl-BA" dirty="0"/>
              <a:t>У супротном, прелази се даље на тестирање и примјену модела.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7065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Након што је модел трениран и евалуиран, он се може тестирати и примијенити у продукционом окружењу.</a:t>
            </a:r>
          </a:p>
          <a:p>
            <a:r>
              <a:rPr lang="sr-Cyrl-BA" dirty="0"/>
              <a:t>То значи кориштење модела за предвиђање броја особа у просторији у реалном времену.</a:t>
            </a:r>
          </a:p>
          <a:p>
            <a:r>
              <a:rPr lang="sr-Cyrl-BA" dirty="0"/>
              <a:t>Модел може бити интегрисан у систем управљања зградом, како би аутоматски прилагодио освјетљење, гријање или вентилацију на основу броја особа у просторији.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28877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Резултати су показали да је могуће прецизно предвидјети број особа у просторији користећи податке са сензора и алгоритме машинског учења.</a:t>
            </a:r>
          </a:p>
          <a:p>
            <a:r>
              <a:rPr lang="sr-Cyrl-BA" dirty="0"/>
              <a:t>Упоредна анализа модела је показала предности и мане сваког алгоритма.</a:t>
            </a:r>
          </a:p>
          <a:p>
            <a:r>
              <a:rPr lang="sr-Cyrl-BA" dirty="0"/>
              <a:t>Нпр. </a:t>
            </a:r>
            <a:r>
              <a:rPr lang="sr-Latn-BA" dirty="0"/>
              <a:t>Random Forest </a:t>
            </a:r>
            <a:r>
              <a:rPr lang="sr-Cyrl-BA" dirty="0"/>
              <a:t>је робустан и ефикасан за велике скупове података, док је </a:t>
            </a:r>
            <a:r>
              <a:rPr lang="sr-Latn-BA" dirty="0"/>
              <a:t>LightGBM </a:t>
            </a:r>
            <a:r>
              <a:rPr lang="sr-Cyrl-BA" dirty="0"/>
              <a:t>брз и нуди високу тачност.</a:t>
            </a:r>
          </a:p>
          <a:p>
            <a:r>
              <a:rPr lang="sr-Latn-BA" dirty="0"/>
              <a:t>Random Forest </a:t>
            </a:r>
            <a:r>
              <a:rPr lang="sr-Cyrl-BA" dirty="0"/>
              <a:t>алгоритам је показао стабилне перформансе и добру способност генерализације, док је </a:t>
            </a:r>
            <a:r>
              <a:rPr lang="sr-Latn-BA" dirty="0"/>
              <a:t>LightGBM </a:t>
            </a:r>
            <a:r>
              <a:rPr lang="sr-Cyrl-BA" dirty="0"/>
              <a:t>био ефикаснији у тренирању са великим скуповима података и бржи у вршењу предвиђања.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46084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Закључујемо да је развијено рјешење ефикасно ида може имати широку примјену у различитим областима, укључујући комерцијалне зграде, стамбене просторе и индустријска постројења.</a:t>
            </a:r>
          </a:p>
          <a:p>
            <a:r>
              <a:rPr lang="sr-Cyrl-BA" dirty="0"/>
              <a:t>Систем може значајно допринијети смањењу потрошње енергије и повећању приватности корисника.</a:t>
            </a:r>
          </a:p>
          <a:p>
            <a:r>
              <a:rPr lang="sr-Cyrl-BA" dirty="0"/>
              <a:t>Даље истраживање би могло укључивати интеграцију додатних сензора и повезивање рјешења са постојећим системом за управљање паметним зградама.</a:t>
            </a:r>
          </a:p>
          <a:p>
            <a:r>
              <a:rPr lang="sr-Cyrl-BA" dirty="0"/>
              <a:t>Такође, може се радити на оптимизацији кориштених и могућој употреби нових, нетестираних алгоритама.</a:t>
            </a:r>
          </a:p>
          <a:p>
            <a:r>
              <a:rPr lang="sr-Cyrl-BA" dirty="0"/>
              <a:t>Овај рад пружа основу за развој напредних система за управљање ресурсима и побољшање комфора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3817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Хвала Вам на пажњи.</a:t>
            </a:r>
          </a:p>
          <a:p>
            <a:r>
              <a:rPr lang="sr-Cyrl-BA" dirty="0"/>
              <a:t>Захваљујем се ментору и комисији на подршци током писања овог рада.</a:t>
            </a:r>
          </a:p>
          <a:p>
            <a:r>
              <a:rPr lang="sr-Cyrl-BA" dirty="0"/>
              <a:t>Сада сам отворен за сва ваша питања и одговоре.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9221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Добар дан.</a:t>
            </a:r>
          </a:p>
          <a:p>
            <a:r>
              <a:rPr lang="sr-Cyrl-BA" dirty="0"/>
              <a:t>Моје име је Никола Карпић и данас ћу вам представити свој дипломски рад на тему:</a:t>
            </a:r>
          </a:p>
          <a:p>
            <a:r>
              <a:rPr lang="sr-Cyrl-BA" dirty="0"/>
              <a:t>„Развој рјешења за предвиђање броја особа у просторији“.</a:t>
            </a:r>
          </a:p>
          <a:p>
            <a:r>
              <a:rPr lang="sr-Cyrl-BA" dirty="0"/>
              <a:t>Овај рад се бави примјеном машинског учења за процјену броја особа у просторијама користећи податке са сензора као што су температура, влажност ваздуха, ниво угљендиоксида у просторији и освјетљеност просторије.</a:t>
            </a:r>
          </a:p>
          <a:p>
            <a:r>
              <a:rPr lang="sr-Cyrl-BA" dirty="0"/>
              <a:t>Са све већим бројем уређаја повезаних на интернет, количина података коју прозводимо расте експоненцијално.</a:t>
            </a:r>
          </a:p>
          <a:p>
            <a:r>
              <a:rPr lang="sr-Cyrl-BA" dirty="0"/>
              <a:t>Ти подаци често остају неискориштени, а уз правилну анализу, они могу донијети значајне предности.</a:t>
            </a:r>
          </a:p>
          <a:p>
            <a:r>
              <a:rPr lang="sr-Cyrl-BA" dirty="0"/>
              <a:t>Ова тема је важна зато што омогућава оптимизацију потрошње енергије, побољшање сигурности и пружа основу за даљи развој паметних система.</a:t>
            </a:r>
          </a:p>
          <a:p>
            <a:r>
              <a:rPr lang="sr-Cyrl-BA" dirty="0"/>
              <a:t>Главни циљ овог рада је био развити рјешење које може прецизно предвидјети број особа у просторији користећи неинвазивне сензоре.</a:t>
            </a:r>
          </a:p>
          <a:p>
            <a:r>
              <a:rPr lang="sr-Cyrl-BA" dirty="0"/>
              <a:t>Предности оваквог рјешења су многоструке, а укључују ефикасније управљање ресурсима и повећање приватности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15288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Машинско учење је грана вјештачке интелигенције која омогућава рачунарима да уче из података без експлицитног програмирања.</a:t>
            </a:r>
          </a:p>
          <a:p>
            <a:r>
              <a:rPr lang="sr-Cyrl-BA" dirty="0"/>
              <a:t>Постоје три главна типа машинског учења: надгледано учење, ненадгледано учење и учење у подстицај.</a:t>
            </a:r>
            <a:endParaRPr lang="en-US" dirty="0"/>
          </a:p>
          <a:p>
            <a:r>
              <a:rPr lang="sr-Cyrl-BA" dirty="0"/>
              <a:t>Надгледано учење користи означене податке за тренирање модела, док ненадгледано учење користи неозначене податке за откривање структура унутар самих тих података.</a:t>
            </a:r>
            <a:endParaRPr lang="en-US" dirty="0"/>
          </a:p>
          <a:p>
            <a:r>
              <a:rPr lang="sr-Cyrl-BA" dirty="0"/>
              <a:t>Машинско учење је популаризовано у посљедњих неколико година због </a:t>
            </a:r>
            <a:r>
              <a:rPr lang="ru-RU" dirty="0"/>
              <a:t>модела за обраду природног језика </a:t>
            </a:r>
            <a:r>
              <a:rPr lang="sr-Cyrl-BA" dirty="0"/>
              <a:t> </a:t>
            </a:r>
            <a:r>
              <a:rPr lang="en-US" dirty="0"/>
              <a:t>ChatGPT</a:t>
            </a:r>
            <a:r>
              <a:rPr lang="sr-Cyrl-BA" dirty="0"/>
              <a:t>,...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35743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аутопилота компаније </a:t>
            </a:r>
            <a:r>
              <a:rPr lang="en-US" dirty="0"/>
              <a:t>Tesla Motors </a:t>
            </a:r>
            <a:r>
              <a:rPr lang="sr-Cyrl-BA" dirty="0"/>
              <a:t>и човјеколиког робота и робота пса компаније </a:t>
            </a:r>
            <a:r>
              <a:rPr lang="en-US" dirty="0"/>
              <a:t>Boston Dynamics</a:t>
            </a:r>
            <a:r>
              <a:rPr lang="sr-Cyrl-BA" dirty="0"/>
              <a:t>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06161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Процес развоја модела машинског учења се састоји од неколико корака:</a:t>
            </a:r>
          </a:p>
          <a:p>
            <a:r>
              <a:rPr lang="sr-Cyrl-BA" dirty="0"/>
              <a:t>Дефинисање проблема, Прикупљање података, Припрема података</a:t>
            </a:r>
          </a:p>
          <a:p>
            <a:r>
              <a:rPr lang="sr-Cyrl-BA" dirty="0"/>
              <a:t>Избор алгоритма, Тренирање модела, Оцјењивање модела</a:t>
            </a:r>
          </a:p>
          <a:p>
            <a:r>
              <a:rPr lang="sr-Cyrl-BA" dirty="0"/>
              <a:t>Прилагођавање модела, Тестирање и примјена модела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191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Дефинисање проблема је јасно разумијевање проблема који алгоритам треба да ријеши и како ће модел користити доступне податке за постизање циља.</a:t>
            </a:r>
          </a:p>
          <a:p>
            <a:r>
              <a:rPr lang="sr-Cyrl-BA" dirty="0"/>
              <a:t>Важно је прецизно дефинисати проблем како би се одабрала одговарајућа методологијаи алгоритми за његово рјешавање.</a:t>
            </a:r>
          </a:p>
          <a:p>
            <a:r>
              <a:rPr lang="sr-Cyrl-BA" dirty="0"/>
              <a:t>Конкретно у овом раду, циљ је развити модел који може прецизно предвидјети број особа у просторији на основу података прикупљених са сензора.</a:t>
            </a:r>
          </a:p>
          <a:p>
            <a:r>
              <a:rPr lang="sr-Cyrl-BA" dirty="0"/>
              <a:t>Овај проблем је се може посматрати и као регресиони проблем, јер се предвиђа цијели број и као класификациони проблем, пошто се сваки број особа може посматрати као посебна категорија.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8036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Квалитет података директно утиче на перформансе модела, па је прикупљање података од кључне важности.</a:t>
            </a:r>
          </a:p>
          <a:p>
            <a:r>
              <a:rPr lang="sr-Cyrl-BA" dirty="0"/>
              <a:t>У овом раду смо користили већ готове податке добијене из јавно доступне базе података на интернету умјесто сопствених мјерења.</a:t>
            </a:r>
          </a:p>
          <a:p>
            <a:r>
              <a:rPr lang="sr-Cyrl-BA" dirty="0"/>
              <a:t>Тај приступ је изабран јер је омогућио фокусирање на анализу и развој модела без потребе за дуготрајним процесом прикупљања података.</a:t>
            </a:r>
          </a:p>
          <a:p>
            <a:r>
              <a:rPr lang="sr-Cyrl-BA" dirty="0"/>
              <a:t>Подаци су укључивали мјерења температуре, влажности, нивоа угљен-диоксида и освјетљености, датума и времена и стварни број особа у просториј.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7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6662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Припрема података обухвата чишћење, трансформацију и нормализацију података.</a:t>
            </a:r>
          </a:p>
          <a:p>
            <a:r>
              <a:rPr lang="sr-Cyrl-BA" dirty="0"/>
              <a:t>Чишћење података подразумијева уклањање грешака, непотпуних и одступајућих вриједности.</a:t>
            </a:r>
          </a:p>
          <a:p>
            <a:r>
              <a:rPr lang="sr-Cyrl-BA" dirty="0"/>
              <a:t>Трансформација података је претварање података у формат који је погодан за машинско учење.</a:t>
            </a:r>
          </a:p>
          <a:p>
            <a:r>
              <a:rPr lang="sr-Cyrl-BA" dirty="0"/>
              <a:t>То може значити претварање описних података о категорији у нумеричке вриједности, нормализацију вриједности и стварање нових атрибута.</a:t>
            </a:r>
          </a:p>
          <a:p>
            <a:r>
              <a:rPr lang="sr-Cyrl-BA" dirty="0"/>
              <a:t>Нормализација података осигурава да сви атрибути имају сличне скале, што је важно за већину алгоритама машинског учења.</a:t>
            </a:r>
          </a:p>
          <a:p>
            <a:r>
              <a:rPr lang="sr-Cyrl-BA" dirty="0"/>
              <a:t>У овом раду су избачени празни редови, дупликати и редови у којима је број особа у просторији био мањи од нула.  </a:t>
            </a:r>
          </a:p>
          <a:p>
            <a:r>
              <a:rPr lang="sr-Cyrl-BA" dirty="0"/>
              <a:t>Скуп података је подијељен у два подскупа, један за тренирање и други за тестирање.</a:t>
            </a:r>
          </a:p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8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0611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Различити алгоритми могу дати различите резултате за исти проблем.</a:t>
            </a:r>
          </a:p>
          <a:p>
            <a:r>
              <a:rPr lang="sr-Cyrl-BA" dirty="0"/>
              <a:t>Избор алгоритма зависи од природе података, комплексности проблема и перформанси које желимо постићи.</a:t>
            </a:r>
          </a:p>
          <a:p>
            <a:r>
              <a:rPr lang="sr-Cyrl-BA" dirty="0"/>
              <a:t>Од алгоритма зависи и вријеме утрошено на тренирање модела.</a:t>
            </a:r>
          </a:p>
          <a:p>
            <a:r>
              <a:rPr lang="sr-Cyrl-BA" dirty="0"/>
              <a:t>Тестирање различитих алгоритама омогућава проналазак најбољих резултата за специфични проблем.</a:t>
            </a:r>
          </a:p>
          <a:p>
            <a:r>
              <a:rPr lang="sr-Cyrl-BA" dirty="0"/>
              <a:t>Тестирано је неколико алгоритама машинског учења како би се пронашао најефикаснији алгоритам за дати проблем:</a:t>
            </a:r>
          </a:p>
          <a:p>
            <a:r>
              <a:rPr lang="sr-Cyrl-BA" dirty="0"/>
              <a:t>*Логистичка регресија је једноставан и ефикасан алгоритам за бинарну класификацију.</a:t>
            </a:r>
          </a:p>
          <a:p>
            <a:r>
              <a:rPr lang="sr-Cyrl-BA" dirty="0"/>
              <a:t>*</a:t>
            </a:r>
            <a:r>
              <a:rPr lang="sr-Latn-BA" dirty="0"/>
              <a:t>K-Nearest Neighbors</a:t>
            </a:r>
            <a:r>
              <a:rPr lang="sr-Cyrl-BA" dirty="0"/>
              <a:t> користи удаљеност између података за класификацију.</a:t>
            </a:r>
          </a:p>
          <a:p>
            <a:r>
              <a:rPr lang="sr-Cyrl-BA" dirty="0"/>
              <a:t>*Стабла одлучивања користе структуру стабла за доношење одлука.</a:t>
            </a:r>
          </a:p>
          <a:p>
            <a:r>
              <a:rPr lang="sr-Cyrl-BA" dirty="0"/>
              <a:t>*</a:t>
            </a:r>
            <a:r>
              <a:rPr lang="en-US" dirty="0"/>
              <a:t>Random Forest </a:t>
            </a:r>
            <a:r>
              <a:rPr lang="sr-Cyrl-BA" dirty="0"/>
              <a:t>користи више стабала за побољшање тачности.</a:t>
            </a:r>
          </a:p>
          <a:p>
            <a:r>
              <a:rPr lang="sr-Cyrl-BA" dirty="0"/>
              <a:t>*</a:t>
            </a:r>
            <a:r>
              <a:rPr lang="en-US" dirty="0" err="1"/>
              <a:t>LightGBM</a:t>
            </a:r>
            <a:r>
              <a:rPr lang="sr-Cyrl-BA" dirty="0"/>
              <a:t> је напредан алгоритам за који користи постепено појачавање</a:t>
            </a:r>
            <a:r>
              <a:rPr lang="en-US" dirty="0"/>
              <a:t> </a:t>
            </a:r>
            <a:r>
              <a:rPr lang="sr-Cyrl-BA" dirty="0"/>
              <a:t>и нуди високу тачност и безу обуку.</a:t>
            </a:r>
          </a:p>
          <a:p>
            <a:r>
              <a:rPr lang="sr-Cyrl-BA" dirty="0"/>
              <a:t>Сваки од ових модела је тестиран на истом скупу података како би се одредила њихова тачност и ефикасност.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9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67346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8621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2558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7506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0252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7753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602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48347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2993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066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A021E-8389-4A27-AC52-9AEBB6FACBF4}" type="datetimeFigureOut">
              <a:rPr lang="sr-Latn-BA" smtClean="0"/>
              <a:t>30.6.2024.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11FC-353D-0CCE-4AFF-0DE13487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5351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 рјешења за предвиђање броја особа у</a:t>
            </a:r>
            <a:r>
              <a:rPr lang="sr-Latn-B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просторији</a:t>
            </a:r>
            <a:endParaRPr lang="sr-Latn-B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7286EA-B15A-C919-9B5F-6E514842C2AE}"/>
              </a:ext>
            </a:extLst>
          </p:cNvPr>
          <p:cNvSpPr txBox="1">
            <a:spLocks/>
          </p:cNvSpPr>
          <p:nvPr/>
        </p:nvSpPr>
        <p:spPr>
          <a:xfrm>
            <a:off x="1066800" y="44335"/>
            <a:ext cx="10058400" cy="25093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УНИВЕРЗИТЕТ У БАЊОЈ ЛУЦИ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ЕЛЕКТРОТЕХНИЧКИ ФАКУЛТЕТ</a:t>
            </a:r>
          </a:p>
          <a:p>
            <a:pPr algn="ctr"/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 Карпић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786D33-6002-232E-616C-4C51E28E2D38}"/>
              </a:ext>
            </a:extLst>
          </p:cNvPr>
          <p:cNvSpPr txBox="1">
            <a:spLocks/>
          </p:cNvSpPr>
          <p:nvPr/>
        </p:nvSpPr>
        <p:spPr>
          <a:xfrm>
            <a:off x="4115212" y="5530962"/>
            <a:ext cx="3961576" cy="635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Бања Лука</a:t>
            </a:r>
            <a:r>
              <a:rPr lang="sr-Cyrl-BA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, јул </a:t>
            </a:r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2024.</a:t>
            </a:r>
            <a:endParaRPr lang="sr-Latn-BA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E4355E-A72A-7B59-1931-957A35207E8D}"/>
              </a:ext>
            </a:extLst>
          </p:cNvPr>
          <p:cNvCxnSpPr>
            <a:cxnSpLocks/>
          </p:cNvCxnSpPr>
          <p:nvPr/>
        </p:nvCxnSpPr>
        <p:spPr>
          <a:xfrm>
            <a:off x="1103871" y="4333098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1E337E-40B8-5E6C-3624-270CAA358482}"/>
              </a:ext>
            </a:extLst>
          </p:cNvPr>
          <p:cNvCxnSpPr>
            <a:cxnSpLocks/>
          </p:cNvCxnSpPr>
          <p:nvPr/>
        </p:nvCxnSpPr>
        <p:spPr>
          <a:xfrm>
            <a:off x="1103871" y="2977977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2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5038A-FE08-5650-6B14-A5B6FB54DA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438" y="1080015"/>
            <a:ext cx="7871813" cy="41523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187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Евалуација модела</a:t>
            </a:r>
          </a:p>
        </p:txBody>
      </p:sp>
      <p:pic>
        <p:nvPicPr>
          <p:cNvPr id="13" name="Picture 12" descr="A clipboard with a pencil and a checklist&#10;&#10;Description automatically generated">
            <a:extLst>
              <a:ext uri="{FF2B5EF4-FFF2-40B4-BE49-F238E27FC236}">
                <a16:creationId xmlns:a16="http://schemas.microsoft.com/office/drawing/2014/main" id="{E57DD1E6-F5A6-4201-F732-6888967A0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92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F575FE0-DD5D-26DF-DFCE-AA8CBFBF2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Метрике: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Тачност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Прецизност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endParaRPr lang="sr-Cyrl-B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71856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880" y="639097"/>
            <a:ext cx="414782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Прилагођавање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6" name="Content Placeholder 5" descr="A person holding a large wrench&#10;&#10;Description automatically generated">
            <a:extLst>
              <a:ext uri="{FF2B5EF4-FFF2-40B4-BE49-F238E27FC236}">
                <a16:creationId xmlns:a16="http://schemas.microsoft.com/office/drawing/2014/main" id="{0A1474D0-5277-09E1-D999-92EA19E35C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8" y="818088"/>
            <a:ext cx="7279119" cy="48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 descr="A diagram of a room with people and computers&#10;&#10;Description automatically generated">
            <a:extLst>
              <a:ext uri="{FF2B5EF4-FFF2-40B4-BE49-F238E27FC236}">
                <a16:creationId xmlns:a16="http://schemas.microsoft.com/office/drawing/2014/main" id="{40232DC4-3DE8-909A-2FD4-B5D9EF8D67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5" y="640081"/>
            <a:ext cx="6458985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5679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120" y="634946"/>
            <a:ext cx="360462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1335-64DA-8770-D8D9-81E47BC1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5120" y="2198914"/>
            <a:ext cx="360462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Робусност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Ефикасније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Брже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предвиђање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CE5BD0-F91B-CA9D-B0F4-07602E513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1" r="2" b="2"/>
          <a:stretch/>
        </p:blipFill>
        <p:spPr>
          <a:xfrm>
            <a:off x="634002" y="196962"/>
            <a:ext cx="4750782" cy="292606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CF627-E4D6-1019-CE28-31D6FCF8A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25" r="1" b="1"/>
          <a:stretch/>
        </p:blipFill>
        <p:spPr>
          <a:xfrm>
            <a:off x="634002" y="3218101"/>
            <a:ext cx="4750797" cy="29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artoon of a person pointing at a black board&#10;&#10;Description automatically generated">
            <a:extLst>
              <a:ext uri="{FF2B5EF4-FFF2-40B4-BE49-F238E27FC236}">
                <a16:creationId xmlns:a16="http://schemas.microsoft.com/office/drawing/2014/main" id="{242774A6-B5B2-7940-05DF-4E19F1E43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00696"/>
            <a:ext cx="5451627" cy="39365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3"/>
            <a:ext cx="5678716" cy="4134909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Развијено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рјешење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Широка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Комерцијалне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зграде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Стамбени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Индустријска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постројења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доприноси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Смањењу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потрошње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енергије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Побољшању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корисника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Повећању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напредних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управљања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311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4435-5F85-6266-7FCC-0C4FBBBC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Питања и одговори</a:t>
            </a:r>
            <a:endParaRPr lang="sr-Latn-B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Many hands raised up with colorful question marks&#10;&#10;Description automatically generated">
            <a:extLst>
              <a:ext uri="{FF2B5EF4-FFF2-40B4-BE49-F238E27FC236}">
                <a16:creationId xmlns:a16="http://schemas.microsoft.com/office/drawing/2014/main" id="{C0285E2F-9CD4-481A-63A9-DCA89F680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79" y="1831953"/>
            <a:ext cx="6747642" cy="4493929"/>
          </a:xfrm>
        </p:spPr>
      </p:pic>
    </p:spTree>
    <p:extLst>
      <p:ext uri="{BB962C8B-B14F-4D97-AF65-F5344CB8AC3E}">
        <p14:creationId xmlns:p14="http://schemas.microsoft.com/office/powerpoint/2010/main" val="18503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diagram of a room with a diagram of 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0E9D5336-0813-90EF-1DAD-4D07ABA86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83462"/>
            <a:ext cx="6909801" cy="3627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Гријање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Вентилација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Климатизација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Приватност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4966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D454C4-0727-FCB0-7DBA-5F090ACCB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999" y="947951"/>
            <a:ext cx="6909801" cy="469866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вјештачке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интелигенције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подстицај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7004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9A041E0-FCC7-44C2-C7A2-41E53D881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4155" y="734526"/>
            <a:ext cx="5735686" cy="4246559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D78D9A05-BC36-1D42-A39F-C84A054F60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402446" y="207164"/>
            <a:ext cx="4680732" cy="5053834"/>
          </a:xfrm>
        </p:spPr>
      </p:pic>
    </p:spTree>
    <p:extLst>
      <p:ext uri="{BB962C8B-B14F-4D97-AF65-F5344CB8AC3E}">
        <p14:creationId xmlns:p14="http://schemas.microsoft.com/office/powerpoint/2010/main" val="332387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учења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683DBA-21D8-2A7D-40D1-7774719DE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21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halk drawing of light bulbs&#10;&#10;Description automatically generated">
            <a:extLst>
              <a:ext uri="{FF2B5EF4-FFF2-40B4-BE49-F238E27FC236}">
                <a16:creationId xmlns:a16="http://schemas.microsoft.com/office/drawing/2014/main" id="{C11A3EFB-32D2-35AB-BA61-CFFB77953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40275"/>
            <a:ext cx="6909801" cy="37140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8848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Прикупљање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Квалитет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Постојећи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Јавно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Мјерења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Влажност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ваздуха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угљен-диоксида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Освјетљеност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6" name="Content Placeholder 15" descr="A computer and various icons&#10;&#10;Description automatically generated">
            <a:extLst>
              <a:ext uri="{FF2B5EF4-FFF2-40B4-BE49-F238E27FC236}">
                <a16:creationId xmlns:a16="http://schemas.microsoft.com/office/drawing/2014/main" id="{A6C31881-0D86-241C-CD4C-9E9624D22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3" y="1284342"/>
            <a:ext cx="6777296" cy="4289315"/>
          </a:xfrm>
        </p:spPr>
      </p:pic>
    </p:spTree>
    <p:extLst>
      <p:ext uri="{BB962C8B-B14F-4D97-AF65-F5344CB8AC3E}">
        <p14:creationId xmlns:p14="http://schemas.microsoft.com/office/powerpoint/2010/main" val="30531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Припрема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Обухвата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уклањање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Грешака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Непотпуних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Одступајућих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Скупови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7B592F-6473-3D07-F212-F54DF3AD1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037" y="1360324"/>
            <a:ext cx="6528750" cy="4193761"/>
          </a:xfrm>
        </p:spPr>
      </p:pic>
    </p:spTree>
    <p:extLst>
      <p:ext uri="{BB962C8B-B14F-4D97-AF65-F5344CB8AC3E}">
        <p14:creationId xmlns:p14="http://schemas.microsoft.com/office/powerpoint/2010/main" val="86955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person standing in front of several doors&#10;&#10;Description automatically generated">
            <a:extLst>
              <a:ext uri="{FF2B5EF4-FFF2-40B4-BE49-F238E27FC236}">
                <a16:creationId xmlns:a16="http://schemas.microsoft.com/office/drawing/2014/main" id="{C22A1C6D-18AD-FBB0-FEFD-867B36031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52559"/>
            <a:ext cx="6909801" cy="348944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Жељених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одлучивања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938418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29196</TotalTime>
  <Words>1337</Words>
  <Application>Microsoft Office PowerPoint</Application>
  <PresentationFormat>Widescreen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Calibri</vt:lpstr>
      <vt:lpstr>Calibri Light</vt:lpstr>
      <vt:lpstr>Times New Roman</vt:lpstr>
      <vt:lpstr>Retrospect</vt:lpstr>
      <vt:lpstr>Развој рјешења за предвиђање броја особа у просторији</vt:lpstr>
      <vt:lpstr>Увод</vt:lpstr>
      <vt:lpstr>Машинско учење</vt:lpstr>
      <vt:lpstr>PowerPoint Presentation</vt:lpstr>
      <vt:lpstr>Процес машинског учења</vt:lpstr>
      <vt:lpstr>Дефинисање проблема</vt:lpstr>
      <vt:lpstr>Прикупљање података</vt:lpstr>
      <vt:lpstr>Припрема података</vt:lpstr>
      <vt:lpstr>Избор алгоритма</vt:lpstr>
      <vt:lpstr>Тренирање модела</vt:lpstr>
      <vt:lpstr>Евалуација модела</vt:lpstr>
      <vt:lpstr>Прилагођавање модела</vt:lpstr>
      <vt:lpstr>Тестирање и примјена модела</vt:lpstr>
      <vt:lpstr>Резултати</vt:lpstr>
      <vt:lpstr>Закључак</vt:lpstr>
      <vt:lpstr>Питања и одговори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Развој рјешења за предвиђање броја особа у просторији</dc:title>
  <dc:creator>Nikola Karpic</dc:creator>
  <cp:lastModifiedBy>Nikola Karpic</cp:lastModifiedBy>
  <cp:revision>24</cp:revision>
  <dcterms:created xsi:type="dcterms:W3CDTF">2024-04-25T11:48:08Z</dcterms:created>
  <dcterms:modified xsi:type="dcterms:W3CDTF">2024-06-30T22:35:45Z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802564-d4a9-4f5d-b54c-5102b7370f71_Enabled">
    <vt:lpwstr>true</vt:lpwstr>
  </property>
  <property fmtid="{D5CDD505-2E9C-101B-9397-08002B2CF9AE}" pid="3" name="MSIP_Label_03802564-d4a9-4f5d-b54c-5102b7370f71_SetDate">
    <vt:lpwstr>2024-04-25T12:08:52Z</vt:lpwstr>
  </property>
  <property fmtid="{D5CDD505-2E9C-101B-9397-08002B2CF9AE}" pid="4" name="MSIP_Label_03802564-d4a9-4f5d-b54c-5102b7370f71_Method">
    <vt:lpwstr>Standard</vt:lpwstr>
  </property>
  <property fmtid="{D5CDD505-2E9C-101B-9397-08002B2CF9AE}" pid="5" name="MSIP_Label_03802564-d4a9-4f5d-b54c-5102b7370f71_Name">
    <vt:lpwstr>Internal</vt:lpwstr>
  </property>
  <property fmtid="{D5CDD505-2E9C-101B-9397-08002B2CF9AE}" pid="6" name="MSIP_Label_03802564-d4a9-4f5d-b54c-5102b7370f71_SiteId">
    <vt:lpwstr>a4b02d66-080f-46ad-af25-3b589ed3d542</vt:lpwstr>
  </property>
  <property fmtid="{D5CDD505-2E9C-101B-9397-08002B2CF9AE}" pid="7" name="MSIP_Label_03802564-d4a9-4f5d-b54c-5102b7370f71_ActionId">
    <vt:lpwstr>b5b373a9-d5de-439c-9fd6-d7a965f2e3b9</vt:lpwstr>
  </property>
  <property fmtid="{D5CDD505-2E9C-101B-9397-08002B2CF9AE}" pid="8" name="MSIP_Label_03802564-d4a9-4f5d-b54c-5102b7370f71_ContentBits">
    <vt:lpwstr>0</vt:lpwstr>
  </property>
</Properties>
</file>