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9" r:id="rId3"/>
    <p:sldId id="272" r:id="rId4"/>
    <p:sldId id="287" r:id="rId5"/>
    <p:sldId id="274" r:id="rId6"/>
    <p:sldId id="289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73631" autoAdjust="0"/>
  </p:normalViewPr>
  <p:slideViewPr>
    <p:cSldViewPr snapToGrid="0">
      <p:cViewPr varScale="1">
        <p:scale>
          <a:sx n="67" d="100"/>
          <a:sy n="67" d="100"/>
        </p:scale>
        <p:origin x="14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E0DE9-15DF-4B33-8D15-723B754FA0F6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7F4A-98A7-4DAC-B931-DDFCE8A22EB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056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Добар дан.</a:t>
            </a:r>
          </a:p>
          <a:p>
            <a:r>
              <a:rPr lang="sr-Cyrl-BA" dirty="0"/>
              <a:t>Моје име је Никола Карпић и данас ћу вам представити свој дипломски рад на тему:</a:t>
            </a:r>
          </a:p>
          <a:p>
            <a:r>
              <a:rPr lang="sr-Cyrl-BA" dirty="0"/>
              <a:t>„Развој рјешења за предвиђање броја особа у просторији“.</a:t>
            </a:r>
          </a:p>
          <a:p>
            <a:r>
              <a:rPr lang="sr-Cyrl-BA" dirty="0"/>
              <a:t>Примјенићемо машинско учење за предвиђање броја особа у просторији користећи податке са сензора као што су температура, влажност ваздуха и ниво угљендиоксида у просторији.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8109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Тренирање модела је процес у коме модел учи из података.</a:t>
            </a:r>
          </a:p>
          <a:p>
            <a:r>
              <a:rPr lang="sr-Cyrl-BA" dirty="0"/>
              <a:t>Кориштењем </a:t>
            </a:r>
            <a:r>
              <a:rPr lang="en-US" dirty="0"/>
              <a:t>Python </a:t>
            </a:r>
            <a:r>
              <a:rPr lang="sr-Cyrl-BA" dirty="0"/>
              <a:t>програмског језика и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sr-Cyrl-BA" dirty="0"/>
              <a:t>развојног окружења модели су тренирани на прикупљеним подацима, како би се оптимизовала њихова тачност.</a:t>
            </a:r>
          </a:p>
          <a:p>
            <a:r>
              <a:rPr lang="sr-Cyrl-BA" dirty="0"/>
              <a:t>У овој фази се користи скуп података за тренирање.</a:t>
            </a:r>
          </a:p>
          <a:p>
            <a:r>
              <a:rPr lang="sr-Cyrl-BA" dirty="0"/>
              <a:t>Процес тренирања укључује итеративно прилагођавање модела како би се смањила грешка и побољшала предикција.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977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Евалуација модела се ради кориштењем разних метрика као што су тачност, прецизност и </a:t>
            </a:r>
            <a:r>
              <a:rPr lang="en-US" dirty="0"/>
              <a:t>F1 </a:t>
            </a:r>
            <a:r>
              <a:rPr lang="sr-Latn-BA" dirty="0"/>
              <a:t>score.</a:t>
            </a:r>
            <a:endParaRPr lang="sr-Cyrl-BA" dirty="0"/>
          </a:p>
          <a:p>
            <a:r>
              <a:rPr lang="ru-RU" dirty="0"/>
              <a:t>Тачност мјери проценат исправно предвиђених класификација у односу на укупни број предвиђања.</a:t>
            </a:r>
          </a:p>
          <a:p>
            <a:r>
              <a:rPr lang="ru-RU" dirty="0"/>
              <a:t>Прецизност показује колико од предвиђених позитивних класификација стварно припада позитивној класи.</a:t>
            </a:r>
          </a:p>
          <a:p>
            <a:r>
              <a:rPr lang="ru-RU" dirty="0"/>
              <a:t>Одзив мјери колико добро модел идентификује све позитивне случајеве.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F1 score </a:t>
            </a:r>
            <a:r>
              <a:rPr lang="sr-Cyrl-BA" dirty="0"/>
              <a:t>је хармонијска средина прецизности и одзива.</a:t>
            </a:r>
            <a:endParaRPr lang="ru-RU" dirty="0"/>
          </a:p>
          <a:p>
            <a:r>
              <a:rPr lang="sr-Cyrl-BA" dirty="0"/>
              <a:t>Сваки модел је евалуиран на скупу података за тестирање.</a:t>
            </a:r>
          </a:p>
          <a:p>
            <a:r>
              <a:rPr lang="sr-Cyrl-BA" dirty="0"/>
              <a:t>У овом рјешењу, најбоље резултате су показали </a:t>
            </a:r>
            <a:r>
              <a:rPr lang="sr-Latn-BA" dirty="0"/>
              <a:t>Random Forest</a:t>
            </a:r>
            <a:r>
              <a:rPr lang="sr-Cyrl-BA" dirty="0"/>
              <a:t> и</a:t>
            </a:r>
            <a:r>
              <a:rPr lang="sr-Latn-BA" dirty="0"/>
              <a:t> LightGBM </a:t>
            </a:r>
            <a:r>
              <a:rPr lang="sr-Cyrl-BA" dirty="0"/>
              <a:t>алгоритми.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07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 основу резултата евалуације, ради се прилагођавање параметара модела и поновно тренирање модела у случају да је потребно.</a:t>
            </a:r>
          </a:p>
          <a:p>
            <a:r>
              <a:rPr lang="sr-Cyrl-BA" dirty="0"/>
              <a:t>У супротном, прелази се даље на тестирање и примјену модела.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7065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Након што је модел трениран и евалуиран, он се може тестирати и примијенити у продукционом окружењу.</a:t>
            </a:r>
          </a:p>
          <a:p>
            <a:r>
              <a:rPr lang="sr-Cyrl-BA" dirty="0"/>
              <a:t>То значи кориштење модела за предвиђање броја особа у просторији у реалном времену.</a:t>
            </a:r>
          </a:p>
          <a:p>
            <a:r>
              <a:rPr lang="sr-Cyrl-BA" dirty="0"/>
              <a:t>Модел може бити интегрисан у систем управљања зградом, како би аутоматски прилагодио освјетљење, гријање или вентилацију на основу броја особа у просторији.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87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Резултати су показали да је могуће прецизно предвидјети број особа у просторији користећи податке са сензора и алгоритме машинског учења.</a:t>
            </a:r>
          </a:p>
          <a:p>
            <a:r>
              <a:rPr lang="sr-Cyrl-BA" dirty="0"/>
              <a:t>Упоредна анализа модела је показала предности и мане сваког алгоритма.</a:t>
            </a:r>
          </a:p>
          <a:p>
            <a:r>
              <a:rPr lang="sr-Cyrl-BA" dirty="0"/>
              <a:t>Нпр. </a:t>
            </a:r>
            <a:r>
              <a:rPr lang="sr-Latn-BA" dirty="0"/>
              <a:t>Random Forest</a:t>
            </a:r>
            <a:r>
              <a:rPr lang="sr-Cyrl-BA" dirty="0"/>
              <a:t> и </a:t>
            </a:r>
            <a:r>
              <a:rPr lang="sr-Latn-BA" dirty="0"/>
              <a:t>LightGBM</a:t>
            </a:r>
            <a:r>
              <a:rPr lang="sr-Cyrl-BA" dirty="0"/>
              <a:t> су тачни, док је </a:t>
            </a:r>
            <a:r>
              <a:rPr lang="sr-Latn-BA" dirty="0"/>
              <a:t>Random Forest</a:t>
            </a:r>
            <a:r>
              <a:rPr lang="sr-Cyrl-BA" dirty="0"/>
              <a:t> ефикаснији при тестирању.</a:t>
            </a:r>
          </a:p>
          <a:p>
            <a:r>
              <a:rPr lang="sr-Cyrl-BA" dirty="0"/>
              <a:t>Пошто су тачности ова два модела преко 97%, постоји и могућност преприлагођавања.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608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Закључујемо да је развијено рјешење ефикасно и да може имати широку примјену у различитим областима, укључујући комерцијалне зграде, стамбене просторе и индустријска постројења.</a:t>
            </a:r>
          </a:p>
          <a:p>
            <a:r>
              <a:rPr lang="sr-Cyrl-BA" dirty="0"/>
              <a:t>Систем може значајно допринијети смањењу потрошње енергије и повећању приватности корисника.</a:t>
            </a:r>
          </a:p>
          <a:p>
            <a:r>
              <a:rPr lang="sr-Cyrl-BA" dirty="0"/>
              <a:t>Даље истраживање би могло укључивати интеграцију додатних сензора и повезивање рјешења са постојећим системом за управљање паметним зградама.</a:t>
            </a:r>
          </a:p>
          <a:p>
            <a:r>
              <a:rPr lang="sr-Cyrl-BA" dirty="0"/>
              <a:t>Такође, може се радити на оптимизацији кориштених и могућој употреби нових, нетестираних алгоритама.</a:t>
            </a:r>
          </a:p>
          <a:p>
            <a:r>
              <a:rPr lang="sr-Cyrl-BA" dirty="0"/>
              <a:t>Овај рад пружа основу за развој напредних система за управљање ресурсима и побољшање комфора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3817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Хвала Вам на пажњи.</a:t>
            </a:r>
          </a:p>
          <a:p>
            <a:r>
              <a:rPr lang="sr-Cyrl-BA" dirty="0"/>
              <a:t>Захваљујем се ментору и комисији на подршци током писања овог рада.</a:t>
            </a:r>
          </a:p>
          <a:p>
            <a:r>
              <a:rPr lang="sr-Cyrl-BA" dirty="0"/>
              <a:t>Сада сам отворен за сва ваша питања.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922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Са све већим бројем корисника интернета, количина података који се производе расте експоненцијално.</a:t>
            </a:r>
          </a:p>
          <a:p>
            <a:r>
              <a:rPr lang="sr-Cyrl-BA" dirty="0"/>
              <a:t>Ти подаци често остају неискориштени, а уз правилну анализу, они могу донијети значајне предности.</a:t>
            </a:r>
          </a:p>
          <a:p>
            <a:r>
              <a:rPr lang="sr-Cyrl-BA" dirty="0"/>
              <a:t>Ова тема је важна зато што омогућава оптимизацију потрошње енергије кроз паметно управљање системима гријања, вентилације и климатизације</a:t>
            </a:r>
          </a:p>
          <a:p>
            <a:r>
              <a:rPr lang="sr-Cyrl-BA" dirty="0"/>
              <a:t>Предност оваквог рјешења је и повећање приватности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52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Машинско учење је грана вјештачке интелигенције која омогућава рачунарима да уче из података без експлицитног програмирања.</a:t>
            </a:r>
          </a:p>
          <a:p>
            <a:r>
              <a:rPr lang="sr-Cyrl-BA" dirty="0"/>
              <a:t>Постоје три главна типа машинског учења: надгледано учење, ненадгледано учење и учење уз подстицај.</a:t>
            </a:r>
            <a:endParaRPr lang="en-US" dirty="0"/>
          </a:p>
          <a:p>
            <a:r>
              <a:rPr lang="sr-Cyrl-BA" dirty="0"/>
              <a:t>Надгледано учење користи означене податке за тренирање модела, док ненадгледано учење користи неозначене податке за откривање структура унутар самих тих података.</a:t>
            </a:r>
          </a:p>
          <a:p>
            <a:r>
              <a:rPr lang="sr-Cyrl-BA" dirty="0"/>
              <a:t>Код учења уз подстицај, агент учи помоћу награда и казни.</a:t>
            </a:r>
            <a:endParaRPr lang="en-US" dirty="0"/>
          </a:p>
          <a:p>
            <a:r>
              <a:rPr lang="sr-Cyrl-BA" dirty="0"/>
              <a:t>Машинско учење је популаризовано у посљедњих неколико година због </a:t>
            </a:r>
            <a:r>
              <a:rPr lang="ru-RU" dirty="0"/>
              <a:t>модела за обраду природног језика </a:t>
            </a:r>
            <a:r>
              <a:rPr lang="sr-Cyrl-BA" dirty="0"/>
              <a:t> </a:t>
            </a:r>
            <a:r>
              <a:rPr lang="en-US" dirty="0"/>
              <a:t>ChatGPT</a:t>
            </a:r>
            <a:r>
              <a:rPr lang="sr-Cyrl-BA" dirty="0"/>
              <a:t>,...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574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аутопилота компаније </a:t>
            </a:r>
            <a:r>
              <a:rPr lang="en-US" dirty="0"/>
              <a:t>Tesla Motors </a:t>
            </a:r>
            <a:r>
              <a:rPr lang="sr-Cyrl-BA" dirty="0"/>
              <a:t>и човјеколиког робота и робота пса компаније </a:t>
            </a:r>
            <a:r>
              <a:rPr lang="en-US" dirty="0"/>
              <a:t>Boston Dynamics</a:t>
            </a:r>
            <a:r>
              <a:rPr lang="sr-Cyrl-BA" dirty="0"/>
              <a:t>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7267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Процес развоја модела машинског учења се састоји од неколико корака:</a:t>
            </a:r>
          </a:p>
          <a:p>
            <a:r>
              <a:rPr lang="sr-Cyrl-BA" dirty="0"/>
              <a:t>Дефинисање проблема, Прикупљање података, Припрема података</a:t>
            </a:r>
          </a:p>
          <a:p>
            <a:r>
              <a:rPr lang="sr-Cyrl-BA" dirty="0"/>
              <a:t>Избор алгоритма, Тренирање модела, Оцјењивање модела</a:t>
            </a:r>
          </a:p>
          <a:p>
            <a:r>
              <a:rPr lang="sr-Cyrl-BA" dirty="0"/>
              <a:t>Прилагођавање модела, Тестирање и примјена модела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191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Дефинисање проблема је јасно разумијевање проблема који алгоритам треба да ријеши и како ће модел користити доступне податке за постизање циља.</a:t>
            </a:r>
          </a:p>
          <a:p>
            <a:r>
              <a:rPr lang="sr-Cyrl-BA" dirty="0"/>
              <a:t>Важно је прецизно дефинисати проблем како би се одабрала одговарајућа методологија и алгоритми за његово рјешавање.</a:t>
            </a:r>
          </a:p>
          <a:p>
            <a:r>
              <a:rPr lang="sr-Cyrl-BA" dirty="0"/>
              <a:t>У овом раду, треба развити модел који може прецизно предвидјети број особа у просторији на основу података прикупљених са сензора.</a:t>
            </a:r>
          </a:p>
          <a:p>
            <a:r>
              <a:rPr lang="sr-Cyrl-BA" dirty="0"/>
              <a:t>Овај проблем се може посматрати и као регресиони проблем</a:t>
            </a:r>
            <a:r>
              <a:rPr lang="en-US" dirty="0"/>
              <a:t> </a:t>
            </a:r>
            <a:r>
              <a:rPr lang="sr-Cyrl-BA" dirty="0"/>
              <a:t>(јер се предвиђа цијели број) и као класификациони проблем (јер се сваки број особа у просторији може посматрати као посебна категорија).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5741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Квалитет података директно утиче на перформансе модела, па је прикупљање података од кључне важности.</a:t>
            </a:r>
          </a:p>
          <a:p>
            <a:r>
              <a:rPr lang="sr-Cyrl-BA" dirty="0"/>
              <a:t>У овом раду су кориштени већ прикупљени подаци добијени из јавно доступне базе података на интернету умјесто сопствених мјерења.</a:t>
            </a:r>
          </a:p>
          <a:p>
            <a:r>
              <a:rPr lang="sr-Cyrl-BA" dirty="0"/>
              <a:t>Тај приступ је изабран јер је омогућио фокусирање на анализу и развој модела без потребе за дуготрајним процесом прикупљања података.</a:t>
            </a:r>
          </a:p>
          <a:p>
            <a:r>
              <a:rPr lang="sr-Cyrl-BA" dirty="0"/>
              <a:t>Подаци су укључивали мјерења температуре, влажности, нивоа угљен-диоксида и освјетљености, датума и времена и стварни број особа у просториј.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666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Припрема података обухвата чишћење, трансформацију и нормализацију података.</a:t>
            </a:r>
          </a:p>
          <a:p>
            <a:r>
              <a:rPr lang="sr-Cyrl-BA" dirty="0"/>
              <a:t>Чишћење података подразумијева уклањање грешака, непотпуних и одступајућих вриједности.</a:t>
            </a:r>
          </a:p>
          <a:p>
            <a:r>
              <a:rPr lang="sr-Cyrl-BA" dirty="0"/>
              <a:t>Трансформација података је претварање података у формат који је погодан за машинско учење.</a:t>
            </a:r>
          </a:p>
          <a:p>
            <a:r>
              <a:rPr lang="sr-Cyrl-BA" dirty="0"/>
              <a:t>То може значити претварање описних података о категорији у нумеричке вриједности, нормализацију вриједности и стварање нових атрибута.</a:t>
            </a:r>
          </a:p>
          <a:p>
            <a:r>
              <a:rPr lang="sr-Cyrl-BA" dirty="0"/>
              <a:t>Нормализација података осигурава да сви атрибути имају сличне скале, што је важно за већину алгоритама машинског учења.</a:t>
            </a:r>
          </a:p>
          <a:p>
            <a:r>
              <a:rPr lang="sr-Cyrl-BA" dirty="0"/>
              <a:t>У овом раду су избачени празни редови, дупли редови и редови у којима је број особа у просторији био мањи од нула.  </a:t>
            </a:r>
          </a:p>
          <a:p>
            <a:r>
              <a:rPr lang="sr-Cyrl-BA" dirty="0"/>
              <a:t>Скуп података је подијељен у два подскупа, један за тренирање и други за тестирање.</a:t>
            </a:r>
          </a:p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0611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Различити алгоритми могу дати различите резултате за исти проблем.</a:t>
            </a:r>
          </a:p>
          <a:p>
            <a:r>
              <a:rPr lang="sr-Cyrl-BA" dirty="0"/>
              <a:t>Избор алгоритма зависи од природе података, комплексности проблема и перформанси које желимо постићи. </a:t>
            </a:r>
          </a:p>
          <a:p>
            <a:r>
              <a:rPr lang="sr-Cyrl-BA" dirty="0"/>
              <a:t>Тестирање различитих алгоритама омогућава проналазак најбољих резултата за специфични проблем.</a:t>
            </a:r>
          </a:p>
          <a:p>
            <a:r>
              <a:rPr lang="sr-Cyrl-BA" dirty="0"/>
              <a:t>Тестирано је неколико алгоритама машинског учења како би се пронашао најефикаснији алгоритам за дати проблем:</a:t>
            </a:r>
          </a:p>
          <a:p>
            <a:r>
              <a:rPr lang="sr-Cyrl-BA" dirty="0"/>
              <a:t>- Логистичка регресија је једноставан и ефикасан алгоритам за бинарну класификацију.</a:t>
            </a:r>
          </a:p>
          <a:p>
            <a:r>
              <a:rPr lang="en-US" dirty="0"/>
              <a:t>- </a:t>
            </a:r>
            <a:r>
              <a:rPr lang="sr-Latn-BA" dirty="0"/>
              <a:t>K-Nearest Neighbors</a:t>
            </a:r>
            <a:r>
              <a:rPr lang="sr-Cyrl-BA" dirty="0"/>
              <a:t> користи удаљеност између података за класификацију.</a:t>
            </a:r>
          </a:p>
          <a:p>
            <a:r>
              <a:rPr lang="en-US" dirty="0"/>
              <a:t>- </a:t>
            </a:r>
            <a:r>
              <a:rPr lang="sr-Cyrl-BA" dirty="0"/>
              <a:t>Стабла одлучивања користе структуру стабла за доношење одлука.</a:t>
            </a:r>
          </a:p>
          <a:p>
            <a:r>
              <a:rPr lang="en-US" dirty="0"/>
              <a:t>- Random Forest </a:t>
            </a:r>
            <a:r>
              <a:rPr lang="sr-Cyrl-BA" dirty="0"/>
              <a:t>користи више стабала за побољшање тачности.</a:t>
            </a:r>
          </a:p>
          <a:p>
            <a:r>
              <a:rPr lang="en-US" dirty="0"/>
              <a:t>- </a:t>
            </a:r>
            <a:r>
              <a:rPr lang="en-US" dirty="0" err="1"/>
              <a:t>LightGBM</a:t>
            </a:r>
            <a:r>
              <a:rPr lang="sr-Cyrl-BA" dirty="0"/>
              <a:t> је напредан алгоритам који користи </a:t>
            </a:r>
            <a:r>
              <a:rPr lang="en-US" dirty="0"/>
              <a:t>Gradient Boosting </a:t>
            </a:r>
            <a:r>
              <a:rPr lang="sr-Cyrl-BA" dirty="0"/>
              <a:t>за побољшање тачности.</a:t>
            </a:r>
          </a:p>
          <a:p>
            <a:r>
              <a:rPr lang="sr-Cyrl-BA" dirty="0"/>
              <a:t>Сваки од ових алгоритама је тестиран на истом скупу података како би се одредила њихова тачност и ефикасност.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2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5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50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025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775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602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34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299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06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1FC-353D-0CCE-4AFF-0DE1348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3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рјешења за предвиђање броја особа у</a:t>
            </a:r>
            <a:r>
              <a:rPr lang="sr-Latn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sr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286EA-B15A-C919-9B5F-6E514842C2AE}"/>
              </a:ext>
            </a:extLst>
          </p:cNvPr>
          <p:cNvSpPr txBox="1">
            <a:spLocks/>
          </p:cNvSpPr>
          <p:nvPr/>
        </p:nvSpPr>
        <p:spPr>
          <a:xfrm>
            <a:off x="1066800" y="44335"/>
            <a:ext cx="10058400" cy="268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БАЊОЈ ЛУЦИ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Дипломски рад: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4355E-A72A-7B59-1931-957A35207E8D}"/>
              </a:ext>
            </a:extLst>
          </p:cNvPr>
          <p:cNvCxnSpPr>
            <a:cxnSpLocks/>
          </p:cNvCxnSpPr>
          <p:nvPr/>
        </p:nvCxnSpPr>
        <p:spPr>
          <a:xfrm>
            <a:off x="1103871" y="4333098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1E337E-40B8-5E6C-3624-270CAA358482}"/>
              </a:ext>
            </a:extLst>
          </p:cNvPr>
          <p:cNvCxnSpPr>
            <a:cxnSpLocks/>
          </p:cNvCxnSpPr>
          <p:nvPr/>
        </p:nvCxnSpPr>
        <p:spPr>
          <a:xfrm>
            <a:off x="1103871" y="2977977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8786D33-6002-232E-616C-4C51E28E2D38}"/>
              </a:ext>
            </a:extLst>
          </p:cNvPr>
          <p:cNvSpPr txBox="1">
            <a:spLocks/>
          </p:cNvSpPr>
          <p:nvPr/>
        </p:nvSpPr>
        <p:spPr>
          <a:xfrm>
            <a:off x="1103871" y="4428734"/>
            <a:ext cx="9984259" cy="173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Никола Карпић</a:t>
            </a:r>
            <a:endParaRPr lang="sr-Latn-BA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проф. др Зоран Ђурић</a:t>
            </a:r>
          </a:p>
          <a:p>
            <a:pPr algn="ctr"/>
            <a:endParaRPr lang="sr-Cyrl-BA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Бања Лука, септембар 2024.</a:t>
            </a:r>
            <a:endParaRPr lang="sr-Latn-BA" sz="3200" dirty="0"/>
          </a:p>
        </p:txBody>
      </p:sp>
    </p:spTree>
    <p:extLst>
      <p:ext uri="{BB962C8B-B14F-4D97-AF65-F5344CB8AC3E}">
        <p14:creationId xmlns:p14="http://schemas.microsoft.com/office/powerpoint/2010/main" val="2897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510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C5FE-8869-9EFD-64CB-5C9262C511F6}"/>
              </a:ext>
            </a:extLst>
          </p:cNvPr>
          <p:cNvSpPr txBox="1">
            <a:spLocks/>
          </p:cNvSpPr>
          <p:nvPr/>
        </p:nvSpPr>
        <p:spPr>
          <a:xfrm>
            <a:off x="8142510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 учи из података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Скуп података за тренирање</a:t>
            </a: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Итеративно прилагођавање модела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038A-FE08-5650-6B14-A5B6FB54D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858" y="1043585"/>
            <a:ext cx="8075651" cy="42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Евалуација модела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575FE0-DD5D-26DF-DFCE-AA8CBFBF2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970565" cy="4134916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Метрике: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Тачност</a:t>
            </a:r>
            <a:endParaRPr lang="sr-Cyrl-B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Одзив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r>
              <a:rPr lang="sr-Cyrl-B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Сваки модел над истим скупом података</a:t>
            </a:r>
          </a:p>
          <a:p>
            <a:r>
              <a:rPr lang="sr-Cyrl-B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Најбољи: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577DD3-FFC1-C97A-945D-12A566C0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9" y="352519"/>
            <a:ext cx="7670614" cy="58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0" y="639097"/>
            <a:ext cx="414782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Прилагођавање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 descr="A person holding a large wrench&#10;&#10;Description automatically generated">
            <a:extLst>
              <a:ext uri="{FF2B5EF4-FFF2-40B4-BE49-F238E27FC236}">
                <a16:creationId xmlns:a16="http://schemas.microsoft.com/office/drawing/2014/main" id="{0A1474D0-5277-09E1-D999-92EA19E35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" y="818088"/>
            <a:ext cx="7279119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687" y="634946"/>
            <a:ext cx="4467828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diagram of a room with people and computers&#10;&#10;Description automatically generated">
            <a:extLst>
              <a:ext uri="{FF2B5EF4-FFF2-40B4-BE49-F238E27FC236}">
                <a16:creationId xmlns:a16="http://schemas.microsoft.com/office/drawing/2014/main" id="{40232DC4-3DE8-909A-2FD4-B5D9EF8D6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3" y="640081"/>
            <a:ext cx="6791573" cy="531440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ED2D7F31-2D4F-8CA2-E4A6-61D347B548CA}"/>
              </a:ext>
            </a:extLst>
          </p:cNvPr>
          <p:cNvSpPr txBox="1">
            <a:spLocks/>
          </p:cNvSpPr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Кориштење модела</a:t>
            </a: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Могуће интегрисање са системом управљања зградом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567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0" y="634946"/>
            <a:ext cx="36046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1335-64DA-8770-D8D9-81E47BC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5120" y="2198914"/>
            <a:ext cx="360462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Могуће предвидјети број особа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Ефикасније тренирање</a:t>
            </a:r>
          </a:p>
          <a:p>
            <a:pPr lvl="1"/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Велика тачност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Велика тачност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Могуће преприлагођавање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3034F-9685-81FE-0694-67AE2A59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4" y="188101"/>
            <a:ext cx="5941659" cy="60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artoon of a person pointing at a black board&#10;&#10;Description automatically generated">
            <a:extLst>
              <a:ext uri="{FF2B5EF4-FFF2-40B4-BE49-F238E27FC236}">
                <a16:creationId xmlns:a16="http://schemas.microsoft.com/office/drawing/2014/main" id="{242774A6-B5B2-7940-05DF-4E19F1E43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00696"/>
            <a:ext cx="5451627" cy="39365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3"/>
            <a:ext cx="5678716" cy="41349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Развијено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рјешење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Комерцијалне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зграде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Стамбени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Индустријска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постројења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B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оприноси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Смањењу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потрошње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енергије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Побољшању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приватности</a:t>
            </a:r>
          </a:p>
          <a:p>
            <a:r>
              <a:rPr lang="sr-Cyrl-B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Могући нови алгоритми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напредних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управљања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31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4435-5F85-6266-7FCC-0C4FBBB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Питања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одговори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C0285E2F-9CD4-481A-63A9-DCA89F68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503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oom with a diagram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0E9D5336-0813-90EF-1DAD-4D07ABA8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3462"/>
            <a:ext cx="6909801" cy="3627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940629" cy="367018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 већи број корисника интернета</a:t>
            </a: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Неискориштени подаци</a:t>
            </a: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Оптимизација потрошње енергије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Гријање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Вентилација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Климатизација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496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4" y="634946"/>
            <a:ext cx="425242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D454C4-0727-FCB0-7DBA-5F090ACCB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1" y="2133600"/>
            <a:ext cx="4430486" cy="4069403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вјештачке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интелигенције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подстицај</a:t>
            </a:r>
            <a:endParaRPr lang="sr-Cyrl-B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Примјери:</a:t>
            </a:r>
          </a:p>
          <a:p>
            <a:pPr lvl="1"/>
            <a:r>
              <a:rPr lang="sr-Cyrl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 за обраду природног језика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 Motors </a:t>
            </a:r>
            <a:r>
              <a:rPr lang="sr-Cyrl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аутопилот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 Dynamics </a:t>
            </a:r>
            <a:r>
              <a:rPr lang="sr-Cyrl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човјеколики робот и робот пас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700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ашинско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5" name="Content Placeholder 23">
            <a:extLst>
              <a:ext uri="{FF2B5EF4-FFF2-40B4-BE49-F238E27FC236}">
                <a16:creationId xmlns:a16="http://schemas.microsoft.com/office/drawing/2014/main" id="{DF27F6D7-64E4-A0D6-5061-E52DDE497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60370" y="615582"/>
            <a:ext cx="5248935" cy="5667329"/>
          </a:xfrm>
        </p:spPr>
      </p:pic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231484DB-6B59-28CA-92DA-C19B3365D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16956"/>
          <a:stretch/>
        </p:blipFill>
        <p:spPr>
          <a:xfrm>
            <a:off x="331470" y="135468"/>
            <a:ext cx="4609240" cy="2833943"/>
          </a:xfrm>
        </p:spPr>
      </p:pic>
    </p:spTree>
    <p:extLst>
      <p:ext uri="{BB962C8B-B14F-4D97-AF65-F5344CB8AC3E}">
        <p14:creationId xmlns:p14="http://schemas.microsoft.com/office/powerpoint/2010/main" val="355008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6DE25-9337-067C-B9F5-93BFF431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8" y="313155"/>
            <a:ext cx="7906682" cy="55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CAFF-4B51-9957-0283-ACCD1AAB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8A25B13E-FECD-C728-7B25-03047444B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CF64-1715-AAF5-1E30-ABE6D158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485" y="2198914"/>
            <a:ext cx="41365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Предвиђање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броја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Регресиони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класификациони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014C8A-C030-A8F8-5C5A-9698DDD88A2F}"/>
              </a:ext>
            </a:extLst>
          </p:cNvPr>
          <p:cNvSpPr txBox="1">
            <a:spLocks/>
          </p:cNvSpPr>
          <p:nvPr/>
        </p:nvSpPr>
        <p:spPr>
          <a:xfrm>
            <a:off x="1096963" y="2635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365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088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Прикупљање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0" y="2198914"/>
            <a:ext cx="4397829" cy="367018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Квалитет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Постојећи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Јавно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и развој модела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Мјерења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Влажност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ваздуха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угљен-диоксида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Освјетљеност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 descr="A computer and various icons&#10;&#10;Description automatically generated">
            <a:extLst>
              <a:ext uri="{FF2B5EF4-FFF2-40B4-BE49-F238E27FC236}">
                <a16:creationId xmlns:a16="http://schemas.microsoft.com/office/drawing/2014/main" id="{A6C31881-0D86-241C-CD4C-9E9624D22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" y="1284342"/>
            <a:ext cx="6777296" cy="4289315"/>
          </a:xfrm>
        </p:spPr>
      </p:pic>
    </p:spTree>
    <p:extLst>
      <p:ext uri="{BB962C8B-B14F-4D97-AF65-F5344CB8AC3E}">
        <p14:creationId xmlns:p14="http://schemas.microsoft.com/office/powerpoint/2010/main" val="305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Припрема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3429" y="2133600"/>
            <a:ext cx="4659085" cy="420140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Обухвата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Трансформацију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Нормализацију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уклањање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Грешака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Непотпуних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Одступајућих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Скупови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7B592F-6473-3D07-F212-F54DF3AD1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37" y="1360324"/>
            <a:ext cx="6528750" cy="4193761"/>
          </a:xfrm>
        </p:spPr>
      </p:pic>
    </p:spTree>
    <p:extLst>
      <p:ext uri="{BB962C8B-B14F-4D97-AF65-F5344CB8AC3E}">
        <p14:creationId xmlns:p14="http://schemas.microsoft.com/office/powerpoint/2010/main" val="8695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tanding in front of several doors&#10;&#10;Description automatically generated">
            <a:extLst>
              <a:ext uri="{FF2B5EF4-FFF2-40B4-BE49-F238E27FC236}">
                <a16:creationId xmlns:a16="http://schemas.microsoft.com/office/drawing/2014/main" id="{C22A1C6D-18AD-FBB0-FEFD-867B3603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52559"/>
            <a:ext cx="6909801" cy="34894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690257" cy="395814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Жељених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  <a:endParaRPr lang="sr-Cyrl-B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одлучивања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841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34726</TotalTime>
  <Words>1369</Words>
  <Application>Microsoft Office PowerPoint</Application>
  <PresentationFormat>Widescreen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Times New Roman</vt:lpstr>
      <vt:lpstr>Retrospect</vt:lpstr>
      <vt:lpstr>Развој рјешења за предвиђање броја особа у просторији</vt:lpstr>
      <vt:lpstr>Увод</vt:lpstr>
      <vt:lpstr>Машинско учење</vt:lpstr>
      <vt:lpstr>Mашинско учењe</vt:lpstr>
      <vt:lpstr>Процес машинског учења</vt:lpstr>
      <vt:lpstr>Дефинисање проблема</vt:lpstr>
      <vt:lpstr>Прикупљање података</vt:lpstr>
      <vt:lpstr>Припрема података</vt:lpstr>
      <vt:lpstr>Избор алгоритма</vt:lpstr>
      <vt:lpstr>Тренирање модела</vt:lpstr>
      <vt:lpstr>Евалуација модела</vt:lpstr>
      <vt:lpstr>Прилагођавање модела</vt:lpstr>
      <vt:lpstr>Тестирање и примјена модела</vt:lpstr>
      <vt:lpstr>Резултати</vt:lpstr>
      <vt:lpstr>Закључак</vt:lpstr>
      <vt:lpstr>Питања и одговори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рјешења за предвиђање броја особа у просторији</dc:title>
  <dc:creator>Nikola Karpic</dc:creator>
  <cp:lastModifiedBy>Nikola Karpic</cp:lastModifiedBy>
  <cp:revision>74</cp:revision>
  <dcterms:created xsi:type="dcterms:W3CDTF">2024-04-25T11:48:08Z</dcterms:created>
  <dcterms:modified xsi:type="dcterms:W3CDTF">2024-09-07T12:33:48Z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02564-d4a9-4f5d-b54c-5102b7370f71_Enabled">
    <vt:lpwstr>true</vt:lpwstr>
  </property>
  <property fmtid="{D5CDD505-2E9C-101B-9397-08002B2CF9AE}" pid="3" name="MSIP_Label_03802564-d4a9-4f5d-b54c-5102b7370f71_SetDate">
    <vt:lpwstr>2024-04-25T12:08:52Z</vt:lpwstr>
  </property>
  <property fmtid="{D5CDD505-2E9C-101B-9397-08002B2CF9AE}" pid="4" name="MSIP_Label_03802564-d4a9-4f5d-b54c-5102b7370f71_Method">
    <vt:lpwstr>Standard</vt:lpwstr>
  </property>
  <property fmtid="{D5CDD505-2E9C-101B-9397-08002B2CF9AE}" pid="5" name="MSIP_Label_03802564-d4a9-4f5d-b54c-5102b7370f71_Name">
    <vt:lpwstr>Internal</vt:lpwstr>
  </property>
  <property fmtid="{D5CDD505-2E9C-101B-9397-08002B2CF9AE}" pid="6" name="MSIP_Label_03802564-d4a9-4f5d-b54c-5102b7370f71_SiteId">
    <vt:lpwstr>a4b02d66-080f-46ad-af25-3b589ed3d542</vt:lpwstr>
  </property>
  <property fmtid="{D5CDD505-2E9C-101B-9397-08002B2CF9AE}" pid="7" name="MSIP_Label_03802564-d4a9-4f5d-b54c-5102b7370f71_ActionId">
    <vt:lpwstr>b5b373a9-d5de-439c-9fd6-d7a965f2e3b9</vt:lpwstr>
  </property>
  <property fmtid="{D5CDD505-2E9C-101B-9397-08002B2CF9AE}" pid="8" name="MSIP_Label_03802564-d4a9-4f5d-b54c-5102b7370f71_ContentBits">
    <vt:lpwstr>0</vt:lpwstr>
  </property>
</Properties>
</file>