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2" r:id="rId5"/>
    <p:sldId id="262" r:id="rId6"/>
    <p:sldId id="257" r:id="rId7"/>
    <p:sldId id="260" r:id="rId8"/>
    <p:sldId id="266" r:id="rId9"/>
    <p:sldId id="274" r:id="rId10"/>
    <p:sldId id="275" r:id="rId11"/>
    <p:sldId id="271" r:id="rId12"/>
    <p:sldId id="276" r:id="rId13"/>
    <p:sldId id="268" r:id="rId14"/>
    <p:sldId id="269" r:id="rId15"/>
    <p:sldId id="261" r:id="rId16"/>
    <p:sldId id="270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C9B1E-1999-65AB-249A-60C69A578026}" v="53" dt="2024-01-08T20:41:09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1792B-6D31-4E79-A17E-5DF01B41FEDB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942F01-21E6-4CBC-A5BB-499FA51B4776}">
      <dgm:prSet/>
      <dgm:spPr/>
      <dgm:t>
        <a:bodyPr/>
        <a:lstStyle/>
        <a:p>
          <a:r>
            <a:rPr lang="en-US"/>
            <a:t>1.</a:t>
          </a:r>
          <a:r>
            <a:rPr lang="zh-TW"/>
            <a:t>受害者正常輸入使用者名稱和密碼進行登入。</a:t>
          </a:r>
          <a:endParaRPr lang="en-US"/>
        </a:p>
      </dgm:t>
    </dgm:pt>
    <dgm:pt modelId="{51576A5D-6D75-4989-B919-974EEDC11976}" type="parTrans" cxnId="{48D1E8F5-A013-42A3-9CC2-CCDED4B9A8B5}">
      <dgm:prSet/>
      <dgm:spPr/>
      <dgm:t>
        <a:bodyPr/>
        <a:lstStyle/>
        <a:p>
          <a:endParaRPr lang="en-US"/>
        </a:p>
      </dgm:t>
    </dgm:pt>
    <dgm:pt modelId="{66EBCCEB-20C8-48E4-AAF4-EDEAD1E637FF}" type="sibTrans" cxnId="{48D1E8F5-A013-42A3-9CC2-CCDED4B9A8B5}">
      <dgm:prSet/>
      <dgm:spPr/>
      <dgm:t>
        <a:bodyPr/>
        <a:lstStyle/>
        <a:p>
          <a:endParaRPr lang="en-US"/>
        </a:p>
      </dgm:t>
    </dgm:pt>
    <dgm:pt modelId="{05B83660-3B66-4527-B776-62DE352D8EEC}">
      <dgm:prSet/>
      <dgm:spPr/>
      <dgm:t>
        <a:bodyPr/>
        <a:lstStyle/>
        <a:p>
          <a:r>
            <a:rPr lang="en-US"/>
            <a:t>2.</a:t>
          </a:r>
          <a:r>
            <a:rPr lang="zh-TW"/>
            <a:t>網站建立</a:t>
          </a:r>
          <a:r>
            <a:rPr lang="en-US"/>
            <a:t>Session-Cookie</a:t>
          </a:r>
          <a:r>
            <a:rPr lang="zh-TW"/>
            <a:t>並將其儲存在受害者的瀏覽器中。</a:t>
          </a:r>
          <a:endParaRPr lang="en-US"/>
        </a:p>
      </dgm:t>
    </dgm:pt>
    <dgm:pt modelId="{5169FC9B-3ABD-472D-990F-A03AB722F365}" type="parTrans" cxnId="{FF65164D-F465-49F0-9EF6-06A5841E947B}">
      <dgm:prSet/>
      <dgm:spPr/>
      <dgm:t>
        <a:bodyPr/>
        <a:lstStyle/>
        <a:p>
          <a:endParaRPr lang="en-US"/>
        </a:p>
      </dgm:t>
    </dgm:pt>
    <dgm:pt modelId="{3117A4E4-13DC-43C5-B831-872E0FA38E1A}" type="sibTrans" cxnId="{FF65164D-F465-49F0-9EF6-06A5841E947B}">
      <dgm:prSet/>
      <dgm:spPr/>
      <dgm:t>
        <a:bodyPr/>
        <a:lstStyle/>
        <a:p>
          <a:endParaRPr lang="en-US"/>
        </a:p>
      </dgm:t>
    </dgm:pt>
    <dgm:pt modelId="{584A7AD0-E687-432E-8286-CB717E46472C}">
      <dgm:prSet/>
      <dgm:spPr/>
      <dgm:t>
        <a:bodyPr/>
        <a:lstStyle/>
        <a:p>
          <a:r>
            <a:rPr lang="en-US"/>
            <a:t>3.</a:t>
          </a:r>
          <a:r>
            <a:rPr lang="zh-TW"/>
            <a:t>受害者與攻擊者首次互動，可能是透過網路釣魚電子郵件或載入受感染的網站。</a:t>
          </a:r>
          <a:endParaRPr lang="en-US"/>
        </a:p>
      </dgm:t>
    </dgm:pt>
    <dgm:pt modelId="{9D7AC886-CC65-496A-A0EA-BB5AF2CAD9E9}" type="parTrans" cxnId="{C0BB1720-DE9B-4979-B59E-32D4E6F666B8}">
      <dgm:prSet/>
      <dgm:spPr/>
      <dgm:t>
        <a:bodyPr/>
        <a:lstStyle/>
        <a:p>
          <a:endParaRPr lang="en-US"/>
        </a:p>
      </dgm:t>
    </dgm:pt>
    <dgm:pt modelId="{B09EB78E-A80F-4268-9F45-81EE225B1C9A}" type="sibTrans" cxnId="{C0BB1720-DE9B-4979-B59E-32D4E6F666B8}">
      <dgm:prSet/>
      <dgm:spPr/>
      <dgm:t>
        <a:bodyPr/>
        <a:lstStyle/>
        <a:p>
          <a:endParaRPr lang="en-US"/>
        </a:p>
      </dgm:t>
    </dgm:pt>
    <dgm:pt modelId="{C7494539-A70F-4CBD-9218-227C48386A49}">
      <dgm:prSet/>
      <dgm:spPr/>
      <dgm:t>
        <a:bodyPr/>
        <a:lstStyle/>
        <a:p>
          <a:r>
            <a:rPr lang="en-US"/>
            <a:t>4.</a:t>
          </a:r>
          <a:r>
            <a:rPr lang="zh-TW"/>
            <a:t>受害者與攻擊者的誘餌互動。</a:t>
          </a:r>
          <a:endParaRPr lang="en-US"/>
        </a:p>
      </dgm:t>
    </dgm:pt>
    <dgm:pt modelId="{A2981126-E288-48E3-A501-A2D6DCC031D1}" type="parTrans" cxnId="{83B7295E-763F-4CFF-811D-3400B1F00CBF}">
      <dgm:prSet/>
      <dgm:spPr/>
      <dgm:t>
        <a:bodyPr/>
        <a:lstStyle/>
        <a:p>
          <a:endParaRPr lang="en-US"/>
        </a:p>
      </dgm:t>
    </dgm:pt>
    <dgm:pt modelId="{29DEEA37-8BF6-475D-8B6D-91952410F31C}" type="sibTrans" cxnId="{83B7295E-763F-4CFF-811D-3400B1F00CBF}">
      <dgm:prSet/>
      <dgm:spPr/>
      <dgm:t>
        <a:bodyPr/>
        <a:lstStyle/>
        <a:p>
          <a:endParaRPr lang="en-US"/>
        </a:p>
      </dgm:t>
    </dgm:pt>
    <dgm:pt modelId="{83AA4605-9567-4D4A-B271-6CEB3E8E52FE}">
      <dgm:prSet/>
      <dgm:spPr/>
      <dgm:t>
        <a:bodyPr/>
        <a:lstStyle/>
        <a:p>
          <a:r>
            <a:rPr lang="en-US"/>
            <a:t>5.</a:t>
          </a:r>
          <a:r>
            <a:rPr lang="zh-TW"/>
            <a:t>攻擊發生，駭客的程式碼向使用者登入的網站提交請求。瀏覽器回應，並在其中包含受害者保存的憑證。</a:t>
          </a:r>
          <a:endParaRPr lang="en-US"/>
        </a:p>
      </dgm:t>
    </dgm:pt>
    <dgm:pt modelId="{B360C2B3-B9DE-4008-BAD0-32BF9B79DF8C}" type="parTrans" cxnId="{F2A8BC0B-2928-40DD-8A12-832406AC894B}">
      <dgm:prSet/>
      <dgm:spPr/>
      <dgm:t>
        <a:bodyPr/>
        <a:lstStyle/>
        <a:p>
          <a:endParaRPr lang="en-US"/>
        </a:p>
      </dgm:t>
    </dgm:pt>
    <dgm:pt modelId="{320561C8-51BD-4286-B49D-A74D22E5FF55}" type="sibTrans" cxnId="{F2A8BC0B-2928-40DD-8A12-832406AC894B}">
      <dgm:prSet/>
      <dgm:spPr/>
      <dgm:t>
        <a:bodyPr/>
        <a:lstStyle/>
        <a:p>
          <a:endParaRPr lang="en-US"/>
        </a:p>
      </dgm:t>
    </dgm:pt>
    <dgm:pt modelId="{CD4C64F3-F7FE-40AB-A4C2-38EA24A3121B}">
      <dgm:prSet/>
      <dgm:spPr/>
      <dgm:t>
        <a:bodyPr/>
        <a:lstStyle/>
        <a:p>
          <a:r>
            <a:rPr lang="en-US"/>
            <a:t>6.</a:t>
          </a:r>
          <a:r>
            <a:rPr lang="zh-TW"/>
            <a:t>結果是伺服器檢查請求，由於看起來合法，執行程式碼。</a:t>
          </a:r>
          <a:endParaRPr lang="en-US"/>
        </a:p>
      </dgm:t>
    </dgm:pt>
    <dgm:pt modelId="{9FF5AB8B-A23F-46E1-9D92-A36D2E012E17}" type="parTrans" cxnId="{ECAD991C-E4E6-4BB4-A447-40CD5B63FEFC}">
      <dgm:prSet/>
      <dgm:spPr/>
      <dgm:t>
        <a:bodyPr/>
        <a:lstStyle/>
        <a:p>
          <a:endParaRPr lang="en-US"/>
        </a:p>
      </dgm:t>
    </dgm:pt>
    <dgm:pt modelId="{14F86A8E-3D06-4927-AB6D-430470593E29}" type="sibTrans" cxnId="{ECAD991C-E4E6-4BB4-A447-40CD5B63FEFC}">
      <dgm:prSet/>
      <dgm:spPr/>
      <dgm:t>
        <a:bodyPr/>
        <a:lstStyle/>
        <a:p>
          <a:endParaRPr lang="en-US"/>
        </a:p>
      </dgm:t>
    </dgm:pt>
    <dgm:pt modelId="{2202604A-59F9-4E2A-9AF1-BCA8C03D5DDF}" type="pres">
      <dgm:prSet presAssocID="{C701792B-6D31-4E79-A17E-5DF01B41FEDB}" presName="Name0" presStyleCnt="0">
        <dgm:presLayoutVars>
          <dgm:dir/>
          <dgm:animLvl val="lvl"/>
          <dgm:resizeHandles val="exact"/>
        </dgm:presLayoutVars>
      </dgm:prSet>
      <dgm:spPr/>
    </dgm:pt>
    <dgm:pt modelId="{35E901A8-892D-4A4E-8099-06205CB6D318}" type="pres">
      <dgm:prSet presAssocID="{CD4C64F3-F7FE-40AB-A4C2-38EA24A3121B}" presName="boxAndChildren" presStyleCnt="0"/>
      <dgm:spPr/>
    </dgm:pt>
    <dgm:pt modelId="{1E9E16AC-6634-4DC2-BA0F-C3E7FCF19296}" type="pres">
      <dgm:prSet presAssocID="{CD4C64F3-F7FE-40AB-A4C2-38EA24A3121B}" presName="parentTextBox" presStyleLbl="node1" presStyleIdx="0" presStyleCnt="6"/>
      <dgm:spPr/>
    </dgm:pt>
    <dgm:pt modelId="{055C2103-F951-4362-9E2A-046E50EFF4BE}" type="pres">
      <dgm:prSet presAssocID="{320561C8-51BD-4286-B49D-A74D22E5FF55}" presName="sp" presStyleCnt="0"/>
      <dgm:spPr/>
    </dgm:pt>
    <dgm:pt modelId="{7D0C2D30-40BD-42EE-9EC2-3DA76B5641AF}" type="pres">
      <dgm:prSet presAssocID="{83AA4605-9567-4D4A-B271-6CEB3E8E52FE}" presName="arrowAndChildren" presStyleCnt="0"/>
      <dgm:spPr/>
    </dgm:pt>
    <dgm:pt modelId="{739A5A07-1372-4E13-8969-882205F6BA70}" type="pres">
      <dgm:prSet presAssocID="{83AA4605-9567-4D4A-B271-6CEB3E8E52FE}" presName="parentTextArrow" presStyleLbl="node1" presStyleIdx="1" presStyleCnt="6"/>
      <dgm:spPr/>
    </dgm:pt>
    <dgm:pt modelId="{69215CE0-A816-4316-A9B1-0D9111306B00}" type="pres">
      <dgm:prSet presAssocID="{29DEEA37-8BF6-475D-8B6D-91952410F31C}" presName="sp" presStyleCnt="0"/>
      <dgm:spPr/>
    </dgm:pt>
    <dgm:pt modelId="{16B6027A-B4E7-4704-B603-2F0958AFD0D5}" type="pres">
      <dgm:prSet presAssocID="{C7494539-A70F-4CBD-9218-227C48386A49}" presName="arrowAndChildren" presStyleCnt="0"/>
      <dgm:spPr/>
    </dgm:pt>
    <dgm:pt modelId="{52DF4E53-2932-41CA-9BE1-2C220AD04F2D}" type="pres">
      <dgm:prSet presAssocID="{C7494539-A70F-4CBD-9218-227C48386A49}" presName="parentTextArrow" presStyleLbl="node1" presStyleIdx="2" presStyleCnt="6"/>
      <dgm:spPr/>
    </dgm:pt>
    <dgm:pt modelId="{F842D26E-C99A-48AA-A285-2FB7E0610EF6}" type="pres">
      <dgm:prSet presAssocID="{B09EB78E-A80F-4268-9F45-81EE225B1C9A}" presName="sp" presStyleCnt="0"/>
      <dgm:spPr/>
    </dgm:pt>
    <dgm:pt modelId="{487AFEDC-5497-4D3F-83FD-746ED6733526}" type="pres">
      <dgm:prSet presAssocID="{584A7AD0-E687-432E-8286-CB717E46472C}" presName="arrowAndChildren" presStyleCnt="0"/>
      <dgm:spPr/>
    </dgm:pt>
    <dgm:pt modelId="{59739A77-6E90-4801-9106-EB9544446E75}" type="pres">
      <dgm:prSet presAssocID="{584A7AD0-E687-432E-8286-CB717E46472C}" presName="parentTextArrow" presStyleLbl="node1" presStyleIdx="3" presStyleCnt="6"/>
      <dgm:spPr/>
    </dgm:pt>
    <dgm:pt modelId="{B5DB6A8B-C1DC-488E-8C29-FF5FFCAF4ADA}" type="pres">
      <dgm:prSet presAssocID="{3117A4E4-13DC-43C5-B831-872E0FA38E1A}" presName="sp" presStyleCnt="0"/>
      <dgm:spPr/>
    </dgm:pt>
    <dgm:pt modelId="{BB5C5593-D880-4924-8930-1DB7D63E4890}" type="pres">
      <dgm:prSet presAssocID="{05B83660-3B66-4527-B776-62DE352D8EEC}" presName="arrowAndChildren" presStyleCnt="0"/>
      <dgm:spPr/>
    </dgm:pt>
    <dgm:pt modelId="{D002B0D3-D907-4D25-8097-1CAB3E1816FF}" type="pres">
      <dgm:prSet presAssocID="{05B83660-3B66-4527-B776-62DE352D8EEC}" presName="parentTextArrow" presStyleLbl="node1" presStyleIdx="4" presStyleCnt="6"/>
      <dgm:spPr/>
    </dgm:pt>
    <dgm:pt modelId="{CF23673C-9CB8-47DB-882F-782A9431E303}" type="pres">
      <dgm:prSet presAssocID="{66EBCCEB-20C8-48E4-AAF4-EDEAD1E637FF}" presName="sp" presStyleCnt="0"/>
      <dgm:spPr/>
    </dgm:pt>
    <dgm:pt modelId="{B2E25E5F-52E8-4F00-BBED-8CD9858C1794}" type="pres">
      <dgm:prSet presAssocID="{5E942F01-21E6-4CBC-A5BB-499FA51B4776}" presName="arrowAndChildren" presStyleCnt="0"/>
      <dgm:spPr/>
    </dgm:pt>
    <dgm:pt modelId="{779EA7E0-5225-4B1E-9BD9-CBF641DD86FD}" type="pres">
      <dgm:prSet presAssocID="{5E942F01-21E6-4CBC-A5BB-499FA51B4776}" presName="parentTextArrow" presStyleLbl="node1" presStyleIdx="5" presStyleCnt="6"/>
      <dgm:spPr/>
    </dgm:pt>
  </dgm:ptLst>
  <dgm:cxnLst>
    <dgm:cxn modelId="{F2A8BC0B-2928-40DD-8A12-832406AC894B}" srcId="{C701792B-6D31-4E79-A17E-5DF01B41FEDB}" destId="{83AA4605-9567-4D4A-B271-6CEB3E8E52FE}" srcOrd="4" destOrd="0" parTransId="{B360C2B3-B9DE-4008-BAD0-32BF9B79DF8C}" sibTransId="{320561C8-51BD-4286-B49D-A74D22E5FF55}"/>
    <dgm:cxn modelId="{A591E912-34E3-4608-BFFD-C617CFE39108}" type="presOf" srcId="{C7494539-A70F-4CBD-9218-227C48386A49}" destId="{52DF4E53-2932-41CA-9BE1-2C220AD04F2D}" srcOrd="0" destOrd="0" presId="urn:microsoft.com/office/officeart/2005/8/layout/process4"/>
    <dgm:cxn modelId="{ECAD991C-E4E6-4BB4-A447-40CD5B63FEFC}" srcId="{C701792B-6D31-4E79-A17E-5DF01B41FEDB}" destId="{CD4C64F3-F7FE-40AB-A4C2-38EA24A3121B}" srcOrd="5" destOrd="0" parTransId="{9FF5AB8B-A23F-46E1-9D92-A36D2E012E17}" sibTransId="{14F86A8E-3D06-4927-AB6D-430470593E29}"/>
    <dgm:cxn modelId="{C0BB1720-DE9B-4979-B59E-32D4E6F666B8}" srcId="{C701792B-6D31-4E79-A17E-5DF01B41FEDB}" destId="{584A7AD0-E687-432E-8286-CB717E46472C}" srcOrd="2" destOrd="0" parTransId="{9D7AC886-CC65-496A-A0EA-BB5AF2CAD9E9}" sibTransId="{B09EB78E-A80F-4268-9F45-81EE225B1C9A}"/>
    <dgm:cxn modelId="{C609205E-87CB-490F-B557-F73AB5688E5D}" type="presOf" srcId="{83AA4605-9567-4D4A-B271-6CEB3E8E52FE}" destId="{739A5A07-1372-4E13-8969-882205F6BA70}" srcOrd="0" destOrd="0" presId="urn:microsoft.com/office/officeart/2005/8/layout/process4"/>
    <dgm:cxn modelId="{83B7295E-763F-4CFF-811D-3400B1F00CBF}" srcId="{C701792B-6D31-4E79-A17E-5DF01B41FEDB}" destId="{C7494539-A70F-4CBD-9218-227C48386A49}" srcOrd="3" destOrd="0" parTransId="{A2981126-E288-48E3-A501-A2D6DCC031D1}" sibTransId="{29DEEA37-8BF6-475D-8B6D-91952410F31C}"/>
    <dgm:cxn modelId="{0E4EFC6A-DD24-422F-A2B8-2B4839074E9E}" type="presOf" srcId="{C701792B-6D31-4E79-A17E-5DF01B41FEDB}" destId="{2202604A-59F9-4E2A-9AF1-BCA8C03D5DDF}" srcOrd="0" destOrd="0" presId="urn:microsoft.com/office/officeart/2005/8/layout/process4"/>
    <dgm:cxn modelId="{FF65164D-F465-49F0-9EF6-06A5841E947B}" srcId="{C701792B-6D31-4E79-A17E-5DF01B41FEDB}" destId="{05B83660-3B66-4527-B776-62DE352D8EEC}" srcOrd="1" destOrd="0" parTransId="{5169FC9B-3ABD-472D-990F-A03AB722F365}" sibTransId="{3117A4E4-13DC-43C5-B831-872E0FA38E1A}"/>
    <dgm:cxn modelId="{36048A56-4014-4E9C-937D-1CAF33A2E891}" type="presOf" srcId="{CD4C64F3-F7FE-40AB-A4C2-38EA24A3121B}" destId="{1E9E16AC-6634-4DC2-BA0F-C3E7FCF19296}" srcOrd="0" destOrd="0" presId="urn:microsoft.com/office/officeart/2005/8/layout/process4"/>
    <dgm:cxn modelId="{5EC76E9C-F1B1-4FE5-8317-4105F80C14B1}" type="presOf" srcId="{584A7AD0-E687-432E-8286-CB717E46472C}" destId="{59739A77-6E90-4801-9106-EB9544446E75}" srcOrd="0" destOrd="0" presId="urn:microsoft.com/office/officeart/2005/8/layout/process4"/>
    <dgm:cxn modelId="{610922D9-B2D0-41D1-9757-DA457942A023}" type="presOf" srcId="{05B83660-3B66-4527-B776-62DE352D8EEC}" destId="{D002B0D3-D907-4D25-8097-1CAB3E1816FF}" srcOrd="0" destOrd="0" presId="urn:microsoft.com/office/officeart/2005/8/layout/process4"/>
    <dgm:cxn modelId="{34BD70F5-B350-48EB-ACEC-C200A7675888}" type="presOf" srcId="{5E942F01-21E6-4CBC-A5BB-499FA51B4776}" destId="{779EA7E0-5225-4B1E-9BD9-CBF641DD86FD}" srcOrd="0" destOrd="0" presId="urn:microsoft.com/office/officeart/2005/8/layout/process4"/>
    <dgm:cxn modelId="{48D1E8F5-A013-42A3-9CC2-CCDED4B9A8B5}" srcId="{C701792B-6D31-4E79-A17E-5DF01B41FEDB}" destId="{5E942F01-21E6-4CBC-A5BB-499FA51B4776}" srcOrd="0" destOrd="0" parTransId="{51576A5D-6D75-4989-B919-974EEDC11976}" sibTransId="{66EBCCEB-20C8-48E4-AAF4-EDEAD1E637FF}"/>
    <dgm:cxn modelId="{E89CE25F-12BB-4A8F-9988-25018EADE697}" type="presParOf" srcId="{2202604A-59F9-4E2A-9AF1-BCA8C03D5DDF}" destId="{35E901A8-892D-4A4E-8099-06205CB6D318}" srcOrd="0" destOrd="0" presId="urn:microsoft.com/office/officeart/2005/8/layout/process4"/>
    <dgm:cxn modelId="{6D132702-0B16-48F3-BD51-4F062636D611}" type="presParOf" srcId="{35E901A8-892D-4A4E-8099-06205CB6D318}" destId="{1E9E16AC-6634-4DC2-BA0F-C3E7FCF19296}" srcOrd="0" destOrd="0" presId="urn:microsoft.com/office/officeart/2005/8/layout/process4"/>
    <dgm:cxn modelId="{89C76398-E798-44DC-A264-F74B1B1A067D}" type="presParOf" srcId="{2202604A-59F9-4E2A-9AF1-BCA8C03D5DDF}" destId="{055C2103-F951-4362-9E2A-046E50EFF4BE}" srcOrd="1" destOrd="0" presId="urn:microsoft.com/office/officeart/2005/8/layout/process4"/>
    <dgm:cxn modelId="{C5C5E667-CD15-4169-88C2-49591A28A587}" type="presParOf" srcId="{2202604A-59F9-4E2A-9AF1-BCA8C03D5DDF}" destId="{7D0C2D30-40BD-42EE-9EC2-3DA76B5641AF}" srcOrd="2" destOrd="0" presId="urn:microsoft.com/office/officeart/2005/8/layout/process4"/>
    <dgm:cxn modelId="{BB15FBF6-E50C-412D-96DF-DD177B18A55C}" type="presParOf" srcId="{7D0C2D30-40BD-42EE-9EC2-3DA76B5641AF}" destId="{739A5A07-1372-4E13-8969-882205F6BA70}" srcOrd="0" destOrd="0" presId="urn:microsoft.com/office/officeart/2005/8/layout/process4"/>
    <dgm:cxn modelId="{4CE5B6EE-4EDA-4B71-A99E-29B49398A9E3}" type="presParOf" srcId="{2202604A-59F9-4E2A-9AF1-BCA8C03D5DDF}" destId="{69215CE0-A816-4316-A9B1-0D9111306B00}" srcOrd="3" destOrd="0" presId="urn:microsoft.com/office/officeart/2005/8/layout/process4"/>
    <dgm:cxn modelId="{880CB739-FE4A-4302-A3B4-297650B0B97E}" type="presParOf" srcId="{2202604A-59F9-4E2A-9AF1-BCA8C03D5DDF}" destId="{16B6027A-B4E7-4704-B603-2F0958AFD0D5}" srcOrd="4" destOrd="0" presId="urn:microsoft.com/office/officeart/2005/8/layout/process4"/>
    <dgm:cxn modelId="{3D8772A9-2358-426F-9132-CC5C26B53747}" type="presParOf" srcId="{16B6027A-B4E7-4704-B603-2F0958AFD0D5}" destId="{52DF4E53-2932-41CA-9BE1-2C220AD04F2D}" srcOrd="0" destOrd="0" presId="urn:microsoft.com/office/officeart/2005/8/layout/process4"/>
    <dgm:cxn modelId="{1E4C1109-A7FD-4DB9-9743-824CB2DCC25F}" type="presParOf" srcId="{2202604A-59F9-4E2A-9AF1-BCA8C03D5DDF}" destId="{F842D26E-C99A-48AA-A285-2FB7E0610EF6}" srcOrd="5" destOrd="0" presId="urn:microsoft.com/office/officeart/2005/8/layout/process4"/>
    <dgm:cxn modelId="{68B78C77-F131-46DD-B6BB-724977601732}" type="presParOf" srcId="{2202604A-59F9-4E2A-9AF1-BCA8C03D5DDF}" destId="{487AFEDC-5497-4D3F-83FD-746ED6733526}" srcOrd="6" destOrd="0" presId="urn:microsoft.com/office/officeart/2005/8/layout/process4"/>
    <dgm:cxn modelId="{91D6E556-2CE6-4D8F-A179-03BDF5FE702E}" type="presParOf" srcId="{487AFEDC-5497-4D3F-83FD-746ED6733526}" destId="{59739A77-6E90-4801-9106-EB9544446E75}" srcOrd="0" destOrd="0" presId="urn:microsoft.com/office/officeart/2005/8/layout/process4"/>
    <dgm:cxn modelId="{D38AA5B4-B4DE-48B8-BE89-DC7A8A05254A}" type="presParOf" srcId="{2202604A-59F9-4E2A-9AF1-BCA8C03D5DDF}" destId="{B5DB6A8B-C1DC-488E-8C29-FF5FFCAF4ADA}" srcOrd="7" destOrd="0" presId="urn:microsoft.com/office/officeart/2005/8/layout/process4"/>
    <dgm:cxn modelId="{066ADE2F-B529-423C-ADE8-D4A6327268F8}" type="presParOf" srcId="{2202604A-59F9-4E2A-9AF1-BCA8C03D5DDF}" destId="{BB5C5593-D880-4924-8930-1DB7D63E4890}" srcOrd="8" destOrd="0" presId="urn:microsoft.com/office/officeart/2005/8/layout/process4"/>
    <dgm:cxn modelId="{C8B2265A-A92D-441E-9EEA-207815CB1E1B}" type="presParOf" srcId="{BB5C5593-D880-4924-8930-1DB7D63E4890}" destId="{D002B0D3-D907-4D25-8097-1CAB3E1816FF}" srcOrd="0" destOrd="0" presId="urn:microsoft.com/office/officeart/2005/8/layout/process4"/>
    <dgm:cxn modelId="{49AC4249-A20A-4516-A4CC-B512E7A13FD5}" type="presParOf" srcId="{2202604A-59F9-4E2A-9AF1-BCA8C03D5DDF}" destId="{CF23673C-9CB8-47DB-882F-782A9431E303}" srcOrd="9" destOrd="0" presId="urn:microsoft.com/office/officeart/2005/8/layout/process4"/>
    <dgm:cxn modelId="{2A12B3B4-85C5-412C-9F85-3CE88BB596A8}" type="presParOf" srcId="{2202604A-59F9-4E2A-9AF1-BCA8C03D5DDF}" destId="{B2E25E5F-52E8-4F00-BBED-8CD9858C1794}" srcOrd="10" destOrd="0" presId="urn:microsoft.com/office/officeart/2005/8/layout/process4"/>
    <dgm:cxn modelId="{FDCE1A66-E5CC-49FF-B498-9C15E8368B6C}" type="presParOf" srcId="{B2E25E5F-52E8-4F00-BBED-8CD9858C1794}" destId="{779EA7E0-5225-4B1E-9BD9-CBF641DD86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E16AC-6634-4DC2-BA0F-C3E7FCF19296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</a:t>
          </a:r>
          <a:r>
            <a:rPr lang="zh-TW" sz="1700" kern="1200"/>
            <a:t>結果是伺服器檢查請求，由於看起來合法，執行程式碼。</a:t>
          </a:r>
          <a:endParaRPr lang="en-US" sz="1700" kern="1200"/>
        </a:p>
      </dsp:txBody>
      <dsp:txXfrm>
        <a:off x="0" y="3844668"/>
        <a:ext cx="10515600" cy="504610"/>
      </dsp:txXfrm>
    </dsp:sp>
    <dsp:sp modelId="{739A5A07-1372-4E13-8969-882205F6BA70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</a:t>
          </a:r>
          <a:r>
            <a:rPr lang="zh-TW" sz="1700" kern="1200"/>
            <a:t>攻擊發生，駭客的程式碼向使用者登入的網站提交請求。瀏覽器回應，並在其中包含受害者保存的憑證。</a:t>
          </a:r>
          <a:endParaRPr lang="en-US" sz="1700" kern="1200"/>
        </a:p>
      </dsp:txBody>
      <dsp:txXfrm rot="10800000">
        <a:off x="0" y="3076146"/>
        <a:ext cx="10515600" cy="504281"/>
      </dsp:txXfrm>
    </dsp:sp>
    <dsp:sp modelId="{52DF4E53-2932-41CA-9BE1-2C220AD04F2D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</a:t>
          </a:r>
          <a:r>
            <a:rPr lang="zh-TW" sz="1700" kern="1200"/>
            <a:t>受害者與攻擊者的誘餌互動。</a:t>
          </a:r>
          <a:endParaRPr lang="en-US" sz="1700" kern="1200"/>
        </a:p>
      </dsp:txBody>
      <dsp:txXfrm rot="10800000">
        <a:off x="0" y="2307624"/>
        <a:ext cx="10515600" cy="504281"/>
      </dsp:txXfrm>
    </dsp:sp>
    <dsp:sp modelId="{59739A77-6E90-4801-9106-EB9544446E75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</a:t>
          </a:r>
          <a:r>
            <a:rPr lang="zh-TW" sz="1700" kern="1200"/>
            <a:t>受害者與攻擊者首次互動，可能是透過網路釣魚電子郵件或載入受感染的網站。</a:t>
          </a:r>
          <a:endParaRPr lang="en-US" sz="1700" kern="1200"/>
        </a:p>
      </dsp:txBody>
      <dsp:txXfrm rot="10800000">
        <a:off x="0" y="1539102"/>
        <a:ext cx="10515600" cy="504281"/>
      </dsp:txXfrm>
    </dsp:sp>
    <dsp:sp modelId="{D002B0D3-D907-4D25-8097-1CAB3E1816FF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</a:t>
          </a:r>
          <a:r>
            <a:rPr lang="zh-TW" sz="1700" kern="1200"/>
            <a:t>網站建立</a:t>
          </a:r>
          <a:r>
            <a:rPr lang="en-US" sz="1700" kern="1200"/>
            <a:t>Session-Cookie</a:t>
          </a:r>
          <a:r>
            <a:rPr lang="zh-TW" sz="1700" kern="1200"/>
            <a:t>並將其儲存在受害者的瀏覽器中。</a:t>
          </a:r>
          <a:endParaRPr lang="en-US" sz="1700" kern="1200"/>
        </a:p>
      </dsp:txBody>
      <dsp:txXfrm rot="10800000">
        <a:off x="0" y="770580"/>
        <a:ext cx="10515600" cy="504281"/>
      </dsp:txXfrm>
    </dsp:sp>
    <dsp:sp modelId="{779EA7E0-5225-4B1E-9BD9-CBF641DD86FD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</a:t>
          </a:r>
          <a:r>
            <a:rPr lang="zh-TW" sz="1700" kern="1200"/>
            <a:t>受害者正常輸入使用者名稱和密碼進行登入。</a:t>
          </a:r>
          <a:endParaRPr lang="en-US" sz="1700" kern="1200"/>
        </a:p>
      </dsp:txBody>
      <dsp:txXfrm rot="10800000">
        <a:off x="0" y="2058"/>
        <a:ext cx="10515600" cy="50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CBE87-4498-6D00-D0A7-B521B44A2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065924-FF76-A2E4-9548-C34A739CD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8BD34-A5D9-C7C7-545A-BEE7E777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8DDE9-60C7-68C9-9061-7F2F7DEE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1496C-66CC-D097-3F42-67B9CA4D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09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F6367-6F21-B06B-55D3-B47CDD0F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CCE48A-7599-B31B-A4E0-0A59C6B9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E0565-740F-A4F7-3C51-4CB3A8D8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070A9A-850A-E1E1-9ECB-A0CF6A3A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0FE0D-F909-8232-1C81-7B34836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8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DE5793-9134-FA5E-B422-912318A89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FDDF0-CDBA-0E6B-6E81-9D8F80138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28E54-2EE7-7FC8-8D88-F3E094E9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2BCE48-7F04-D207-87B7-FCC8ABA8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95DB8-C01D-DD29-C164-3EB6C97A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95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46819-7BAB-C0B2-D24E-B8318E6B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DA220-53C4-15A9-64C3-B35DF1EA3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9C6E9-9A6A-AC1F-EBE8-63C41BED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558F6-DBA0-A39F-B570-C3871B2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C6283-01D6-F9CC-D29D-D86FCFE5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3007A-3A46-4322-5E6C-DE66C598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F09725-A717-8D9F-363A-EFAE8E20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2C122F-DB81-DEB7-183E-A7E7157E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B400CF-D10F-EA2E-313C-41716A0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089A71-0379-5579-6A60-E9C9ADA7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A1811-6CB8-87E1-C197-9EEE49D2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83CE6-7D93-E276-AE43-FE1383DD7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DB5B15-0CCB-C4AC-B9A1-363546A5D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0A8187-82FA-21FE-DF22-A207F434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529957-B938-6E31-0504-71685ECB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D6713D-ADC0-B63B-F2AE-5386F7A5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7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E3B9F-972A-1233-372A-08254203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79B3E7-A42B-772B-E3FE-239B31B0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FB2BFE-5474-2A68-CF63-0A2CF478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65DC34-7549-85C1-B17D-A98D4A79D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22E761-8C64-C976-4950-559C64CED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12F0C3-E651-61B3-2ECB-E82AEABD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0CDA2F-715A-3C9B-0D2B-38D10C7B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8867B6-09AA-458C-32C5-5B9C0BE4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9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F4460-F399-C268-4D61-1A7CF470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934A60-E3BB-F62A-6D64-9A3D363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68C8C5-4622-6610-2ADB-9A6C55ED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0010B6-B7A0-E20E-1F61-ACF157B9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78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54C6CE-926B-C39D-7CC1-660301CE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8F8DA4-CE28-E34E-BA02-46B9ABE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F87ABA-EE90-8C16-BFE8-F9B02AE2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93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26E4F-CEB9-3A4A-81F9-8CE6C5CD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B233B-FC83-2853-AA02-0F2CE4AE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E2272-BA1B-8387-2D72-B36542FF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A9507-7779-9686-129E-49FD69E4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2D46C5-7185-B256-63FF-5AA908A5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30AC07-9C39-077B-2343-D3981E2E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7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383A1-7743-DB51-47A0-0DAF4314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5DB3B7-3BEE-7AE6-82B9-ECEC0197E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980D39-DA00-23F0-2010-F6F057AB8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4DB985-9764-236D-5C92-AED8E1D0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8E095A-2800-FE23-ED99-347ACF11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590B74-3D04-43F5-43B5-05726DA5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25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016A95-2CF4-45FC-3BE5-847F9E33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50931-3203-8498-CF52-7EB4F4D6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55169-9A3E-F1B2-5B33-27FA56FED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76BE-F3A9-4F2A-9C4D-A4F2DABF2010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C306C2-8730-C060-BCCC-E46DC0706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2D4C0-C094-5901-B8AA-2D9FAE23B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C7FD-E414-43AD-9997-2716B60E1B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trubiks/CSRF-tutorial" TargetMode="External"/><Relationship Id="rId2" Type="http://schemas.openxmlformats.org/officeDocument/2006/relationships/hyperlink" Target="https://israynotarray.com/nodejs/20190704/233642061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hnwaithira/CSRF-IN-PHP" TargetMode="External"/><Relationship Id="rId5" Type="http://schemas.openxmlformats.org/officeDocument/2006/relationships/hyperlink" Target="https://www.okta.com/identity-101/csrf-attack/" TargetMode="External"/><Relationship Id="rId4" Type="http://schemas.openxmlformats.org/officeDocument/2006/relationships/hyperlink" Target="https://bootstrap5.hexschool.com/docs/5.1/components/moda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846FC-645C-DD8F-87B9-F6D145433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CF48A4-8BC9-DC46-B66C-4CDFDB8E4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網頁安全問題 </a:t>
            </a: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—SQL</a:t>
            </a:r>
            <a:br>
              <a:rPr lang="en-US" altLang="zh-TW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Injection</a:t>
            </a:r>
            <a:r>
              <a:rPr lang="zh-TW" altLang="en-US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XSS </a:t>
            </a:r>
            <a:r>
              <a:rPr lang="zh-TW" altLang="en-US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以及破壞認證等議題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C708A1-1075-6CB9-1865-664BD91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 </a:t>
            </a:r>
            <a:r>
              <a:rPr lang="en-US" altLang="zh-TW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09 </a:t>
            </a:r>
            <a:r>
              <a:rPr lang="zh-TW" altLang="en-US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 </a:t>
            </a:r>
            <a:endParaRPr lang="en-US" altLang="zh-TW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1102666 </a:t>
            </a:r>
            <a:r>
              <a:rPr lang="zh-TW" altLang="en-US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李亦凡</a:t>
            </a:r>
          </a:p>
        </p:txBody>
      </p:sp>
    </p:spTree>
    <p:extLst>
      <p:ext uri="{BB962C8B-B14F-4D97-AF65-F5344CB8AC3E}">
        <p14:creationId xmlns:p14="http://schemas.microsoft.com/office/powerpoint/2010/main" val="2677996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86E8C-3CDF-F158-DC17-F121FF12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POST Method attack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5E071F-A6DC-4B7D-E820-BAD84609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2016755"/>
            <a:ext cx="10155067" cy="234347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01D461-1530-3A52-C732-451459F00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92" y="4795459"/>
            <a:ext cx="7928415" cy="15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3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02D7C-57A3-D301-B4D2-142B7752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如何防禦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9575D-4CEE-3BE4-C737-0266977D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7375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盡量用</a:t>
            </a:r>
            <a:r>
              <a:rPr lang="en-US" altLang="zh-TW" dirty="0"/>
              <a:t>POST</a:t>
            </a:r>
            <a:r>
              <a:rPr lang="zh-TW" altLang="en-US" dirty="0"/>
              <a:t>請求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過濾</a:t>
            </a:r>
            <a:r>
              <a:rPr lang="en-US" altLang="zh-TW" dirty="0" err="1"/>
              <a:t>Referer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加入</a:t>
            </a:r>
            <a:r>
              <a:rPr lang="en-US" altLang="zh-TW" dirty="0"/>
              <a:t>CSRF Token(</a:t>
            </a:r>
            <a:r>
              <a:rPr lang="zh-TW" altLang="en-US" dirty="0"/>
              <a:t>最佳解</a:t>
            </a:r>
            <a:r>
              <a:rPr lang="en-US" altLang="zh-TW" dirty="0"/>
              <a:t>)</a:t>
            </a:r>
            <a:r>
              <a:rPr lang="zh-TW" altLang="en-US" dirty="0"/>
              <a:t>防禦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6161C4-0F73-F535-679C-1DB44B41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0" y="3879522"/>
            <a:ext cx="869753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E27EB-DEA3-26D9-D552-45A3D600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CSRF Token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FA6BE2-1B1C-AA0B-C784-AE326A5A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59" y="1690688"/>
            <a:ext cx="6154541" cy="306845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797C14-D1EC-A431-87DD-63D27384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91" y="5043540"/>
            <a:ext cx="7272109" cy="12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61AF8-55F1-82D4-C1B0-1A054F1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後端框架的各種</a:t>
            </a:r>
            <a:r>
              <a:rPr lang="en-US" altLang="zh-TW" dirty="0"/>
              <a:t>CSRF Token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1C9573-8BBB-0924-88A8-49BC0A1A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b="1" i="0" dirty="0">
                <a:solidFill>
                  <a:srgbClr val="202124"/>
                </a:solidFill>
                <a:effectLst/>
                <a:latin typeface="PMingLiU"/>
                <a:ea typeface="新細明體"/>
              </a:rPr>
              <a:t>Express.js(node.js)</a:t>
            </a:r>
          </a:p>
          <a:p>
            <a:r>
              <a:rPr lang="en-US" altLang="zh-TW" sz="4000" b="1" i="0" dirty="0">
                <a:solidFill>
                  <a:srgbClr val="202124"/>
                </a:solidFill>
                <a:effectLst/>
                <a:latin typeface="PMingLiU"/>
                <a:ea typeface="新細明體"/>
              </a:rPr>
              <a:t>Laravel(</a:t>
            </a:r>
            <a:r>
              <a:rPr lang="en-US" altLang="zh-TW" sz="4000" b="1" i="0" dirty="0" err="1">
                <a:solidFill>
                  <a:srgbClr val="202124"/>
                </a:solidFill>
                <a:effectLst/>
                <a:latin typeface="PMingLiU"/>
                <a:ea typeface="新細明體"/>
              </a:rPr>
              <a:t>php</a:t>
            </a:r>
            <a:r>
              <a:rPr lang="en-US" altLang="zh-TW" sz="4000" b="1" i="0" dirty="0">
                <a:solidFill>
                  <a:srgbClr val="202124"/>
                </a:solidFill>
                <a:effectLst/>
                <a:latin typeface="PMingLiU"/>
                <a:ea typeface="新細明體"/>
              </a:rPr>
              <a:t>)</a:t>
            </a:r>
          </a:p>
          <a:p>
            <a:r>
              <a:rPr lang="en-US" altLang="zh-TW" sz="4000" b="1" dirty="0">
                <a:latin typeface="PMingLiU"/>
                <a:ea typeface="新細明體"/>
              </a:rPr>
              <a:t>Django(python)</a:t>
            </a:r>
            <a:endParaRPr lang="en-US" altLang="zh-TW" sz="4000" b="1" dirty="0">
              <a:latin typeface="PMingLiU"/>
              <a:ea typeface="新細明體"/>
              <a:cs typeface="Calibri"/>
            </a:endParaRPr>
          </a:p>
          <a:p>
            <a:r>
              <a:rPr lang="en-US" altLang="zh-TW" sz="4000" b="1" dirty="0">
                <a:latin typeface="PMingLiU"/>
                <a:ea typeface="新細明體"/>
              </a:rPr>
              <a:t>Asp .NET(C#)</a:t>
            </a:r>
            <a:endParaRPr lang="en-US" altLang="zh-TW" sz="4000" b="1" dirty="0">
              <a:latin typeface="PMingLiU"/>
              <a:ea typeface="新細明體"/>
              <a:cs typeface="Calibri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704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7BF4A-5255-3084-C3D8-7A1DCB3C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11" y="203993"/>
            <a:ext cx="10515600" cy="1325563"/>
          </a:xfrm>
        </p:spPr>
        <p:txBody>
          <a:bodyPr/>
          <a:lstStyle/>
          <a:p>
            <a:pPr algn="ctr"/>
            <a:r>
              <a:rPr lang="en-US" altLang="zh-TW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Express.js 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0C1D4-794C-158A-2865-D57516BE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 dirty="0" err="1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 install --save </a:t>
            </a:r>
            <a:r>
              <a:rPr lang="en-US" altLang="zh-TW" b="0" i="0" dirty="0" err="1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csurf</a:t>
            </a:r>
            <a:endParaRPr lang="en-US" altLang="zh-TW" b="0" i="0" dirty="0">
              <a:solidFill>
                <a:srgbClr val="1F1F1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1F1F1F"/>
                </a:solidFill>
                <a:latin typeface="consolas" panose="020B0609020204030204" pitchFamily="49" charset="0"/>
              </a:rPr>
              <a:t>2. </a:t>
            </a:r>
            <a:r>
              <a:rPr lang="zh-TW" altLang="en-US" dirty="0">
                <a:solidFill>
                  <a:srgbClr val="1F1F1F"/>
                </a:solidFill>
                <a:latin typeface="consolas" panose="020B0609020204030204" pitchFamily="49" charset="0"/>
              </a:rPr>
              <a:t>引入</a:t>
            </a:r>
            <a:r>
              <a:rPr lang="en-US" altLang="zh-TW" dirty="0">
                <a:solidFill>
                  <a:srgbClr val="1F1F1F"/>
                </a:solidFill>
                <a:latin typeface="consolas" panose="020B0609020204030204" pitchFamily="49" charset="0"/>
              </a:rPr>
              <a:t>let </a:t>
            </a:r>
            <a:r>
              <a:rPr lang="en-US" altLang="zh-TW" dirty="0" err="1">
                <a:solidFill>
                  <a:srgbClr val="1F1F1F"/>
                </a:solidFill>
                <a:latin typeface="consolas" panose="020B0609020204030204" pitchFamily="49" charset="0"/>
              </a:rPr>
              <a:t>csurf</a:t>
            </a:r>
            <a:r>
              <a:rPr lang="en-US" altLang="zh-TW" dirty="0">
                <a:solidFill>
                  <a:srgbClr val="1F1F1F"/>
                </a:solidFill>
                <a:latin typeface="consolas" panose="020B0609020204030204" pitchFamily="49" charset="0"/>
              </a:rPr>
              <a:t> = require('</a:t>
            </a:r>
            <a:r>
              <a:rPr lang="en-US" altLang="zh-TW" dirty="0" err="1">
                <a:solidFill>
                  <a:srgbClr val="1F1F1F"/>
                </a:solidFill>
                <a:latin typeface="consolas" panose="020B0609020204030204" pitchFamily="49" charset="0"/>
              </a:rPr>
              <a:t>csurf</a:t>
            </a:r>
            <a:r>
              <a:rPr lang="en-US" altLang="zh-TW" dirty="0">
                <a:solidFill>
                  <a:srgbClr val="1F1F1F"/>
                </a:solidFill>
                <a:latin typeface="consolas" panose="020B0609020204030204" pitchFamily="49" charset="0"/>
              </a:rPr>
              <a:t>’)</a:t>
            </a:r>
          </a:p>
          <a:p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AB2E0C-41F0-2DAE-046E-1B59FFA7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06" y="2693988"/>
            <a:ext cx="4915094" cy="37919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DF33D0-EFDA-27CE-A04C-0400BA973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93988"/>
            <a:ext cx="4775511" cy="11339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461A7B-A3E0-0D00-698F-24F441D93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026471"/>
            <a:ext cx="4775511" cy="23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4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ECA1C-6265-5C4C-F1E2-DA77FACC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752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OWASP TOP 10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A3390C6-454D-B4E1-79A8-1BCEF9381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33" y="1825625"/>
            <a:ext cx="10379533" cy="4351338"/>
          </a:xfrm>
        </p:spPr>
      </p:pic>
    </p:spTree>
    <p:extLst>
      <p:ext uri="{BB962C8B-B14F-4D97-AF65-F5344CB8AC3E}">
        <p14:creationId xmlns:p14="http://schemas.microsoft.com/office/powerpoint/2010/main" val="126619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3CFE0-4362-4A55-051C-9388C398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A591B-17FD-5C39-DE1F-A90A5BBE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https://israynotarray.com/nodejs/20190704/2336420619/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https://github.com/twtrubiks/CSRF-tutorial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https://bootstrap5.hexschool.com/docs/5.1/components/modal/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https://www.okta.com/identity-101/csrf-attack/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https://github.com/johnwaithira/CSRF-IN-PHP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10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E7BF8-AD90-19EB-1C09-F6A632EA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2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17682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C11920-E40C-11E5-2F03-BFCF4ED1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/>
              <a:t>outline</a:t>
            </a:r>
            <a:endParaRPr lang="zh-TW" altLang="en-US" sz="5400">
              <a:cs typeface="Calibri Light" panose="020F0302020204030204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FB18F2-3148-AF18-5931-56D27DFF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dirty="0">
                <a:ea typeface="新細明體"/>
              </a:rPr>
              <a:t>CSRF</a:t>
            </a:r>
            <a:endParaRPr lang="en-US" altLang="zh-TW" sz="3600" dirty="0">
              <a:ea typeface="新細明體"/>
              <a:cs typeface="Calibri"/>
            </a:endParaRPr>
          </a:p>
          <a:p>
            <a:pPr lvl="1"/>
            <a:r>
              <a:rPr lang="zh-TW" altLang="en-US" sz="3600" dirty="0">
                <a:ea typeface="新細明體"/>
              </a:rPr>
              <a:t>攻擊原理及流程介紹</a:t>
            </a:r>
            <a:endParaRPr lang="en-US" altLang="zh-TW" sz="3600" dirty="0">
              <a:ea typeface="新細明體"/>
              <a:cs typeface="Calibri"/>
            </a:endParaRPr>
          </a:p>
          <a:p>
            <a:pPr lvl="1"/>
            <a:r>
              <a:rPr lang="zh-TW" altLang="en-US" sz="3600" dirty="0">
                <a:ea typeface="新細明體"/>
              </a:rPr>
              <a:t>介紹一下</a:t>
            </a:r>
            <a:r>
              <a:rPr lang="en-US" altLang="zh-TW" sz="3600" dirty="0">
                <a:ea typeface="新細明體"/>
              </a:rPr>
              <a:t>Session-Cookie</a:t>
            </a:r>
            <a:endParaRPr lang="en-US" altLang="zh-TW" sz="3600" dirty="0">
              <a:ea typeface="新細明體"/>
              <a:cs typeface="Calibri"/>
            </a:endParaRPr>
          </a:p>
          <a:p>
            <a:pPr lvl="1"/>
            <a:r>
              <a:rPr lang="zh-TW" altLang="en-US" sz="3600" dirty="0">
                <a:ea typeface="新細明體"/>
              </a:rPr>
              <a:t>實作攻擊</a:t>
            </a:r>
            <a:endParaRPr lang="en-US" altLang="zh-TW" sz="3600" dirty="0">
              <a:ea typeface="新細明體"/>
              <a:cs typeface="Calibri"/>
            </a:endParaRPr>
          </a:p>
          <a:p>
            <a:pPr lvl="1"/>
            <a:r>
              <a:rPr lang="zh-TW" altLang="en-US" sz="3600" dirty="0">
                <a:ea typeface="新細明體"/>
              </a:rPr>
              <a:t>如何防禦</a:t>
            </a:r>
            <a:endParaRPr lang="en-US" altLang="zh-TW" sz="3600" dirty="0">
              <a:ea typeface="新細明體"/>
              <a:cs typeface="Calibri"/>
            </a:endParaRPr>
          </a:p>
          <a:p>
            <a:pPr lvl="1"/>
            <a:r>
              <a:rPr lang="zh-TW" altLang="en-US" sz="3600" dirty="0">
                <a:ea typeface="新細明體"/>
              </a:rPr>
              <a:t>實作防禦</a:t>
            </a:r>
            <a:endParaRPr lang="en-US" altLang="zh-TW" sz="3600" dirty="0">
              <a:ea typeface="新細明體"/>
              <a:cs typeface="Calibri"/>
            </a:endParaRPr>
          </a:p>
          <a:p>
            <a:r>
              <a:rPr lang="en-US" altLang="zh-TW" sz="3600" dirty="0">
                <a:ea typeface="新細明體"/>
              </a:rPr>
              <a:t>Conclusions</a:t>
            </a:r>
            <a:endParaRPr lang="en-US" altLang="zh-TW" sz="3600" dirty="0">
              <a:ea typeface="新細明體"/>
              <a:cs typeface="Calibri"/>
            </a:endParaRPr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080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12A55D-A526-9A51-8D20-95E276C2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owasp top10 2013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8A3497-E388-F7CC-2B1A-170D182E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69C9-A3C4-D776-1A91-D5B97A3E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HitconZeroday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29416E-55DF-6E11-636C-75D8FE688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8" y="2193922"/>
            <a:ext cx="4489670" cy="3736975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02E2DE-BEDB-9A56-EA7F-F60E0CA76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93" y="2312507"/>
            <a:ext cx="6581078" cy="34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2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0C3765-0D2E-94F7-E05D-B135246C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Session-cookie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1AA419-DB4E-1BA8-81A5-A6D03DBC1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3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E64DC-A3E6-6283-1795-08558857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/>
              <a:t>CSRF(Cross-site request forgery ,</a:t>
            </a:r>
            <a:r>
              <a:rPr lang="en-US" altLang="zh-TW" sz="2800" dirty="0" err="1"/>
              <a:t>跨站請求偽造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990AC-5EE6-569E-BA6E-42FCCEB3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偽造受信任用戶來請求受信任的網站。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094A3B8-F68E-45EB-00A1-E7731A44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90" y="2293173"/>
            <a:ext cx="7130620" cy="40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9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FBFB0-91AA-12FA-91FB-E046FD666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4" r="-2" b="5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D49455-A041-E3AD-F593-5460173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>
                <a:solidFill>
                  <a:srgbClr val="FFFFFF"/>
                </a:solidFill>
              </a:rPr>
              <a:t>攻擊流程</a:t>
            </a:r>
            <a:endParaRPr lang="zh-TW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FE2285B-27D8-4A70-3CB1-78B8DBDCB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745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103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63245-FF20-FD2B-159F-20EF2434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CSRF</a:t>
            </a:r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88638-353B-5B03-57C9-1233F91E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 dirty="0"/>
              <a:t>前端</a:t>
            </a:r>
            <a:r>
              <a:rPr lang="en-US" altLang="zh-TW" sz="4000" dirty="0"/>
              <a:t>: html ,</a:t>
            </a:r>
            <a:r>
              <a:rPr lang="en-US" altLang="zh-TW" sz="4000" dirty="0" err="1"/>
              <a:t>css</a:t>
            </a:r>
            <a:r>
              <a:rPr lang="en-US" altLang="zh-TW" sz="4000" dirty="0"/>
              <a:t>(bootstrap5),</a:t>
            </a:r>
            <a:r>
              <a:rPr lang="en-US" altLang="zh-TW" sz="4000" dirty="0" err="1"/>
              <a:t>javascript</a:t>
            </a:r>
            <a:endParaRPr lang="en-US" altLang="zh-TW" sz="4000" dirty="0"/>
          </a:p>
          <a:p>
            <a:r>
              <a:rPr lang="zh-TW" altLang="en-US" sz="4000" dirty="0"/>
              <a:t>後端</a:t>
            </a:r>
            <a:r>
              <a:rPr lang="en-US" altLang="zh-TW" sz="4000" dirty="0"/>
              <a:t>:</a:t>
            </a:r>
            <a:r>
              <a:rPr lang="en-US" altLang="zh-TW" sz="4000" dirty="0" err="1"/>
              <a:t>php</a:t>
            </a:r>
            <a:r>
              <a:rPr lang="en-US" altLang="zh-TW" sz="4000" dirty="0"/>
              <a:t>(</a:t>
            </a:r>
            <a:r>
              <a:rPr lang="zh-TW" altLang="en-US" sz="4000" dirty="0"/>
              <a:t>純手刻</a:t>
            </a:r>
            <a:r>
              <a:rPr lang="en-US" altLang="zh-TW" sz="4000" dirty="0"/>
              <a:t>)</a:t>
            </a:r>
          </a:p>
          <a:p>
            <a:r>
              <a:rPr lang="zh-TW" altLang="en-US" sz="4000" dirty="0"/>
              <a:t>資料庫</a:t>
            </a:r>
            <a:r>
              <a:rPr lang="en-US" altLang="zh-TW" sz="4000" dirty="0"/>
              <a:t>: 無</a:t>
            </a:r>
          </a:p>
          <a:p>
            <a:r>
              <a:rPr lang="zh-TW" altLang="en-US" sz="4000" dirty="0"/>
              <a:t>網站</a:t>
            </a:r>
            <a:r>
              <a:rPr lang="en-US" altLang="zh-TW" sz="4000" dirty="0"/>
              <a:t>1</a:t>
            </a:r>
            <a:r>
              <a:rPr lang="zh-TW" altLang="en-US" sz="4000" dirty="0"/>
              <a:t>：模擬轉帳頁面</a:t>
            </a:r>
            <a:endParaRPr lang="en-US" altLang="zh-TW" sz="4000" dirty="0"/>
          </a:p>
          <a:p>
            <a:r>
              <a:rPr lang="zh-TW" altLang="en-US" sz="4000" dirty="0"/>
              <a:t>網站</a:t>
            </a:r>
            <a:r>
              <a:rPr lang="en-US" altLang="zh-TW" sz="4000" dirty="0"/>
              <a:t>2</a:t>
            </a:r>
            <a:r>
              <a:rPr lang="zh-TW" altLang="en-US" sz="4000" dirty="0"/>
              <a:t>：攻擊網站（心理測驗網站）</a:t>
            </a:r>
            <a:endParaRPr lang="en-US" altLang="zh-TW" sz="4000" dirty="0"/>
          </a:p>
          <a:p>
            <a:r>
              <a:rPr lang="en-US" altLang="zh-TW" sz="4000" dirty="0">
                <a:ea typeface="新細明體"/>
              </a:rPr>
              <a:t>Demo(</a:t>
            </a:r>
            <a:r>
              <a:rPr lang="en-US" altLang="zh-TW" sz="4000" dirty="0">
                <a:ea typeface="+mn-lt"/>
                <a:cs typeface="+mn-lt"/>
              </a:rPr>
              <a:t>https://youtu.be/ksAnIhMlAAw</a:t>
            </a:r>
            <a:r>
              <a:rPr lang="en-US" altLang="zh-TW" sz="4000" dirty="0">
                <a:ea typeface="新細明體"/>
              </a:rPr>
              <a:t>)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1676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A273-0C1A-77DF-8F1F-40E8D1F1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GET Method attack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4A662E6-6AE5-9223-278C-6B89113A0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1977"/>
            <a:ext cx="10515600" cy="1402633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106234-518F-D87A-8564-CD54EAA22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21" y="3198378"/>
            <a:ext cx="6069558" cy="29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8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25933</TotalTime>
  <Words>363</Words>
  <Application>Microsoft Office PowerPoint</Application>
  <PresentationFormat>寬螢幕</PresentationFormat>
  <Paragraphs>57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新細明體</vt:lpstr>
      <vt:lpstr>新細明體</vt:lpstr>
      <vt:lpstr>標楷體</vt:lpstr>
      <vt:lpstr>Arial</vt:lpstr>
      <vt:lpstr>Calibri</vt:lpstr>
      <vt:lpstr>Calibri Light</vt:lpstr>
      <vt:lpstr>consolas</vt:lpstr>
      <vt:lpstr>Lato</vt:lpstr>
      <vt:lpstr>Office 佈景主題</vt:lpstr>
      <vt:lpstr>網頁安全問題 —SQL Injection、XSS 以及破壞認證等議題</vt:lpstr>
      <vt:lpstr>outline</vt:lpstr>
      <vt:lpstr>owasp top10 2013</vt:lpstr>
      <vt:lpstr>HitconZeroday</vt:lpstr>
      <vt:lpstr>Session-cookie</vt:lpstr>
      <vt:lpstr>CSRF(Cross-site request forgery ,跨站請求偽造)</vt:lpstr>
      <vt:lpstr>攻擊流程</vt:lpstr>
      <vt:lpstr>CSRF實作</vt:lpstr>
      <vt:lpstr>GET Method attack</vt:lpstr>
      <vt:lpstr>POST Method attack</vt:lpstr>
      <vt:lpstr>如何防禦?</vt:lpstr>
      <vt:lpstr>CSRF Token</vt:lpstr>
      <vt:lpstr>後端框架的各種CSRF Token</vt:lpstr>
      <vt:lpstr>Express.js </vt:lpstr>
      <vt:lpstr>OWASP TOP 10</vt:lpstr>
      <vt:lpstr>參考文獻</vt:lpstr>
      <vt:lpstr>感謝觀賞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網頁安全問題 —SQL Injection、XSS 以及破壞認證等議題</dc:title>
  <dc:creator>李亦凡</dc:creator>
  <cp:lastModifiedBy>李亦凡</cp:lastModifiedBy>
  <cp:revision>38</cp:revision>
  <dcterms:created xsi:type="dcterms:W3CDTF">2023-12-21T07:37:28Z</dcterms:created>
  <dcterms:modified xsi:type="dcterms:W3CDTF">2024-01-11T09:56:02Z</dcterms:modified>
</cp:coreProperties>
</file>