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280" r:id="rId5"/>
    <p:sldId id="311" r:id="rId6"/>
    <p:sldId id="262" r:id="rId7"/>
    <p:sldId id="315" r:id="rId8"/>
    <p:sldId id="316" r:id="rId9"/>
    <p:sldId id="312" r:id="rId10"/>
    <p:sldId id="297" r:id="rId11"/>
    <p:sldId id="317" r:id="rId12"/>
    <p:sldId id="318" r:id="rId13"/>
    <p:sldId id="319" r:id="rId14"/>
    <p:sldId id="320" r:id="rId15"/>
    <p:sldId id="321" r:id="rId16"/>
    <p:sldId id="322" r:id="rId17"/>
    <p:sldId id="323" r:id="rId18"/>
    <p:sldId id="298" r:id="rId19"/>
    <p:sldId id="324" r:id="rId20"/>
    <p:sldId id="299" r:id="rId21"/>
    <p:sldId id="326" r:id="rId22"/>
    <p:sldId id="300" r:id="rId23"/>
    <p:sldId id="327" r:id="rId24"/>
    <p:sldId id="329" r:id="rId25"/>
  </p:sldIdLst>
  <p:sldSz cx="9144000" cy="5143500" type="screen16x9"/>
  <p:notesSz cx="6858000" cy="9144000"/>
  <p:embeddedFontLst>
    <p:embeddedFont>
      <p:font typeface="Exo 2" panose="020B0604020202020204"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Roboto Condensed Light" panose="020B0604020202020204" charset="0"/>
      <p:regular r:id="rId35"/>
      <p:bold r:id="rId36"/>
      <p:italic r:id="rId37"/>
      <p:boldItalic r:id="rId38"/>
    </p:embeddedFont>
    <p:embeddedFont>
      <p:font typeface="Squada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46DF8A-E843-4CA6-A4E7-B95004414B10}">
  <a:tblStyle styleId="{AF46DF8A-E843-4CA6-A4E7-B95004414B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85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48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383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469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98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070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837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8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354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189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587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12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397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374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00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70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10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914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r>
              <a:rPr lang="en-US" b="1" dirty="0">
                <a:latin typeface="Arial" panose="020B0604020202020204" pitchFamily="34" charset="0"/>
                <a:ea typeface="Calibri" panose="020F0502020204030204" pitchFamily="34" charset="0"/>
              </a:rPr>
              <a:t>A Coursera Capstone Project</a:t>
            </a:r>
            <a:endParaRPr dirty="0"/>
          </a:p>
        </p:txBody>
      </p:sp>
      <p:sp>
        <p:nvSpPr>
          <p:cNvPr id="137" name="Google Shape;137;p28"/>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algn="ctr">
              <a:lnSpc>
                <a:spcPct val="107000"/>
              </a:lnSpc>
              <a:spcAft>
                <a:spcPts val="800"/>
              </a:spcAft>
            </a:pPr>
            <a:r>
              <a:rPr lang="en-US" dirty="0">
                <a:latin typeface="Arial" panose="020B0604020202020204" pitchFamily="34" charset="0"/>
                <a:ea typeface="Calibri" panose="020F0502020204030204" pitchFamily="34" charset="0"/>
              </a:rPr>
              <a:t>Predicting House Prices in Zagreb, Croatia</a:t>
            </a:r>
            <a:endParaRPr dirty="0">
              <a:solidFill>
                <a:srgbClr val="434343"/>
              </a:solidFill>
            </a:endParaRPr>
          </a:p>
        </p:txBody>
      </p:sp>
      <p:cxnSp>
        <p:nvCxnSpPr>
          <p:cNvPr id="138" name="Google Shape;138;p28"/>
          <p:cNvCxnSpPr/>
          <p:nvPr/>
        </p:nvCxnSpPr>
        <p:spPr>
          <a:xfrm>
            <a:off x="7145675" y="3176000"/>
            <a:ext cx="2086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br>
              <a:rPr lang="en-US" dirty="0"/>
            </a:br>
            <a:r>
              <a:rPr lang="en-US" dirty="0"/>
              <a:t>METHODOLOGY</a:t>
            </a:r>
            <a:br>
              <a:rPr lang="en-US" dirty="0"/>
            </a:b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
        <p:nvSpPr>
          <p:cNvPr id="178" name="Google Shape;178;p31"/>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indent="0"/>
            <a:r>
              <a:rPr lang="en-US" dirty="0"/>
              <a:t>Exploratory data analysis, inferential statistical testing and machine learning</a:t>
            </a:r>
          </a:p>
          <a:p>
            <a:pPr marL="0" indent="0"/>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3445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Using </a:t>
            </a:r>
            <a:r>
              <a:rPr lang="en-US" dirty="0" err="1">
                <a:solidFill>
                  <a:schemeClr val="dk1"/>
                </a:solidFill>
                <a:latin typeface="Roboto Condensed Light"/>
                <a:ea typeface="Roboto Condensed Light"/>
                <a:cs typeface="Roboto Condensed Light"/>
                <a:sym typeface="Roboto Condensed Light"/>
              </a:rPr>
              <a:t>Nominatim</a:t>
            </a:r>
            <a:r>
              <a:rPr lang="en-US" dirty="0">
                <a:solidFill>
                  <a:schemeClr val="dk1"/>
                </a:solidFill>
                <a:latin typeface="Roboto Condensed Light"/>
                <a:ea typeface="Roboto Condensed Light"/>
                <a:cs typeface="Roboto Condensed Light"/>
                <a:sym typeface="Roboto Condensed Light"/>
              </a:rPr>
              <a:t> module from </a:t>
            </a:r>
            <a:r>
              <a:rPr lang="en-US" dirty="0" err="1">
                <a:solidFill>
                  <a:schemeClr val="dk1"/>
                </a:solidFill>
                <a:latin typeface="Roboto Condensed Light"/>
                <a:ea typeface="Roboto Condensed Light"/>
                <a:cs typeface="Roboto Condensed Light"/>
                <a:sym typeface="Roboto Condensed Light"/>
              </a:rPr>
              <a:t>geopy</a:t>
            </a:r>
            <a:r>
              <a:rPr lang="en-US" dirty="0">
                <a:solidFill>
                  <a:schemeClr val="dk1"/>
                </a:solidFill>
                <a:latin typeface="Roboto Condensed Light"/>
                <a:ea typeface="Roboto Condensed Light"/>
                <a:cs typeface="Roboto Condensed Light"/>
                <a:sym typeface="Roboto Condensed Light"/>
              </a:rPr>
              <a:t> python library, Zagreb’s </a:t>
            </a:r>
            <a:r>
              <a:rPr lang="en-US" dirty="0" err="1">
                <a:solidFill>
                  <a:schemeClr val="dk1"/>
                </a:solidFill>
                <a:latin typeface="Roboto Condensed Light"/>
                <a:ea typeface="Roboto Condensed Light"/>
                <a:cs typeface="Roboto Condensed Light"/>
                <a:sym typeface="Roboto Condensed Light"/>
              </a:rPr>
              <a:t>geograpical</a:t>
            </a:r>
            <a:r>
              <a:rPr lang="en-US" dirty="0">
                <a:solidFill>
                  <a:schemeClr val="dk1"/>
                </a:solidFill>
                <a:latin typeface="Roboto Condensed Light"/>
                <a:ea typeface="Roboto Condensed Light"/>
                <a:cs typeface="Roboto Condensed Light"/>
                <a:sym typeface="Roboto Condensed Light"/>
              </a:rPr>
              <a:t> coordinates were extracted</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Then, by utilizing folium python library’s mapping capabilities, a visualization was created to better portray the various neighborhood distribution within the city of Zagreb, Croatia</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406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
        <p:nvSpPr>
          <p:cNvPr id="4" name="TextBox 3">
            <a:extLst>
              <a:ext uri="{FF2B5EF4-FFF2-40B4-BE49-F238E27FC236}">
                <a16:creationId xmlns:a16="http://schemas.microsoft.com/office/drawing/2014/main" id="{875DF971-1EE0-4016-9DA6-57FB494AF104}"/>
              </a:ext>
            </a:extLst>
          </p:cNvPr>
          <p:cNvSpPr txBox="1"/>
          <p:nvPr/>
        </p:nvSpPr>
        <p:spPr>
          <a:xfrm>
            <a:off x="2345334" y="4545093"/>
            <a:ext cx="4435945" cy="307777"/>
          </a:xfrm>
          <a:prstGeom prst="rect">
            <a:avLst/>
          </a:prstGeom>
          <a:noFill/>
        </p:spPr>
        <p:txBody>
          <a:bodyPr wrap="square" rtlCol="0">
            <a:spAutoFit/>
          </a:bodyPr>
          <a:lstStyle/>
          <a:p>
            <a:pPr algn="ctr"/>
            <a:r>
              <a:rPr lang="en-US" dirty="0"/>
              <a:t>Figure 3. Neighborhood distribution in Zagreb, Croatia  </a:t>
            </a:r>
          </a:p>
        </p:txBody>
      </p:sp>
      <p:pic>
        <p:nvPicPr>
          <p:cNvPr id="10" name="Picture 9">
            <a:extLst>
              <a:ext uri="{FF2B5EF4-FFF2-40B4-BE49-F238E27FC236}">
                <a16:creationId xmlns:a16="http://schemas.microsoft.com/office/drawing/2014/main" id="{E382019B-6038-4138-A674-54A24A6A5CA3}"/>
              </a:ext>
            </a:extLst>
          </p:cNvPr>
          <p:cNvPicPr/>
          <p:nvPr/>
        </p:nvPicPr>
        <p:blipFill>
          <a:blip r:embed="rId3">
            <a:extLst>
              <a:ext uri="{28A0092B-C50C-407E-A947-70E740481C1C}">
                <a14:useLocalDpi xmlns:a14="http://schemas.microsoft.com/office/drawing/2010/main" val="0"/>
              </a:ext>
            </a:extLst>
          </a:blip>
          <a:stretch>
            <a:fillRect/>
          </a:stretch>
        </p:blipFill>
        <p:spPr>
          <a:xfrm>
            <a:off x="1600199" y="961977"/>
            <a:ext cx="5943600" cy="3363595"/>
          </a:xfrm>
          <a:prstGeom prst="rect">
            <a:avLst/>
          </a:prstGeom>
        </p:spPr>
      </p:pic>
    </p:spTree>
    <p:extLst>
      <p:ext uri="{BB962C8B-B14F-4D97-AF65-F5344CB8AC3E}">
        <p14:creationId xmlns:p14="http://schemas.microsoft.com/office/powerpoint/2010/main" val="58728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Nearby venues (1 kilometer) for neighborhood are pulled from their servers, subsequently aggregated by type so that they could be assigned to all the houses in the same neighborhood</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Preliminary exploratory data analysis was performed where the top correlation values between venues categories and house price were compared and plotted in a bar chart</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90270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
        <p:nvSpPr>
          <p:cNvPr id="4" name="TextBox 3">
            <a:extLst>
              <a:ext uri="{FF2B5EF4-FFF2-40B4-BE49-F238E27FC236}">
                <a16:creationId xmlns:a16="http://schemas.microsoft.com/office/drawing/2014/main" id="{875DF971-1EE0-4016-9DA6-57FB494AF104}"/>
              </a:ext>
            </a:extLst>
          </p:cNvPr>
          <p:cNvSpPr txBox="1"/>
          <p:nvPr/>
        </p:nvSpPr>
        <p:spPr>
          <a:xfrm>
            <a:off x="1752014" y="4778857"/>
            <a:ext cx="5554480" cy="307777"/>
          </a:xfrm>
          <a:prstGeom prst="rect">
            <a:avLst/>
          </a:prstGeom>
          <a:noFill/>
        </p:spPr>
        <p:txBody>
          <a:bodyPr wrap="square" rtlCol="0">
            <a:spAutoFit/>
          </a:bodyPr>
          <a:lstStyle/>
          <a:p>
            <a:pPr algn="ctr"/>
            <a:r>
              <a:rPr lang="en-US" dirty="0"/>
              <a:t>Figure 4. Top 10 correlation values of venue category to house price  </a:t>
            </a:r>
          </a:p>
        </p:txBody>
      </p:sp>
      <p:pic>
        <p:nvPicPr>
          <p:cNvPr id="7" name="Picture 6">
            <a:extLst>
              <a:ext uri="{FF2B5EF4-FFF2-40B4-BE49-F238E27FC236}">
                <a16:creationId xmlns:a16="http://schemas.microsoft.com/office/drawing/2014/main" id="{21E2A81A-80B1-4EBB-964B-EA7B5050A694}"/>
              </a:ext>
            </a:extLst>
          </p:cNvPr>
          <p:cNvPicPr/>
          <p:nvPr/>
        </p:nvPicPr>
        <p:blipFill>
          <a:blip r:embed="rId3">
            <a:extLst>
              <a:ext uri="{28A0092B-C50C-407E-A947-70E740481C1C}">
                <a14:useLocalDpi xmlns:a14="http://schemas.microsoft.com/office/drawing/2010/main" val="0"/>
              </a:ext>
            </a:extLst>
          </a:blip>
          <a:stretch>
            <a:fillRect/>
          </a:stretch>
        </p:blipFill>
        <p:spPr>
          <a:xfrm>
            <a:off x="2433457" y="948645"/>
            <a:ext cx="4277085" cy="3596448"/>
          </a:xfrm>
          <a:prstGeom prst="rect">
            <a:avLst/>
          </a:prstGeom>
        </p:spPr>
      </p:pic>
    </p:spTree>
    <p:extLst>
      <p:ext uri="{BB962C8B-B14F-4D97-AF65-F5344CB8AC3E}">
        <p14:creationId xmlns:p14="http://schemas.microsoft.com/office/powerpoint/2010/main" val="425776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Another analysis that was done was to identify which neighborhoods in Zagreb have the highest mean house price to m^2 ratio and how far are these neighborhoods geographically distanced to the center of the city which is empirically determined the priciest of them all</a:t>
            </a: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0229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
        <p:nvSpPr>
          <p:cNvPr id="4" name="TextBox 3">
            <a:extLst>
              <a:ext uri="{FF2B5EF4-FFF2-40B4-BE49-F238E27FC236}">
                <a16:creationId xmlns:a16="http://schemas.microsoft.com/office/drawing/2014/main" id="{875DF971-1EE0-4016-9DA6-57FB494AF104}"/>
              </a:ext>
            </a:extLst>
          </p:cNvPr>
          <p:cNvSpPr txBox="1"/>
          <p:nvPr/>
        </p:nvSpPr>
        <p:spPr>
          <a:xfrm>
            <a:off x="1752014" y="4778857"/>
            <a:ext cx="5554480" cy="307777"/>
          </a:xfrm>
          <a:prstGeom prst="rect">
            <a:avLst/>
          </a:prstGeom>
          <a:noFill/>
        </p:spPr>
        <p:txBody>
          <a:bodyPr wrap="square" rtlCol="0">
            <a:spAutoFit/>
          </a:bodyPr>
          <a:lstStyle/>
          <a:p>
            <a:pPr algn="ctr"/>
            <a:r>
              <a:rPr lang="en-US" dirty="0"/>
              <a:t>Figure 4. Top 10 correlation values of venue category to house price  </a:t>
            </a:r>
          </a:p>
        </p:txBody>
      </p:sp>
      <p:pic>
        <p:nvPicPr>
          <p:cNvPr id="9" name="Picture 8">
            <a:extLst>
              <a:ext uri="{FF2B5EF4-FFF2-40B4-BE49-F238E27FC236}">
                <a16:creationId xmlns:a16="http://schemas.microsoft.com/office/drawing/2014/main" id="{AC0CD9AF-6DF2-47F9-8BB1-1922EC4B6353}"/>
              </a:ext>
            </a:extLst>
          </p:cNvPr>
          <p:cNvPicPr/>
          <p:nvPr/>
        </p:nvPicPr>
        <p:blipFill>
          <a:blip r:embed="rId3">
            <a:extLst>
              <a:ext uri="{28A0092B-C50C-407E-A947-70E740481C1C}">
                <a14:useLocalDpi xmlns:a14="http://schemas.microsoft.com/office/drawing/2010/main" val="0"/>
              </a:ext>
            </a:extLst>
          </a:blip>
          <a:stretch>
            <a:fillRect/>
          </a:stretch>
        </p:blipFill>
        <p:spPr>
          <a:xfrm>
            <a:off x="2116737" y="984201"/>
            <a:ext cx="4910526" cy="3593365"/>
          </a:xfrm>
          <a:prstGeom prst="rect">
            <a:avLst/>
          </a:prstGeom>
        </p:spPr>
      </p:pic>
    </p:spTree>
    <p:extLst>
      <p:ext uri="{BB962C8B-B14F-4D97-AF65-F5344CB8AC3E}">
        <p14:creationId xmlns:p14="http://schemas.microsoft.com/office/powerpoint/2010/main" val="251079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Of the machine learning algorithms, polynomial linear regression of degree 2 was used where the features included only the top 40 venue categories with the highest correlation to house price</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Of other features, meters squared was also used</a:t>
            </a:r>
          </a:p>
          <a:p>
            <a:pPr marL="241300" indent="-196850">
              <a:lnSpc>
                <a:spcPct val="115000"/>
              </a:lnSpc>
              <a:spcBef>
                <a:spcPts val="1600"/>
              </a:spcBef>
              <a:buClr>
                <a:schemeClr val="dk1"/>
              </a:buClr>
              <a:buSzPts val="1100"/>
              <a:buFont typeface="Roboto Condensed Light"/>
              <a:buChar char="■"/>
            </a:pPr>
            <a:r>
              <a:rPr lang="en-US" dirty="0" err="1">
                <a:solidFill>
                  <a:schemeClr val="dk1"/>
                </a:solidFill>
                <a:latin typeface="Roboto Condensed Light"/>
                <a:ea typeface="Roboto Condensed Light"/>
                <a:cs typeface="Roboto Condensed Light"/>
                <a:sym typeface="Roboto Condensed Light"/>
              </a:rPr>
              <a:t>StandardScaler</a:t>
            </a:r>
            <a:r>
              <a:rPr lang="en-US" dirty="0">
                <a:solidFill>
                  <a:schemeClr val="dk1"/>
                </a:solidFill>
                <a:latin typeface="Roboto Condensed Light"/>
                <a:ea typeface="Roboto Condensed Light"/>
                <a:cs typeface="Roboto Condensed Light"/>
                <a:sym typeface="Roboto Condensed Light"/>
              </a:rPr>
              <a:t> transformed the features into data with zero mean and variance of one</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All the data was split into 80/20 training and test sets</a:t>
            </a: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METHODOLOGY</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8184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br>
              <a:rPr lang="en-US" dirty="0"/>
            </a:br>
            <a:br>
              <a:rPr lang="en-US" dirty="0"/>
            </a:br>
            <a:r>
              <a:rPr lang="en-US" dirty="0"/>
              <a:t>RESULTS</a:t>
            </a:r>
            <a:br>
              <a:rPr lang="en-US" dirty="0"/>
            </a:br>
            <a:br>
              <a:rPr lang="en-US" dirty="0"/>
            </a:br>
            <a:endParaRPr dirty="0"/>
          </a:p>
        </p:txBody>
      </p:sp>
      <p:sp>
        <p:nvSpPr>
          <p:cNvPr id="216" name="Google Shape;216;p34"/>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3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indent="0"/>
            <a:r>
              <a:rPr lang="en-US" dirty="0"/>
              <a:t>Discussion of the results</a:t>
            </a:r>
          </a:p>
          <a:p>
            <a:pPr marL="0" indent="0"/>
            <a:endParaRPr lang="en-US" dirty="0"/>
          </a:p>
          <a:p>
            <a:pPr marL="0" lvl="0" indent="0" algn="r" rtl="0">
              <a:spcBef>
                <a:spcPts val="0"/>
              </a:spcBef>
              <a:spcAft>
                <a:spcPts val="0"/>
              </a:spcAft>
              <a:buNone/>
            </a:pPr>
            <a:endParaRPr dirty="0"/>
          </a:p>
        </p:txBody>
      </p:sp>
    </p:spTree>
    <p:extLst>
      <p:ext uri="{BB962C8B-B14F-4D97-AF65-F5344CB8AC3E}">
        <p14:creationId xmlns:p14="http://schemas.microsoft.com/office/powerpoint/2010/main" val="280044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lowest residual sum of squares that was achieved was 47278303818.68 and the highest variance score (fit) of 0.65</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best result was achieved by trying to combine the most optimal values of hyperparameters (number of venue categories, degree of polynomial features, type of scaling etc.)</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RESULTS</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6344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51" name="Google Shape;151;p30"/>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INTRODUCTION</a:t>
            </a:r>
            <a:endParaRPr dirty="0"/>
          </a:p>
        </p:txBody>
      </p:sp>
      <p:sp>
        <p:nvSpPr>
          <p:cNvPr id="152" name="Google Shape;152;p30"/>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p>
            <a:pPr marL="0" lvl="0" indent="0"/>
            <a:r>
              <a:rPr lang="en-US" dirty="0"/>
              <a:t>Discussion of the business problem and who would be interested in this project</a:t>
            </a:r>
            <a:endParaRPr dirty="0"/>
          </a:p>
        </p:txBody>
      </p:sp>
      <p:sp>
        <p:nvSpPr>
          <p:cNvPr id="153" name="Google Shape;153;p30"/>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THE DATA</a:t>
            </a:r>
            <a:endParaRPr dirty="0"/>
          </a:p>
        </p:txBody>
      </p:sp>
      <p:sp>
        <p:nvSpPr>
          <p:cNvPr id="154" name="Google Shape;154;p30"/>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p>
            <a:pPr marL="0" lvl="0" indent="0"/>
            <a:r>
              <a:rPr lang="en-US" dirty="0"/>
              <a:t>Description of the data that will be used to solve the problem and the source of the data</a:t>
            </a:r>
            <a:endParaRPr dirty="0"/>
          </a:p>
        </p:txBody>
      </p:sp>
      <p:sp>
        <p:nvSpPr>
          <p:cNvPr id="155" name="Google Shape;155;p30"/>
          <p:cNvSpPr txBox="1">
            <a:spLocks noGrp="1"/>
          </p:cNvSpPr>
          <p:nvPr>
            <p:ph type="title" idx="3"/>
          </p:nvPr>
        </p:nvSpPr>
        <p:spPr>
          <a:xfrm>
            <a:off x="2118448" y="54444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6" name="Google Shape;156;p30"/>
          <p:cNvSpPr txBox="1">
            <a:spLocks noGrp="1"/>
          </p:cNvSpPr>
          <p:nvPr>
            <p:ph type="title" idx="5"/>
          </p:nvPr>
        </p:nvSpPr>
        <p:spPr>
          <a:xfrm>
            <a:off x="2105406" y="248716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57" name="Google Shape;157;p30"/>
          <p:cNvSpPr txBox="1">
            <a:spLocks noGrp="1"/>
          </p:cNvSpPr>
          <p:nvPr>
            <p:ph type="title" idx="4"/>
          </p:nvPr>
        </p:nvSpPr>
        <p:spPr>
          <a:xfrm>
            <a:off x="2105406" y="151580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5922008" y="209263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61" name="Google Shape;161;p30"/>
          <p:cNvSpPr txBox="1">
            <a:spLocks noGrp="1"/>
          </p:cNvSpPr>
          <p:nvPr>
            <p:ph type="title" idx="7"/>
          </p:nvPr>
        </p:nvSpPr>
        <p:spPr>
          <a:xfrm>
            <a:off x="5922008" y="311233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62" name="Google Shape;162;p30"/>
          <p:cNvSpPr txBox="1">
            <a:spLocks noGrp="1"/>
          </p:cNvSpPr>
          <p:nvPr>
            <p:ph type="title" idx="8"/>
          </p:nvPr>
        </p:nvSpPr>
        <p:spPr>
          <a:xfrm>
            <a:off x="5922008" y="413203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63" name="Google Shape;163;p30"/>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METHODOLOGY</a:t>
            </a:r>
            <a:endParaRPr dirty="0"/>
          </a:p>
        </p:txBody>
      </p:sp>
      <p:sp>
        <p:nvSpPr>
          <p:cNvPr id="164" name="Google Shape;164;p30"/>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p>
            <a:pPr marL="0" lvl="0" indent="0"/>
            <a:r>
              <a:rPr lang="en-US" dirty="0"/>
              <a:t>Exploratory data analysis, inferential statistical testing and machine learning</a:t>
            </a:r>
            <a:endParaRPr dirty="0"/>
          </a:p>
        </p:txBody>
      </p:sp>
      <p:sp>
        <p:nvSpPr>
          <p:cNvPr id="165" name="Google Shape;165;p30"/>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endParaRPr dirty="0"/>
          </a:p>
        </p:txBody>
      </p:sp>
      <p:sp>
        <p:nvSpPr>
          <p:cNvPr id="166" name="Google Shape;166;p30"/>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Discussion of the results</a:t>
            </a:r>
            <a:endParaRPr dirty="0"/>
          </a:p>
        </p:txBody>
      </p:sp>
      <p:sp>
        <p:nvSpPr>
          <p:cNvPr id="167" name="Google Shape;167;p30"/>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DISCUSSION</a:t>
            </a:r>
            <a:endParaRPr dirty="0"/>
          </a:p>
        </p:txBody>
      </p:sp>
      <p:sp>
        <p:nvSpPr>
          <p:cNvPr id="168" name="Google Shape;168;p30"/>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p>
            <a:pPr marL="0" lvl="0" indent="0"/>
            <a:r>
              <a:rPr lang="en-US" dirty="0"/>
              <a:t>Recommendations based on the results</a:t>
            </a:r>
            <a:endParaRPr dirty="0"/>
          </a:p>
        </p:txBody>
      </p:sp>
      <p:sp>
        <p:nvSpPr>
          <p:cNvPr id="169" name="Google Shape;169;p30"/>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170" name="Google Shape;170;p30"/>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Presentation 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br>
              <a:rPr lang="en-US" dirty="0"/>
            </a:br>
            <a:br>
              <a:rPr lang="en-US" dirty="0"/>
            </a:br>
            <a:r>
              <a:rPr lang="en-US" dirty="0"/>
              <a:t>DISCUSSION</a:t>
            </a:r>
            <a:br>
              <a:rPr lang="en-US" dirty="0"/>
            </a:br>
            <a:br>
              <a:rPr lang="en-US" dirty="0"/>
            </a:b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
        <p:nvSpPr>
          <p:cNvPr id="178" name="Google Shape;178;p31"/>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indent="0"/>
            <a:r>
              <a:rPr lang="en-US" dirty="0"/>
              <a:t>Recommendations based on the results</a:t>
            </a:r>
          </a:p>
          <a:p>
            <a:pPr marL="0" indent="0"/>
            <a:endParaRPr lang="en-US" dirty="0"/>
          </a:p>
          <a:p>
            <a:pPr marL="0" indent="0"/>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11724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It is assumed that better results could be achieved by the following means: more house samples in the dataset, more venues in the Foursquare database for the city of Zagreb, Croatia, more computer memory for higher degree polynomial features, using a neural network to fit the data, and others</a:t>
            </a: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DISCUSSION</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8525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br>
              <a:rPr lang="en-US" dirty="0"/>
            </a:br>
            <a:br>
              <a:rPr lang="en-US" dirty="0"/>
            </a:br>
            <a:br>
              <a:rPr lang="en-US" dirty="0"/>
            </a:br>
            <a:r>
              <a:rPr lang="en-US" dirty="0"/>
              <a:t>CONCLUSION</a:t>
            </a:r>
            <a:br>
              <a:rPr lang="en-US" dirty="0"/>
            </a:br>
            <a:br>
              <a:rPr lang="en-US" dirty="0"/>
            </a:br>
            <a:br>
              <a:rPr lang="en-US" dirty="0"/>
            </a:br>
            <a:endParaRPr dirty="0"/>
          </a:p>
        </p:txBody>
      </p:sp>
      <p:sp>
        <p:nvSpPr>
          <p:cNvPr id="216" name="Google Shape;216;p34"/>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3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indent="0"/>
            <a:r>
              <a:rPr lang="en-US" dirty="0"/>
              <a:t>Presentation conclusion</a:t>
            </a:r>
          </a:p>
          <a:p>
            <a:pPr marL="0" lvl="0" indent="0" algn="r" rtl="0">
              <a:spcBef>
                <a:spcPts val="0"/>
              </a:spcBef>
              <a:spcAft>
                <a:spcPts val="0"/>
              </a:spcAft>
              <a:buNone/>
            </a:pPr>
            <a:endParaRPr dirty="0"/>
          </a:p>
        </p:txBody>
      </p:sp>
    </p:spTree>
    <p:extLst>
      <p:ext uri="{BB962C8B-B14F-4D97-AF65-F5344CB8AC3E}">
        <p14:creationId xmlns:p14="http://schemas.microsoft.com/office/powerpoint/2010/main" val="1871000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This Coursera capstone project allowed for practicing with the skills and the tools to use location data to explore a geographical location, as well as applying all the knowledge acquired during previous courses in the IBM Data Science Professional Certificate specialization</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This course also enabled the student to deal with real-world data that is often times messy and incomplete. In conclusion, a big part of the data science profession is to also be able to deal with these kind of problems</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CONCLUSION</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8530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CF37-28C8-48C4-92BC-51A9BCC4C3D7}"/>
              </a:ext>
            </a:extLst>
          </p:cNvPr>
          <p:cNvSpPr>
            <a:spLocks noGrp="1"/>
          </p:cNvSpPr>
          <p:nvPr>
            <p:ph type="ctrTitle"/>
          </p:nvPr>
        </p:nvSpPr>
        <p:spPr/>
        <p:txBody>
          <a:bodyPr/>
          <a:lstStyle/>
          <a:p>
            <a:r>
              <a:rPr lang="en-US" sz="3200" dirty="0"/>
              <a:t>Thank you for your attention</a:t>
            </a:r>
          </a:p>
        </p:txBody>
      </p:sp>
      <p:sp>
        <p:nvSpPr>
          <p:cNvPr id="3" name="Title 2">
            <a:extLst>
              <a:ext uri="{FF2B5EF4-FFF2-40B4-BE49-F238E27FC236}">
                <a16:creationId xmlns:a16="http://schemas.microsoft.com/office/drawing/2014/main" id="{C9FC3F51-D836-4256-9845-037ADE0BEB00}"/>
              </a:ext>
            </a:extLst>
          </p:cNvPr>
          <p:cNvSpPr>
            <a:spLocks noGrp="1"/>
          </p:cNvSpPr>
          <p:nvPr>
            <p:ph type="ctrTitle" idx="2"/>
          </p:nvPr>
        </p:nvSpPr>
        <p:spPr/>
        <p:txBody>
          <a:bodyPr/>
          <a:lstStyle/>
          <a:p>
            <a:endParaRPr lang="en-US"/>
          </a:p>
        </p:txBody>
      </p:sp>
      <p:sp>
        <p:nvSpPr>
          <p:cNvPr id="4" name="Subtitle 3">
            <a:extLst>
              <a:ext uri="{FF2B5EF4-FFF2-40B4-BE49-F238E27FC236}">
                <a16:creationId xmlns:a16="http://schemas.microsoft.com/office/drawing/2014/main" id="{A43D41F6-BC19-4E74-8FC6-31BF24DD5711}"/>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59AE86D4-27AA-44FB-AA87-D5617E9A1BF6}"/>
              </a:ext>
            </a:extLst>
          </p:cNvPr>
          <p:cNvSpPr>
            <a:spLocks noGrp="1"/>
          </p:cNvSpPr>
          <p:nvPr>
            <p:ph type="title" idx="3"/>
          </p:nvPr>
        </p:nvSpPr>
        <p:spPr/>
        <p:txBody>
          <a:bodyPr/>
          <a:lstStyle/>
          <a:p>
            <a:endParaRPr lang="en-US"/>
          </a:p>
        </p:txBody>
      </p:sp>
      <p:sp>
        <p:nvSpPr>
          <p:cNvPr id="6" name="Title 5">
            <a:extLst>
              <a:ext uri="{FF2B5EF4-FFF2-40B4-BE49-F238E27FC236}">
                <a16:creationId xmlns:a16="http://schemas.microsoft.com/office/drawing/2014/main" id="{E859EB6A-6B68-4D86-AC2B-4DC49566EAFC}"/>
              </a:ext>
            </a:extLst>
          </p:cNvPr>
          <p:cNvSpPr>
            <a:spLocks noGrp="1"/>
          </p:cNvSpPr>
          <p:nvPr>
            <p:ph type="title" idx="4"/>
          </p:nvPr>
        </p:nvSpPr>
        <p:spPr/>
        <p:txBody>
          <a:bodyPr/>
          <a:lstStyle/>
          <a:p>
            <a:endParaRPr lang="en-US"/>
          </a:p>
        </p:txBody>
      </p:sp>
      <p:sp>
        <p:nvSpPr>
          <p:cNvPr id="7" name="Title 6">
            <a:extLst>
              <a:ext uri="{FF2B5EF4-FFF2-40B4-BE49-F238E27FC236}">
                <a16:creationId xmlns:a16="http://schemas.microsoft.com/office/drawing/2014/main" id="{F10E4477-BFD8-4A6F-BA8E-6E697CA203F7}"/>
              </a:ext>
            </a:extLst>
          </p:cNvPr>
          <p:cNvSpPr>
            <a:spLocks noGrp="1"/>
          </p:cNvSpPr>
          <p:nvPr>
            <p:ph type="title" idx="5"/>
          </p:nvPr>
        </p:nvSpPr>
        <p:spPr/>
        <p:txBody>
          <a:bodyPr/>
          <a:lstStyle/>
          <a:p>
            <a:endParaRPr lang="en-US"/>
          </a:p>
        </p:txBody>
      </p:sp>
      <p:sp>
        <p:nvSpPr>
          <p:cNvPr id="8" name="Title 7">
            <a:extLst>
              <a:ext uri="{FF2B5EF4-FFF2-40B4-BE49-F238E27FC236}">
                <a16:creationId xmlns:a16="http://schemas.microsoft.com/office/drawing/2014/main" id="{2B91EB83-8815-49BB-8FF9-2FEFFCEF2910}"/>
              </a:ext>
            </a:extLst>
          </p:cNvPr>
          <p:cNvSpPr>
            <a:spLocks noGrp="1"/>
          </p:cNvSpPr>
          <p:nvPr>
            <p:ph type="title" idx="6"/>
          </p:nvPr>
        </p:nvSpPr>
        <p:spPr/>
        <p:txBody>
          <a:bodyPr/>
          <a:lstStyle/>
          <a:p>
            <a:endParaRPr lang="en-US"/>
          </a:p>
        </p:txBody>
      </p:sp>
      <p:sp>
        <p:nvSpPr>
          <p:cNvPr id="9" name="Title 8">
            <a:extLst>
              <a:ext uri="{FF2B5EF4-FFF2-40B4-BE49-F238E27FC236}">
                <a16:creationId xmlns:a16="http://schemas.microsoft.com/office/drawing/2014/main" id="{B14BC694-D60D-4656-B3F6-0E94169C2C45}"/>
              </a:ext>
            </a:extLst>
          </p:cNvPr>
          <p:cNvSpPr>
            <a:spLocks noGrp="1"/>
          </p:cNvSpPr>
          <p:nvPr>
            <p:ph type="title" idx="7"/>
          </p:nvPr>
        </p:nvSpPr>
        <p:spPr/>
        <p:txBody>
          <a:bodyPr/>
          <a:lstStyle/>
          <a:p>
            <a:endParaRPr lang="en-US"/>
          </a:p>
        </p:txBody>
      </p:sp>
      <p:sp>
        <p:nvSpPr>
          <p:cNvPr id="10" name="Title 9">
            <a:extLst>
              <a:ext uri="{FF2B5EF4-FFF2-40B4-BE49-F238E27FC236}">
                <a16:creationId xmlns:a16="http://schemas.microsoft.com/office/drawing/2014/main" id="{5E0F449D-7C98-4454-A641-E9D8B2B9A4DA}"/>
              </a:ext>
            </a:extLst>
          </p:cNvPr>
          <p:cNvSpPr>
            <a:spLocks noGrp="1"/>
          </p:cNvSpPr>
          <p:nvPr>
            <p:ph type="title" idx="8"/>
          </p:nvPr>
        </p:nvSpPr>
        <p:spPr/>
        <p:txBody>
          <a:bodyPr/>
          <a:lstStyle/>
          <a:p>
            <a:endParaRPr lang="en-US"/>
          </a:p>
        </p:txBody>
      </p:sp>
      <p:sp>
        <p:nvSpPr>
          <p:cNvPr id="11" name="Title 10">
            <a:extLst>
              <a:ext uri="{FF2B5EF4-FFF2-40B4-BE49-F238E27FC236}">
                <a16:creationId xmlns:a16="http://schemas.microsoft.com/office/drawing/2014/main" id="{6C620012-4F55-4F42-B27B-B40C52E7CCC3}"/>
              </a:ext>
            </a:extLst>
          </p:cNvPr>
          <p:cNvSpPr>
            <a:spLocks noGrp="1"/>
          </p:cNvSpPr>
          <p:nvPr>
            <p:ph type="ctrTitle" idx="9"/>
          </p:nvPr>
        </p:nvSpPr>
        <p:spPr/>
        <p:txBody>
          <a:bodyPr/>
          <a:lstStyle/>
          <a:p>
            <a:endParaRPr lang="en-US"/>
          </a:p>
        </p:txBody>
      </p:sp>
      <p:sp>
        <p:nvSpPr>
          <p:cNvPr id="12" name="Subtitle 11">
            <a:extLst>
              <a:ext uri="{FF2B5EF4-FFF2-40B4-BE49-F238E27FC236}">
                <a16:creationId xmlns:a16="http://schemas.microsoft.com/office/drawing/2014/main" id="{16CE9C6C-D0A0-432E-951D-7B87F52C164D}"/>
              </a:ext>
            </a:extLst>
          </p:cNvPr>
          <p:cNvSpPr>
            <a:spLocks noGrp="1"/>
          </p:cNvSpPr>
          <p:nvPr>
            <p:ph type="subTitle" idx="13"/>
          </p:nvPr>
        </p:nvSpPr>
        <p:spPr/>
        <p:txBody>
          <a:bodyPr/>
          <a:lstStyle/>
          <a:p>
            <a:endParaRPr lang="en-US"/>
          </a:p>
        </p:txBody>
      </p:sp>
      <p:sp>
        <p:nvSpPr>
          <p:cNvPr id="13" name="Title 12">
            <a:extLst>
              <a:ext uri="{FF2B5EF4-FFF2-40B4-BE49-F238E27FC236}">
                <a16:creationId xmlns:a16="http://schemas.microsoft.com/office/drawing/2014/main" id="{C4CA64F5-D6F9-416B-92CE-1BAC20AAA241}"/>
              </a:ext>
            </a:extLst>
          </p:cNvPr>
          <p:cNvSpPr>
            <a:spLocks noGrp="1"/>
          </p:cNvSpPr>
          <p:nvPr>
            <p:ph type="ctrTitle" idx="14"/>
          </p:nvPr>
        </p:nvSpPr>
        <p:spPr/>
        <p:txBody>
          <a:bodyPr/>
          <a:lstStyle/>
          <a:p>
            <a:endParaRPr lang="en-US"/>
          </a:p>
        </p:txBody>
      </p:sp>
      <p:sp>
        <p:nvSpPr>
          <p:cNvPr id="14" name="Subtitle 13">
            <a:extLst>
              <a:ext uri="{FF2B5EF4-FFF2-40B4-BE49-F238E27FC236}">
                <a16:creationId xmlns:a16="http://schemas.microsoft.com/office/drawing/2014/main" id="{630F53E0-AED2-4D76-9118-B1AD33D37B3D}"/>
              </a:ext>
            </a:extLst>
          </p:cNvPr>
          <p:cNvSpPr>
            <a:spLocks noGrp="1"/>
          </p:cNvSpPr>
          <p:nvPr>
            <p:ph type="subTitle" idx="15"/>
          </p:nvPr>
        </p:nvSpPr>
        <p:spPr/>
        <p:txBody>
          <a:bodyPr/>
          <a:lstStyle/>
          <a:p>
            <a:endParaRPr lang="en-US"/>
          </a:p>
        </p:txBody>
      </p:sp>
      <p:sp>
        <p:nvSpPr>
          <p:cNvPr id="15" name="Title 14">
            <a:extLst>
              <a:ext uri="{FF2B5EF4-FFF2-40B4-BE49-F238E27FC236}">
                <a16:creationId xmlns:a16="http://schemas.microsoft.com/office/drawing/2014/main" id="{FBC9A850-4DFD-4F87-BF16-4F0ECE46A5A9}"/>
              </a:ext>
            </a:extLst>
          </p:cNvPr>
          <p:cNvSpPr>
            <a:spLocks noGrp="1"/>
          </p:cNvSpPr>
          <p:nvPr>
            <p:ph type="ctrTitle" idx="16"/>
          </p:nvPr>
        </p:nvSpPr>
        <p:spPr/>
        <p:txBody>
          <a:bodyPr/>
          <a:lstStyle/>
          <a:p>
            <a:endParaRPr lang="en-US"/>
          </a:p>
        </p:txBody>
      </p:sp>
      <p:sp>
        <p:nvSpPr>
          <p:cNvPr id="16" name="Subtitle 15">
            <a:extLst>
              <a:ext uri="{FF2B5EF4-FFF2-40B4-BE49-F238E27FC236}">
                <a16:creationId xmlns:a16="http://schemas.microsoft.com/office/drawing/2014/main" id="{913439BF-92E8-432F-8D9B-E64300049F26}"/>
              </a:ext>
            </a:extLst>
          </p:cNvPr>
          <p:cNvSpPr>
            <a:spLocks noGrp="1"/>
          </p:cNvSpPr>
          <p:nvPr>
            <p:ph type="subTitle" idx="17"/>
          </p:nvPr>
        </p:nvSpPr>
        <p:spPr/>
        <p:txBody>
          <a:bodyPr/>
          <a:lstStyle/>
          <a:p>
            <a:endParaRPr lang="en-US"/>
          </a:p>
        </p:txBody>
      </p:sp>
      <p:sp>
        <p:nvSpPr>
          <p:cNvPr id="17" name="Title 16">
            <a:extLst>
              <a:ext uri="{FF2B5EF4-FFF2-40B4-BE49-F238E27FC236}">
                <a16:creationId xmlns:a16="http://schemas.microsoft.com/office/drawing/2014/main" id="{DED4473D-D498-4B54-82A1-47D6C64004D8}"/>
              </a:ext>
            </a:extLst>
          </p:cNvPr>
          <p:cNvSpPr>
            <a:spLocks noGrp="1"/>
          </p:cNvSpPr>
          <p:nvPr>
            <p:ph type="ctrTitle" idx="18"/>
          </p:nvPr>
        </p:nvSpPr>
        <p:spPr/>
        <p:txBody>
          <a:bodyPr/>
          <a:lstStyle/>
          <a:p>
            <a:endParaRPr lang="en-US"/>
          </a:p>
        </p:txBody>
      </p:sp>
      <p:sp>
        <p:nvSpPr>
          <p:cNvPr id="18" name="Subtitle 17">
            <a:extLst>
              <a:ext uri="{FF2B5EF4-FFF2-40B4-BE49-F238E27FC236}">
                <a16:creationId xmlns:a16="http://schemas.microsoft.com/office/drawing/2014/main" id="{F4E280AE-B742-45CF-B3FC-9431FB3B6442}"/>
              </a:ext>
            </a:extLst>
          </p:cNvPr>
          <p:cNvSpPr>
            <a:spLocks noGrp="1"/>
          </p:cNvSpPr>
          <p:nvPr>
            <p:ph type="subTitle" idx="19"/>
          </p:nvPr>
        </p:nvSpPr>
        <p:spPr/>
        <p:txBody>
          <a:bodyPr/>
          <a:lstStyle/>
          <a:p>
            <a:endParaRPr lang="en-US"/>
          </a:p>
        </p:txBody>
      </p:sp>
      <p:sp>
        <p:nvSpPr>
          <p:cNvPr id="19" name="Title 18">
            <a:extLst>
              <a:ext uri="{FF2B5EF4-FFF2-40B4-BE49-F238E27FC236}">
                <a16:creationId xmlns:a16="http://schemas.microsoft.com/office/drawing/2014/main" id="{4010B9D8-149D-4F6B-8B69-5AF5AFB64A60}"/>
              </a:ext>
            </a:extLst>
          </p:cNvPr>
          <p:cNvSpPr>
            <a:spLocks noGrp="1"/>
          </p:cNvSpPr>
          <p:nvPr>
            <p:ph type="ctrTitle" idx="20"/>
          </p:nvPr>
        </p:nvSpPr>
        <p:spPr/>
        <p:txBody>
          <a:bodyPr/>
          <a:lstStyle/>
          <a:p>
            <a:endParaRPr lang="en-US"/>
          </a:p>
        </p:txBody>
      </p:sp>
      <p:sp>
        <p:nvSpPr>
          <p:cNvPr id="20" name="Subtitle 19">
            <a:extLst>
              <a:ext uri="{FF2B5EF4-FFF2-40B4-BE49-F238E27FC236}">
                <a16:creationId xmlns:a16="http://schemas.microsoft.com/office/drawing/2014/main" id="{AAEFA873-75DE-4B00-AC49-57C16F4FB837}"/>
              </a:ext>
            </a:extLst>
          </p:cNvPr>
          <p:cNvSpPr>
            <a:spLocks noGrp="1"/>
          </p:cNvSpPr>
          <p:nvPr>
            <p:ph type="subTitle" idx="21"/>
          </p:nvPr>
        </p:nvSpPr>
        <p:spPr/>
        <p:txBody>
          <a:bodyPr/>
          <a:lstStyle/>
          <a:p>
            <a:endParaRPr lang="en-US"/>
          </a:p>
        </p:txBody>
      </p:sp>
    </p:spTree>
    <p:extLst>
      <p:ext uri="{BB962C8B-B14F-4D97-AF65-F5344CB8AC3E}">
        <p14:creationId xmlns:p14="http://schemas.microsoft.com/office/powerpoint/2010/main" val="307687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
        <p:nvSpPr>
          <p:cNvPr id="178" name="Google Shape;178;p31"/>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indent="0"/>
            <a:r>
              <a:rPr lang="en-US" dirty="0"/>
              <a:t>Discussion of the business problem and who would be interested in this project</a:t>
            </a: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problem to be investigated is to what extent do nearby venues determine house prices.</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location chosen for this project is the city of Zagreb, Croatia</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people interested in solving this sort of problem would be as follows: people looking to buy houses in Zagreb, real-estate agents, city planners, investors etc.</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pic>
        <p:nvPicPr>
          <p:cNvPr id="3" name="Picture 2">
            <a:extLst>
              <a:ext uri="{FF2B5EF4-FFF2-40B4-BE49-F238E27FC236}">
                <a16:creationId xmlns:a16="http://schemas.microsoft.com/office/drawing/2014/main" id="{B39876FD-A0A3-49B1-A410-2ECC72A4A311}"/>
              </a:ext>
            </a:extLst>
          </p:cNvPr>
          <p:cNvPicPr>
            <a:picLocks noChangeAspect="1"/>
          </p:cNvPicPr>
          <p:nvPr/>
        </p:nvPicPr>
        <p:blipFill>
          <a:blip r:embed="rId3"/>
          <a:stretch>
            <a:fillRect/>
          </a:stretch>
        </p:blipFill>
        <p:spPr>
          <a:xfrm>
            <a:off x="2176863" y="1086551"/>
            <a:ext cx="4790269" cy="3398836"/>
          </a:xfrm>
          <a:prstGeom prst="rect">
            <a:avLst/>
          </a:prstGeom>
        </p:spPr>
      </p:pic>
      <p:sp>
        <p:nvSpPr>
          <p:cNvPr id="4" name="TextBox 3">
            <a:extLst>
              <a:ext uri="{FF2B5EF4-FFF2-40B4-BE49-F238E27FC236}">
                <a16:creationId xmlns:a16="http://schemas.microsoft.com/office/drawing/2014/main" id="{875DF971-1EE0-4016-9DA6-57FB494AF104}"/>
              </a:ext>
            </a:extLst>
          </p:cNvPr>
          <p:cNvSpPr txBox="1"/>
          <p:nvPr/>
        </p:nvSpPr>
        <p:spPr>
          <a:xfrm>
            <a:off x="3490077" y="4780109"/>
            <a:ext cx="2163843" cy="307777"/>
          </a:xfrm>
          <a:prstGeom prst="rect">
            <a:avLst/>
          </a:prstGeom>
          <a:noFill/>
        </p:spPr>
        <p:txBody>
          <a:bodyPr wrap="square" rtlCol="0">
            <a:spAutoFit/>
          </a:bodyPr>
          <a:lstStyle/>
          <a:p>
            <a:pPr algn="ctr"/>
            <a:r>
              <a:rPr lang="en-US" dirty="0"/>
              <a:t>Figure 1. Zagreb, Croatia  </a:t>
            </a:r>
          </a:p>
        </p:txBody>
      </p:sp>
    </p:spTree>
    <p:extLst>
      <p:ext uri="{BB962C8B-B14F-4D97-AF65-F5344CB8AC3E}">
        <p14:creationId xmlns:p14="http://schemas.microsoft.com/office/powerpoint/2010/main" val="94988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br>
              <a:rPr lang="en-US" dirty="0"/>
            </a:br>
            <a:r>
              <a:rPr lang="en-US" dirty="0"/>
              <a:t>THE DATA</a:t>
            </a:r>
            <a:br>
              <a:rPr lang="en-US" dirty="0"/>
            </a:br>
            <a:endParaRPr dirty="0"/>
          </a:p>
        </p:txBody>
      </p:sp>
      <p:sp>
        <p:nvSpPr>
          <p:cNvPr id="216" name="Google Shape;216;p34"/>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3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indent="0"/>
            <a:r>
              <a:rPr lang="en-US" dirty="0"/>
              <a:t>Description of the data that will be used to solve the problem and the source of the data</a:t>
            </a:r>
          </a:p>
          <a:p>
            <a:pPr marL="0" lvl="0" indent="0" algn="r"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Foursquare location data is leveraged to explore and compare neighborhoods, and the house prices (as well their size in meters squared) is parsed from www.gohome.hr</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By manually creating and filling the corresponding .csv file with neighborhoods’ latitudes and longitudes, and assigning those latitudes and longitudes to all the houses in the same neighborhood, the first part of the dataset is obtained</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THE DATA</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14832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241300" indent="-196850">
              <a:lnSpc>
                <a:spcPct val="115000"/>
              </a:lnSpc>
              <a:spcBef>
                <a:spcPts val="1600"/>
              </a:spcBef>
              <a:buClr>
                <a:schemeClr val="dk1"/>
              </a:buClr>
              <a:buSzPts val="1100"/>
              <a:buFont typeface="Roboto Condensed Light"/>
              <a:buChar char="■"/>
            </a:pPr>
            <a:endParaRPr lang="en-US" dirty="0">
              <a:solidFill>
                <a:schemeClr val="dk1"/>
              </a:solidFill>
              <a:latin typeface="Roboto Condensed Light"/>
              <a:ea typeface="Roboto Condensed Light"/>
              <a:cs typeface="Roboto Condensed Light"/>
              <a:sym typeface="Roboto Condensed Light"/>
            </a:endParaRP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As already mentioned, using the Foursquare location data to each house a vector of the number of nearby venues is joined (the second part of the dataset)</a:t>
            </a:r>
          </a:p>
          <a:p>
            <a:pPr marL="241300" indent="-196850">
              <a:lnSpc>
                <a:spcPct val="115000"/>
              </a:lnSpc>
              <a:spcBef>
                <a:spcPts val="1600"/>
              </a:spcBef>
              <a:buClr>
                <a:schemeClr val="dk1"/>
              </a:buClr>
              <a:buSzPts val="1100"/>
              <a:buFont typeface="Roboto Condensed Light"/>
              <a:buChar char="■"/>
            </a:pPr>
            <a:r>
              <a:rPr lang="en-US" dirty="0">
                <a:solidFill>
                  <a:schemeClr val="dk1"/>
                </a:solidFill>
                <a:latin typeface="Roboto Condensed Light"/>
                <a:ea typeface="Roboto Condensed Light"/>
                <a:cs typeface="Roboto Condensed Light"/>
                <a:sym typeface="Roboto Condensed Light"/>
              </a:rPr>
              <a:t>The data will be used to find correlations between the selected features (venue categories and size of the house) and the house prices in EUR</a:t>
            </a:r>
          </a:p>
          <a:p>
            <a:pPr marL="241300" indent="-196850">
              <a:lnSpc>
                <a:spcPct val="115000"/>
              </a:lnSpc>
              <a:spcBef>
                <a:spcPts val="1600"/>
              </a:spcBef>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THE DATA</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72746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598487"/>
            <a:ext cx="5308200" cy="2886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lang="en-US" sz="1100" b="1" dirty="0">
              <a:solidFill>
                <a:schemeClr val="dk1"/>
              </a:solidFill>
              <a:latin typeface="Exo 2"/>
              <a:ea typeface="Exo 2"/>
              <a:cs typeface="Exo 2"/>
              <a:sym typeface="Exo 2"/>
            </a:endParaRPr>
          </a:p>
          <a:p>
            <a:pPr marL="44450">
              <a:lnSpc>
                <a:spcPct val="115000"/>
              </a:lnSpc>
              <a:spcBef>
                <a:spcPts val="1600"/>
              </a:spcBef>
              <a:buClr>
                <a:schemeClr val="dk1"/>
              </a:buClr>
              <a:buSzPts val="1100"/>
            </a:pPr>
            <a:endParaRPr lang="en-US" sz="1100" dirty="0">
              <a:solidFill>
                <a:schemeClr val="dk1"/>
              </a:solidFill>
              <a:latin typeface="Roboto Condensed Light"/>
              <a:ea typeface="Roboto Condensed Light"/>
              <a:cs typeface="Roboto Condensed Light"/>
              <a:sym typeface="Roboto Condensed Light"/>
            </a:endParaRPr>
          </a:p>
          <a:p>
            <a:pPr marL="241300" lvl="0" indent="-196850" algn="l" rtl="0">
              <a:lnSpc>
                <a:spcPct val="115000"/>
              </a:lnSpc>
              <a:spcBef>
                <a:spcPts val="1600"/>
              </a:spcBef>
              <a:spcAft>
                <a:spcPts val="0"/>
              </a:spcAft>
              <a:buClr>
                <a:schemeClr val="dk1"/>
              </a:buClr>
              <a:buSzPts val="1100"/>
              <a:buFont typeface="Roboto Condensed Light"/>
              <a:buChar char="■"/>
            </a:pPr>
            <a:endParaRPr lang="en-US" sz="11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300"/>
              </a:spcBef>
              <a:spcAft>
                <a:spcPts val="0"/>
              </a:spcAft>
              <a:buNone/>
            </a:pPr>
            <a:endParaRPr lang="en-US" sz="10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THE DATA</a:t>
            </a:r>
            <a:endParaRPr dirty="0"/>
          </a:p>
        </p:txBody>
      </p:sp>
      <p:cxnSp>
        <p:nvCxnSpPr>
          <p:cNvPr id="619" name="Google Shape;619;p52"/>
          <p:cNvCxnSpPr/>
          <p:nvPr/>
        </p:nvCxnSpPr>
        <p:spPr>
          <a:xfrm>
            <a:off x="588400" y="3652200"/>
            <a:ext cx="0" cy="1515000"/>
          </a:xfrm>
          <a:prstGeom prst="straightConnector1">
            <a:avLst/>
          </a:prstGeom>
          <a:noFill/>
          <a:ln w="9525" cap="flat" cmpd="sng">
            <a:solidFill>
              <a:schemeClr val="dk2"/>
            </a:solidFill>
            <a:prstDash val="solid"/>
            <a:round/>
            <a:headEnd type="none" w="med" len="med"/>
            <a:tailEnd type="none" w="med" len="med"/>
          </a:ln>
        </p:spPr>
      </p:cxnSp>
      <p:sp>
        <p:nvSpPr>
          <p:cNvPr id="4" name="TextBox 3">
            <a:extLst>
              <a:ext uri="{FF2B5EF4-FFF2-40B4-BE49-F238E27FC236}">
                <a16:creationId xmlns:a16="http://schemas.microsoft.com/office/drawing/2014/main" id="{875DF971-1EE0-4016-9DA6-57FB494AF104}"/>
              </a:ext>
            </a:extLst>
          </p:cNvPr>
          <p:cNvSpPr txBox="1"/>
          <p:nvPr/>
        </p:nvSpPr>
        <p:spPr>
          <a:xfrm>
            <a:off x="3490078" y="3754950"/>
            <a:ext cx="2163843" cy="307777"/>
          </a:xfrm>
          <a:prstGeom prst="rect">
            <a:avLst/>
          </a:prstGeom>
          <a:noFill/>
        </p:spPr>
        <p:txBody>
          <a:bodyPr wrap="square" rtlCol="0">
            <a:spAutoFit/>
          </a:bodyPr>
          <a:lstStyle/>
          <a:p>
            <a:pPr algn="ctr"/>
            <a:r>
              <a:rPr lang="en-US" dirty="0"/>
              <a:t>Figure 2. The dataset  </a:t>
            </a:r>
          </a:p>
        </p:txBody>
      </p:sp>
      <p:pic>
        <p:nvPicPr>
          <p:cNvPr id="7" name="Picture 6">
            <a:extLst>
              <a:ext uri="{FF2B5EF4-FFF2-40B4-BE49-F238E27FC236}">
                <a16:creationId xmlns:a16="http://schemas.microsoft.com/office/drawing/2014/main" id="{16990ED7-1F91-4173-8FFE-A09D00D964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4645" y="1601152"/>
            <a:ext cx="5934710" cy="1941195"/>
          </a:xfrm>
          <a:prstGeom prst="rect">
            <a:avLst/>
          </a:prstGeom>
          <a:noFill/>
          <a:ln>
            <a:noFill/>
          </a:ln>
        </p:spPr>
      </p:pic>
    </p:spTree>
    <p:extLst>
      <p:ext uri="{BB962C8B-B14F-4D97-AF65-F5344CB8AC3E}">
        <p14:creationId xmlns:p14="http://schemas.microsoft.com/office/powerpoint/2010/main" val="1508517672"/>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796</Words>
  <Application>Microsoft Office PowerPoint</Application>
  <PresentationFormat>On-screen Show (16:9)</PresentationFormat>
  <Paragraphs>152</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Exo 2</vt:lpstr>
      <vt:lpstr>Arial</vt:lpstr>
      <vt:lpstr>Fira Sans Extra Condensed Medium</vt:lpstr>
      <vt:lpstr>Roboto Condensed Light</vt:lpstr>
      <vt:lpstr>Squada One</vt:lpstr>
      <vt:lpstr>Tech Newsletter by Slidesgo</vt:lpstr>
      <vt:lpstr>Predicting House Prices in Zagreb, Croatia</vt:lpstr>
      <vt:lpstr>TABLE OF CONTENTS</vt:lpstr>
      <vt:lpstr>INTRODUCTION</vt:lpstr>
      <vt:lpstr>INTRODUCTION</vt:lpstr>
      <vt:lpstr>INTRODUCTION</vt:lpstr>
      <vt:lpstr> THE DATA </vt:lpstr>
      <vt:lpstr>THE DATA</vt:lpstr>
      <vt:lpstr>THE DATA</vt:lpstr>
      <vt:lpstr>THE DATA</vt:lpstr>
      <vt:lpstr> METHODOLOGY </vt:lpstr>
      <vt:lpstr>METHODOLOGY</vt:lpstr>
      <vt:lpstr>METHODOLOGY</vt:lpstr>
      <vt:lpstr>METHODOLOGY</vt:lpstr>
      <vt:lpstr>METHODOLOGY</vt:lpstr>
      <vt:lpstr>METHODOLOGY</vt:lpstr>
      <vt:lpstr>METHODOLOGY</vt:lpstr>
      <vt:lpstr>METHODOLOGY</vt:lpstr>
      <vt:lpstr>  RESULTS  </vt:lpstr>
      <vt:lpstr>RESULTS</vt:lpstr>
      <vt:lpstr>  DISCUSSION  </vt:lpstr>
      <vt:lpstr>DISCUSSION</vt:lpstr>
      <vt:lpstr>   CONCLUSION   </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in Zagreb, Croatia</dc:title>
  <cp:lastModifiedBy>Branimir Brkic</cp:lastModifiedBy>
  <cp:revision>11</cp:revision>
  <dcterms:modified xsi:type="dcterms:W3CDTF">2019-10-24T11:27:17Z</dcterms:modified>
</cp:coreProperties>
</file>