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72" r:id="rId3"/>
    <p:sldId id="304" r:id="rId4"/>
    <p:sldId id="301" r:id="rId5"/>
    <p:sldId id="303" r:id="rId6"/>
    <p:sldId id="307" r:id="rId7"/>
    <p:sldId id="302" r:id="rId8"/>
    <p:sldId id="258" r:id="rId9"/>
    <p:sldId id="305" r:id="rId10"/>
    <p:sldId id="273" r:id="rId11"/>
    <p:sldId id="312" r:id="rId12"/>
    <p:sldId id="308" r:id="rId13"/>
    <p:sldId id="309" r:id="rId14"/>
    <p:sldId id="310" r:id="rId15"/>
    <p:sldId id="311" r:id="rId16"/>
    <p:sldId id="274" r:id="rId17"/>
    <p:sldId id="313" r:id="rId18"/>
    <p:sldId id="261"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14" autoAdjust="0"/>
    <p:restoredTop sz="74118" autoAdjust="0"/>
  </p:normalViewPr>
  <p:slideViewPr>
    <p:cSldViewPr snapToGrid="0">
      <p:cViewPr varScale="1">
        <p:scale>
          <a:sx n="59" d="100"/>
          <a:sy n="59" d="100"/>
        </p:scale>
        <p:origin x="1338" y="72"/>
      </p:cViewPr>
      <p:guideLst/>
    </p:cSldViewPr>
  </p:slideViewPr>
  <p:notesTextViewPr>
    <p:cViewPr>
      <p:scale>
        <a:sx n="3" d="2"/>
        <a:sy n="3" d="2"/>
      </p:scale>
      <p:origin x="0" y="0"/>
    </p:cViewPr>
  </p:notesTextViewPr>
  <p:sorterViewPr>
    <p:cViewPr>
      <p:scale>
        <a:sx n="66" d="100"/>
        <a:sy n="66" d="100"/>
      </p:scale>
      <p:origin x="0" y="-13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Home\&#35745;&#31639;&#26426;.AI\public\NLP\Topic%20Modeling\private\zhwiki.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Home\&#35745;&#31639;&#26426;.AI\public\NLP\Topic%20Modeling\private\zhwiki.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Home\&#35745;&#31639;&#26426;.AI\public\NLP\Topic%20Modeling\private\zhwiki.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stop-20-0.5, Sc</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Sheet1!$F$2:$F$8</c:f>
              <c:numCache>
                <c:formatCode>General</c:formatCode>
                <c:ptCount val="7"/>
                <c:pt idx="0">
                  <c:v>10</c:v>
                </c:pt>
                <c:pt idx="1">
                  <c:v>20</c:v>
                </c:pt>
                <c:pt idx="2">
                  <c:v>30</c:v>
                </c:pt>
                <c:pt idx="3">
                  <c:v>40</c:v>
                </c:pt>
                <c:pt idx="4">
                  <c:v>50</c:v>
                </c:pt>
                <c:pt idx="5">
                  <c:v>100</c:v>
                </c:pt>
                <c:pt idx="6">
                  <c:v>200</c:v>
                </c:pt>
              </c:numCache>
            </c:numRef>
          </c:xVal>
          <c:yVal>
            <c:numRef>
              <c:f>Sheet1!$J$2:$J$8</c:f>
              <c:numCache>
                <c:formatCode>General</c:formatCode>
                <c:ptCount val="7"/>
                <c:pt idx="0">
                  <c:v>0.72114999999999996</c:v>
                </c:pt>
                <c:pt idx="1">
                  <c:v>0.70818000000000003</c:v>
                </c:pt>
                <c:pt idx="2">
                  <c:v>0.72796499999999997</c:v>
                </c:pt>
                <c:pt idx="3">
                  <c:v>0.7295029999999999</c:v>
                </c:pt>
                <c:pt idx="4">
                  <c:v>0.71170299999999997</c:v>
                </c:pt>
                <c:pt idx="5">
                  <c:v>0.66841000000000006</c:v>
                </c:pt>
                <c:pt idx="6">
                  <c:v>0.64837999999999996</c:v>
                </c:pt>
              </c:numCache>
            </c:numRef>
          </c:yVal>
          <c:smooth val="0"/>
          <c:extLst>
            <c:ext xmlns:c16="http://schemas.microsoft.com/office/drawing/2014/chart" uri="{C3380CC4-5D6E-409C-BE32-E72D297353CC}">
              <c16:uniqueId val="{00000000-4CC4-44E7-8F11-5AE49C71B0E5}"/>
            </c:ext>
          </c:extLst>
        </c:ser>
        <c:ser>
          <c:idx val="1"/>
          <c:order val="1"/>
          <c:tx>
            <c:v>stop-20-0.5, Sp</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Sheet1!$F$16:$F$23</c:f>
              <c:numCache>
                <c:formatCode>General</c:formatCode>
                <c:ptCount val="8"/>
                <c:pt idx="0">
                  <c:v>10</c:v>
                </c:pt>
                <c:pt idx="1">
                  <c:v>20</c:v>
                </c:pt>
                <c:pt idx="2">
                  <c:v>30</c:v>
                </c:pt>
                <c:pt idx="3">
                  <c:v>40</c:v>
                </c:pt>
                <c:pt idx="4">
                  <c:v>50</c:v>
                </c:pt>
                <c:pt idx="5">
                  <c:v>100</c:v>
                </c:pt>
                <c:pt idx="6">
                  <c:v>200</c:v>
                </c:pt>
                <c:pt idx="7">
                  <c:v>300</c:v>
                </c:pt>
              </c:numCache>
            </c:numRef>
          </c:xVal>
          <c:yVal>
            <c:numRef>
              <c:f>Sheet1!$J$16:$J$23</c:f>
              <c:numCache>
                <c:formatCode>General</c:formatCode>
                <c:ptCount val="8"/>
                <c:pt idx="0">
                  <c:v>0.75477400000000006</c:v>
                </c:pt>
                <c:pt idx="1">
                  <c:v>0.76876800000000001</c:v>
                </c:pt>
                <c:pt idx="2">
                  <c:v>0.77697499999999997</c:v>
                </c:pt>
                <c:pt idx="3">
                  <c:v>0.767706</c:v>
                </c:pt>
                <c:pt idx="4">
                  <c:v>0.77755600000000002</c:v>
                </c:pt>
                <c:pt idx="5">
                  <c:v>0.76107199999999997</c:v>
                </c:pt>
                <c:pt idx="6">
                  <c:v>0.76273000000000002</c:v>
                </c:pt>
                <c:pt idx="7">
                  <c:v>0.762015</c:v>
                </c:pt>
              </c:numCache>
            </c:numRef>
          </c:yVal>
          <c:smooth val="0"/>
          <c:extLst>
            <c:ext xmlns:c16="http://schemas.microsoft.com/office/drawing/2014/chart" uri="{C3380CC4-5D6E-409C-BE32-E72D297353CC}">
              <c16:uniqueId val="{00000001-4CC4-44E7-8F11-5AE49C71B0E5}"/>
            </c:ext>
          </c:extLst>
        </c:ser>
        <c:ser>
          <c:idx val="2"/>
          <c:order val="2"/>
          <c:tx>
            <c:v>stop-20-0.5, JS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Sheet1!$F$9:$F$15</c:f>
              <c:numCache>
                <c:formatCode>General</c:formatCode>
                <c:ptCount val="7"/>
                <c:pt idx="0">
                  <c:v>10</c:v>
                </c:pt>
                <c:pt idx="1">
                  <c:v>20</c:v>
                </c:pt>
                <c:pt idx="2">
                  <c:v>30</c:v>
                </c:pt>
                <c:pt idx="3">
                  <c:v>40</c:v>
                </c:pt>
                <c:pt idx="4">
                  <c:v>50</c:v>
                </c:pt>
                <c:pt idx="5">
                  <c:v>100</c:v>
                </c:pt>
                <c:pt idx="6">
                  <c:v>200</c:v>
                </c:pt>
              </c:numCache>
            </c:numRef>
          </c:xVal>
          <c:yVal>
            <c:numRef>
              <c:f>Sheet1!$J$9:$J$15</c:f>
              <c:numCache>
                <c:formatCode>General</c:formatCode>
                <c:ptCount val="7"/>
                <c:pt idx="0">
                  <c:v>0.66588200000000008</c:v>
                </c:pt>
                <c:pt idx="1">
                  <c:v>0.66938799999999987</c:v>
                </c:pt>
                <c:pt idx="2">
                  <c:v>0.71294000000000002</c:v>
                </c:pt>
                <c:pt idx="3">
                  <c:v>0.73145000000000004</c:v>
                </c:pt>
                <c:pt idx="4">
                  <c:v>0.72030899999999998</c:v>
                </c:pt>
                <c:pt idx="5">
                  <c:v>0.51027900000000004</c:v>
                </c:pt>
                <c:pt idx="6">
                  <c:v>0.50826899999999997</c:v>
                </c:pt>
              </c:numCache>
            </c:numRef>
          </c:yVal>
          <c:smooth val="0"/>
          <c:extLst>
            <c:ext xmlns:c16="http://schemas.microsoft.com/office/drawing/2014/chart" uri="{C3380CC4-5D6E-409C-BE32-E72D297353CC}">
              <c16:uniqueId val="{00000002-4CC4-44E7-8F11-5AE49C71B0E5}"/>
            </c:ext>
          </c:extLst>
        </c:ser>
        <c:ser>
          <c:idx val="3"/>
          <c:order val="3"/>
          <c:tx>
            <c:v>&gt;100, stop-20-0.5, Sp</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Sheet1!$F$28:$F$30</c:f>
              <c:numCache>
                <c:formatCode>General</c:formatCode>
                <c:ptCount val="3"/>
                <c:pt idx="0">
                  <c:v>10</c:v>
                </c:pt>
                <c:pt idx="1">
                  <c:v>30</c:v>
                </c:pt>
                <c:pt idx="2">
                  <c:v>50</c:v>
                </c:pt>
              </c:numCache>
            </c:numRef>
          </c:xVal>
          <c:yVal>
            <c:numRef>
              <c:f>Sheet1!$J$28:$J$30</c:f>
              <c:numCache>
                <c:formatCode>General</c:formatCode>
                <c:ptCount val="3"/>
                <c:pt idx="0">
                  <c:v>0.70137699999999992</c:v>
                </c:pt>
                <c:pt idx="1">
                  <c:v>0.72716599999999998</c:v>
                </c:pt>
                <c:pt idx="2">
                  <c:v>0.73496800000000007</c:v>
                </c:pt>
              </c:numCache>
            </c:numRef>
          </c:yVal>
          <c:smooth val="0"/>
          <c:extLst>
            <c:ext xmlns:c16="http://schemas.microsoft.com/office/drawing/2014/chart" uri="{C3380CC4-5D6E-409C-BE32-E72D297353CC}">
              <c16:uniqueId val="{00000003-4CC4-44E7-8F11-5AE49C71B0E5}"/>
            </c:ext>
          </c:extLst>
        </c:ser>
        <c:ser>
          <c:idx val="4"/>
          <c:order val="4"/>
          <c:tx>
            <c:v>&gt;100, stop, cut_for_search-Sp</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Sheet1!$F$38:$F$45</c:f>
              <c:numCache>
                <c:formatCode>General</c:formatCode>
                <c:ptCount val="8"/>
                <c:pt idx="0">
                  <c:v>10</c:v>
                </c:pt>
                <c:pt idx="1">
                  <c:v>20</c:v>
                </c:pt>
                <c:pt idx="2">
                  <c:v>30</c:v>
                </c:pt>
                <c:pt idx="3">
                  <c:v>40</c:v>
                </c:pt>
                <c:pt idx="4">
                  <c:v>50</c:v>
                </c:pt>
                <c:pt idx="5">
                  <c:v>100</c:v>
                </c:pt>
                <c:pt idx="6">
                  <c:v>200</c:v>
                </c:pt>
                <c:pt idx="7">
                  <c:v>300</c:v>
                </c:pt>
              </c:numCache>
            </c:numRef>
          </c:xVal>
          <c:yVal>
            <c:numRef>
              <c:f>Sheet1!$J$38:$J$45</c:f>
              <c:numCache>
                <c:formatCode>General</c:formatCode>
                <c:ptCount val="8"/>
                <c:pt idx="0">
                  <c:v>0.89965800000000007</c:v>
                </c:pt>
                <c:pt idx="1">
                  <c:v>0.94196000000000002</c:v>
                </c:pt>
                <c:pt idx="2">
                  <c:v>0.936724</c:v>
                </c:pt>
                <c:pt idx="3">
                  <c:v>0.94995399999999997</c:v>
                </c:pt>
                <c:pt idx="4">
                  <c:v>0.96435199999999999</c:v>
                </c:pt>
                <c:pt idx="5">
                  <c:v>0.97048800000000002</c:v>
                </c:pt>
                <c:pt idx="6">
                  <c:v>0.97695399999999999</c:v>
                </c:pt>
                <c:pt idx="7">
                  <c:v>0.98065899999999995</c:v>
                </c:pt>
              </c:numCache>
            </c:numRef>
          </c:yVal>
          <c:smooth val="0"/>
          <c:extLst>
            <c:ext xmlns:c16="http://schemas.microsoft.com/office/drawing/2014/chart" uri="{C3380CC4-5D6E-409C-BE32-E72D297353CC}">
              <c16:uniqueId val="{00000004-4CC4-44E7-8F11-5AE49C71B0E5}"/>
            </c:ext>
          </c:extLst>
        </c:ser>
        <c:dLbls>
          <c:showLegendKey val="0"/>
          <c:showVal val="0"/>
          <c:showCatName val="0"/>
          <c:showSerName val="0"/>
          <c:showPercent val="0"/>
          <c:showBubbleSize val="0"/>
        </c:dLbls>
        <c:axId val="1666342336"/>
        <c:axId val="1666339840"/>
      </c:scatterChart>
      <c:valAx>
        <c:axId val="1666342336"/>
        <c:scaling>
          <c:orientation val="minMax"/>
          <c:max val="30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K</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66339840"/>
        <c:crosses val="autoZero"/>
        <c:crossBetween val="midCat"/>
        <c:majorUnit val="20"/>
      </c:valAx>
      <c:valAx>
        <c:axId val="1666339840"/>
        <c:scaling>
          <c:orientation val="minMax"/>
          <c:max val="1"/>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平均准确度</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6634233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Sc</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Sheet1!$F$2:$F$8</c:f>
              <c:numCache>
                <c:formatCode>General</c:formatCode>
                <c:ptCount val="7"/>
                <c:pt idx="0">
                  <c:v>10</c:v>
                </c:pt>
                <c:pt idx="1">
                  <c:v>20</c:v>
                </c:pt>
                <c:pt idx="2">
                  <c:v>30</c:v>
                </c:pt>
                <c:pt idx="3">
                  <c:v>40</c:v>
                </c:pt>
                <c:pt idx="4">
                  <c:v>50</c:v>
                </c:pt>
                <c:pt idx="5">
                  <c:v>100</c:v>
                </c:pt>
                <c:pt idx="6">
                  <c:v>200</c:v>
                </c:pt>
              </c:numCache>
            </c:numRef>
          </c:xVal>
          <c:yVal>
            <c:numRef>
              <c:f>Sheet1!$J$2:$J$8</c:f>
              <c:numCache>
                <c:formatCode>General</c:formatCode>
                <c:ptCount val="7"/>
                <c:pt idx="0">
                  <c:v>0.72114999999999996</c:v>
                </c:pt>
                <c:pt idx="1">
                  <c:v>0.70818000000000003</c:v>
                </c:pt>
                <c:pt idx="2">
                  <c:v>0.72796499999999997</c:v>
                </c:pt>
                <c:pt idx="3">
                  <c:v>0.7295029999999999</c:v>
                </c:pt>
                <c:pt idx="4">
                  <c:v>0.71170299999999997</c:v>
                </c:pt>
                <c:pt idx="5">
                  <c:v>0.66841000000000006</c:v>
                </c:pt>
                <c:pt idx="6">
                  <c:v>0.64837999999999996</c:v>
                </c:pt>
              </c:numCache>
            </c:numRef>
          </c:yVal>
          <c:smooth val="0"/>
          <c:extLst>
            <c:ext xmlns:c16="http://schemas.microsoft.com/office/drawing/2014/chart" uri="{C3380CC4-5D6E-409C-BE32-E72D297353CC}">
              <c16:uniqueId val="{00000000-1BF6-40EB-A03B-F327BF0E4079}"/>
            </c:ext>
          </c:extLst>
        </c:ser>
        <c:ser>
          <c:idx val="1"/>
          <c:order val="1"/>
          <c:tx>
            <c:v>Sp</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Sheet1!$F$16:$F$22</c:f>
              <c:numCache>
                <c:formatCode>General</c:formatCode>
                <c:ptCount val="7"/>
                <c:pt idx="0">
                  <c:v>10</c:v>
                </c:pt>
                <c:pt idx="1">
                  <c:v>20</c:v>
                </c:pt>
                <c:pt idx="2">
                  <c:v>30</c:v>
                </c:pt>
                <c:pt idx="3">
                  <c:v>40</c:v>
                </c:pt>
                <c:pt idx="4">
                  <c:v>50</c:v>
                </c:pt>
                <c:pt idx="5">
                  <c:v>100</c:v>
                </c:pt>
                <c:pt idx="6">
                  <c:v>200</c:v>
                </c:pt>
              </c:numCache>
            </c:numRef>
          </c:xVal>
          <c:yVal>
            <c:numRef>
              <c:f>Sheet1!$J$16:$J$22</c:f>
              <c:numCache>
                <c:formatCode>General</c:formatCode>
                <c:ptCount val="7"/>
                <c:pt idx="0">
                  <c:v>0.75477400000000006</c:v>
                </c:pt>
                <c:pt idx="1">
                  <c:v>0.76876800000000001</c:v>
                </c:pt>
                <c:pt idx="2">
                  <c:v>0.77697499999999997</c:v>
                </c:pt>
                <c:pt idx="3">
                  <c:v>0.767706</c:v>
                </c:pt>
                <c:pt idx="4">
                  <c:v>0.77755600000000002</c:v>
                </c:pt>
                <c:pt idx="5">
                  <c:v>0.76107199999999997</c:v>
                </c:pt>
                <c:pt idx="6">
                  <c:v>0.76273000000000002</c:v>
                </c:pt>
              </c:numCache>
            </c:numRef>
          </c:yVal>
          <c:smooth val="0"/>
          <c:extLst>
            <c:ext xmlns:c16="http://schemas.microsoft.com/office/drawing/2014/chart" uri="{C3380CC4-5D6E-409C-BE32-E72D297353CC}">
              <c16:uniqueId val="{00000001-1BF6-40EB-A03B-F327BF0E4079}"/>
            </c:ext>
          </c:extLst>
        </c:ser>
        <c:ser>
          <c:idx val="2"/>
          <c:order val="2"/>
          <c:tx>
            <c:v>JS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Sheet1!$F$9:$F$15</c:f>
              <c:numCache>
                <c:formatCode>General</c:formatCode>
                <c:ptCount val="7"/>
                <c:pt idx="0">
                  <c:v>10</c:v>
                </c:pt>
                <c:pt idx="1">
                  <c:v>20</c:v>
                </c:pt>
                <c:pt idx="2">
                  <c:v>30</c:v>
                </c:pt>
                <c:pt idx="3">
                  <c:v>40</c:v>
                </c:pt>
                <c:pt idx="4">
                  <c:v>50</c:v>
                </c:pt>
                <c:pt idx="5">
                  <c:v>100</c:v>
                </c:pt>
                <c:pt idx="6">
                  <c:v>200</c:v>
                </c:pt>
              </c:numCache>
            </c:numRef>
          </c:xVal>
          <c:yVal>
            <c:numRef>
              <c:f>Sheet1!$J$9:$J$15</c:f>
              <c:numCache>
                <c:formatCode>General</c:formatCode>
                <c:ptCount val="7"/>
                <c:pt idx="0">
                  <c:v>0.66588200000000008</c:v>
                </c:pt>
                <c:pt idx="1">
                  <c:v>0.66938799999999987</c:v>
                </c:pt>
                <c:pt idx="2">
                  <c:v>0.71294000000000002</c:v>
                </c:pt>
                <c:pt idx="3">
                  <c:v>0.73145000000000004</c:v>
                </c:pt>
                <c:pt idx="4">
                  <c:v>0.72030899999999998</c:v>
                </c:pt>
                <c:pt idx="5">
                  <c:v>0.51027900000000004</c:v>
                </c:pt>
                <c:pt idx="6">
                  <c:v>0.50826899999999997</c:v>
                </c:pt>
              </c:numCache>
            </c:numRef>
          </c:yVal>
          <c:smooth val="0"/>
          <c:extLst>
            <c:ext xmlns:c16="http://schemas.microsoft.com/office/drawing/2014/chart" uri="{C3380CC4-5D6E-409C-BE32-E72D297353CC}">
              <c16:uniqueId val="{00000002-1BF6-40EB-A03B-F327BF0E4079}"/>
            </c:ext>
          </c:extLst>
        </c:ser>
        <c:dLbls>
          <c:showLegendKey val="0"/>
          <c:showVal val="0"/>
          <c:showCatName val="0"/>
          <c:showSerName val="0"/>
          <c:showPercent val="0"/>
          <c:showBubbleSize val="0"/>
        </c:dLbls>
        <c:axId val="1666342336"/>
        <c:axId val="1666339840"/>
      </c:scatterChart>
      <c:valAx>
        <c:axId val="16663423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K</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66339840"/>
        <c:crosses val="autoZero"/>
        <c:crossBetween val="midCat"/>
      </c:valAx>
      <c:valAx>
        <c:axId val="1666339840"/>
        <c:scaling>
          <c:orientation val="minMax"/>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平均准确度</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6634233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strRef>
              <c:f>(Sheet1!$A$30,Sheet1!$A$31,Sheet1!$A$35,Sheet1!$A$36,Sheet1!$A$42,Sheet1!$A$48)</c:f>
              <c:strCache>
                <c:ptCount val="6"/>
                <c:pt idx="0">
                  <c:v>stop-20-0.5, p</c:v>
                </c:pt>
                <c:pt idx="1">
                  <c:v>stop-20-0.5, cut_for_search-p</c:v>
                </c:pt>
                <c:pt idx="2">
                  <c:v>stop-5-0.5, cut_for_search-p</c:v>
                </c:pt>
                <c:pt idx="3">
                  <c:v>stop-1-0.5, cut_for_search-p</c:v>
                </c:pt>
                <c:pt idx="4">
                  <c:v>stop, cut_for_search-p</c:v>
                </c:pt>
                <c:pt idx="5">
                  <c:v>cut_for_search-p</c:v>
                </c:pt>
              </c:strCache>
            </c:strRef>
          </c:cat>
          <c:val>
            <c:numRef>
              <c:f>(Sheet1!$J$30,Sheet1!$J$31,Sheet1!$J$35,Sheet1!$J$36,Sheet1!$J$42,Sheet1!$J$48)</c:f>
              <c:numCache>
                <c:formatCode>General</c:formatCode>
                <c:ptCount val="6"/>
                <c:pt idx="0">
                  <c:v>0.73496800000000007</c:v>
                </c:pt>
                <c:pt idx="1">
                  <c:v>0.77692799999999995</c:v>
                </c:pt>
                <c:pt idx="2">
                  <c:v>0.91011699999999995</c:v>
                </c:pt>
                <c:pt idx="3">
                  <c:v>0.95433100000000004</c:v>
                </c:pt>
                <c:pt idx="4">
                  <c:v>0.96435199999999999</c:v>
                </c:pt>
                <c:pt idx="5">
                  <c:v>0.84122399999999997</c:v>
                </c:pt>
              </c:numCache>
            </c:numRef>
          </c:val>
          <c:extLst>
            <c:ext xmlns:c16="http://schemas.microsoft.com/office/drawing/2014/chart" uri="{C3380CC4-5D6E-409C-BE32-E72D297353CC}">
              <c16:uniqueId val="{00000000-8A96-481E-B88B-CD23536EB2EA}"/>
            </c:ext>
          </c:extLst>
        </c:ser>
        <c:dLbls>
          <c:showLegendKey val="0"/>
          <c:showVal val="0"/>
          <c:showCatName val="0"/>
          <c:showSerName val="0"/>
          <c:showPercent val="0"/>
          <c:showBubbleSize val="0"/>
        </c:dLbls>
        <c:gapWidth val="182"/>
        <c:axId val="1510091664"/>
        <c:axId val="1510092080"/>
      </c:barChart>
      <c:catAx>
        <c:axId val="15100916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10092080"/>
        <c:crosses val="autoZero"/>
        <c:auto val="1"/>
        <c:lblAlgn val="ctr"/>
        <c:lblOffset val="100"/>
        <c:noMultiLvlLbl val="0"/>
      </c:catAx>
      <c:valAx>
        <c:axId val="1510092080"/>
        <c:scaling>
          <c:orientation val="minMax"/>
          <c:max val="1"/>
          <c:min val="0.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10091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2023-01-04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13</a:t>
            </a:fld>
            <a:endParaRPr lang="zh-CN" altLang="en-US"/>
          </a:p>
        </p:txBody>
      </p:sp>
    </p:spTree>
    <p:extLst>
      <p:ext uri="{BB962C8B-B14F-4D97-AF65-F5344CB8AC3E}">
        <p14:creationId xmlns:p14="http://schemas.microsoft.com/office/powerpoint/2010/main" val="1249289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14</a:t>
            </a:fld>
            <a:endParaRPr lang="zh-CN" altLang="en-US"/>
          </a:p>
        </p:txBody>
      </p:sp>
    </p:spTree>
    <p:extLst>
      <p:ext uri="{BB962C8B-B14F-4D97-AF65-F5344CB8AC3E}">
        <p14:creationId xmlns:p14="http://schemas.microsoft.com/office/powerpoint/2010/main" val="1943997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15</a:t>
            </a:fld>
            <a:endParaRPr lang="zh-CN" altLang="en-US"/>
          </a:p>
        </p:txBody>
      </p:sp>
    </p:spTree>
    <p:extLst>
      <p:ext uri="{BB962C8B-B14F-4D97-AF65-F5344CB8AC3E}">
        <p14:creationId xmlns:p14="http://schemas.microsoft.com/office/powerpoint/2010/main" val="3591600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17</a:t>
            </a:fld>
            <a:endParaRPr lang="zh-CN" altLang="en-US"/>
          </a:p>
        </p:txBody>
      </p:sp>
    </p:spTree>
    <p:extLst>
      <p:ext uri="{BB962C8B-B14F-4D97-AF65-F5344CB8AC3E}">
        <p14:creationId xmlns:p14="http://schemas.microsoft.com/office/powerpoint/2010/main" val="2363860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spc="20" dirty="0">
                <a:effectLst/>
                <a:latin typeface="Times New Roman" panose="02020603050405020304" pitchFamily="18" charset="0"/>
                <a:ea typeface="方正书宋简体"/>
              </a:rPr>
              <a:t>LDA</a:t>
            </a:r>
            <a:r>
              <a:rPr lang="zh-CN" altLang="zh-CN" sz="1800" kern="100" spc="20" dirty="0">
                <a:effectLst/>
                <a:latin typeface="Times New Roman" panose="02020603050405020304" pitchFamily="18" charset="0"/>
                <a:ea typeface="方正书宋简体"/>
                <a:cs typeface="Times New Roman" panose="02020603050405020304" pitchFamily="18" charset="0"/>
              </a:rPr>
              <a:t>采用词袋模型，将每篇文档看作词语的集合，而忽略词语之间的先后位置关系。</a:t>
            </a:r>
            <a:endParaRPr lang="zh-CN" altLang="en-US" sz="1800" dirty="0"/>
          </a:p>
          <a:p>
            <a:endParaRPr lang="en-US" altLang="zh-CN" sz="1800" kern="100" spc="20" dirty="0">
              <a:effectLst/>
              <a:latin typeface="Times New Roman" panose="02020603050405020304" pitchFamily="18" charset="0"/>
              <a:ea typeface="方正书宋简体"/>
            </a:endParaRPr>
          </a:p>
          <a:p>
            <a:r>
              <a:rPr lang="en-US" altLang="zh-CN" sz="1800" kern="100" spc="20" dirty="0">
                <a:effectLst/>
                <a:latin typeface="Times New Roman" panose="02020603050405020304" pitchFamily="18" charset="0"/>
                <a:ea typeface="方正书宋简体"/>
              </a:rPr>
              <a:t>LDA</a:t>
            </a:r>
            <a:r>
              <a:rPr lang="zh-CN" altLang="zh-CN" sz="1800" kern="100" spc="20" dirty="0">
                <a:effectLst/>
                <a:latin typeface="Times New Roman" panose="02020603050405020304" pitchFamily="18" charset="0"/>
                <a:ea typeface="方正书宋简体"/>
                <a:cs typeface="Times New Roman" panose="02020603050405020304" pitchFamily="18" charset="0"/>
              </a:rPr>
              <a:t>模型的基本假设是：一篇文档是由若干个主题混合而成的，每个主题是由若干的词语构成的。</a:t>
            </a:r>
            <a:endParaRPr lang="en-US" altLang="zh-CN" sz="1800" kern="100" spc="20" dirty="0">
              <a:effectLst/>
              <a:latin typeface="Times New Roman" panose="02020603050405020304" pitchFamily="18" charset="0"/>
              <a:ea typeface="方正书宋简体"/>
              <a:cs typeface="Times New Roman" panose="02020603050405020304" pitchFamily="18" charset="0"/>
            </a:endParaRPr>
          </a:p>
          <a:p>
            <a:endParaRPr lang="en-US" altLang="zh-CN" sz="1800" kern="100" spc="20" dirty="0">
              <a:effectLst/>
              <a:latin typeface="Times New Roman" panose="02020603050405020304" pitchFamily="18" charset="0"/>
              <a:ea typeface="方正书宋简体"/>
            </a:endParaRPr>
          </a:p>
        </p:txBody>
      </p:sp>
      <p:sp>
        <p:nvSpPr>
          <p:cNvPr id="4" name="灯片编号占位符 3"/>
          <p:cNvSpPr>
            <a:spLocks noGrp="1"/>
          </p:cNvSpPr>
          <p:nvPr>
            <p:ph type="sldNum" sz="quarter" idx="5"/>
          </p:nvPr>
        </p:nvSpPr>
        <p:spPr/>
        <p:txBody>
          <a:bodyPr/>
          <a:lstStyle/>
          <a:p>
            <a:fld id="{4A7EA511-84E0-4AE0-9842-AB0E10994BF1}" type="slidenum">
              <a:rPr lang="zh-CN" altLang="en-US" smtClean="0"/>
              <a:t>4</a:t>
            </a:fld>
            <a:endParaRPr lang="zh-CN" altLang="en-US"/>
          </a:p>
        </p:txBody>
      </p:sp>
    </p:spTree>
    <p:extLst>
      <p:ext uri="{BB962C8B-B14F-4D97-AF65-F5344CB8AC3E}">
        <p14:creationId xmlns:p14="http://schemas.microsoft.com/office/powerpoint/2010/main" val="262981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spc="20" dirty="0">
                <a:effectLst/>
                <a:latin typeface="Times New Roman" panose="02020603050405020304" pitchFamily="18" charset="0"/>
                <a:ea typeface="方正书宋简体"/>
              </a:rPr>
              <a:t>LDA</a:t>
            </a:r>
            <a:r>
              <a:rPr lang="zh-CN" altLang="zh-CN" sz="1200" kern="100" spc="20" dirty="0">
                <a:effectLst/>
                <a:latin typeface="Times New Roman" panose="02020603050405020304" pitchFamily="18" charset="0"/>
                <a:ea typeface="方正书宋简体"/>
                <a:cs typeface="Times New Roman" panose="02020603050405020304" pitchFamily="18" charset="0"/>
              </a:rPr>
              <a:t>模型的基本假设是：一篇文档是由若干个主题混合而成的，每个主题是由若干的词语构成的。</a:t>
            </a:r>
            <a:endParaRPr lang="en-US" altLang="zh-CN" sz="1200" kern="100" spc="20" dirty="0">
              <a:effectLst/>
              <a:latin typeface="Times New Roman" panose="02020603050405020304" pitchFamily="18" charset="0"/>
              <a:ea typeface="方正书宋简体"/>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5</a:t>
            </a:fld>
            <a:endParaRPr lang="zh-CN" altLang="en-US"/>
          </a:p>
        </p:txBody>
      </p:sp>
    </p:spTree>
    <p:extLst>
      <p:ext uri="{BB962C8B-B14F-4D97-AF65-F5344CB8AC3E}">
        <p14:creationId xmlns:p14="http://schemas.microsoft.com/office/powerpoint/2010/main" val="3169590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6</a:t>
            </a:fld>
            <a:endParaRPr lang="zh-CN" altLang="en-US"/>
          </a:p>
        </p:txBody>
      </p:sp>
    </p:spTree>
    <p:extLst>
      <p:ext uri="{BB962C8B-B14F-4D97-AF65-F5344CB8AC3E}">
        <p14:creationId xmlns:p14="http://schemas.microsoft.com/office/powerpoint/2010/main" val="3064280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Gensim</a:t>
            </a:r>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7</a:t>
            </a:fld>
            <a:endParaRPr lang="zh-CN" altLang="en-US"/>
          </a:p>
        </p:txBody>
      </p:sp>
    </p:spTree>
    <p:extLst>
      <p:ext uri="{BB962C8B-B14F-4D97-AF65-F5344CB8AC3E}">
        <p14:creationId xmlns:p14="http://schemas.microsoft.com/office/powerpoint/2010/main" val="209055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其中</a:t>
            </a:r>
            <a:r>
              <a:rPr lang="en-US" altLang="zh-CN" dirty="0"/>
              <a:t>P</a:t>
            </a:r>
            <a:r>
              <a:rPr lang="zh-CN" altLang="en-US" dirty="0"/>
              <a:t>和</a:t>
            </a:r>
            <a:r>
              <a:rPr lang="en-US" altLang="zh-CN" dirty="0"/>
              <a:t>Q</a:t>
            </a:r>
            <a:r>
              <a:rPr lang="zh-CN" altLang="en-US" dirty="0"/>
              <a:t>是两个离散概率分布，</a:t>
            </a:r>
            <a:r>
              <a:rPr lang="en-US" altLang="zh-CN" dirty="0"/>
              <a:t>X</a:t>
            </a:r>
            <a:r>
              <a:rPr lang="zh-CN" altLang="en-US" dirty="0"/>
              <a:t>为它们的样本空间，</a:t>
            </a:r>
            <a:r>
              <a:rPr lang="en-US" altLang="zh-CN" dirty="0"/>
              <a:t>P(x)</a:t>
            </a:r>
            <a:r>
              <a:rPr lang="zh-CN" altLang="en-US" dirty="0"/>
              <a:t>和</a:t>
            </a:r>
            <a:r>
              <a:rPr lang="en-US" altLang="zh-CN" dirty="0"/>
              <a:t>Q(x)</a:t>
            </a:r>
            <a:r>
              <a:rPr lang="zh-CN" altLang="en-US" dirty="0"/>
              <a:t>为相应的概率分布函数。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spc="20" dirty="0">
                <a:effectLst/>
                <a:latin typeface="Times New Roman" panose="02020603050405020304" pitchFamily="18" charset="0"/>
                <a:ea typeface="方正书宋简体"/>
              </a:rPr>
              <a:t>当进行单次观察时，多项分布会退化为分类分布，此时相应的</a:t>
            </a:r>
            <a:r>
              <a:rPr lang="en-US" altLang="zh-CN" sz="1800" kern="100" spc="20" dirty="0">
                <a:effectLst/>
                <a:latin typeface="Times New Roman" panose="02020603050405020304" pitchFamily="18" charset="0"/>
                <a:ea typeface="方正书宋简体"/>
              </a:rPr>
              <a:t>KL</a:t>
            </a:r>
            <a:r>
              <a:rPr lang="zh-CN" altLang="zh-CN" sz="1800" kern="100" spc="20" dirty="0">
                <a:effectLst/>
                <a:latin typeface="Times New Roman" panose="02020603050405020304" pitchFamily="18" charset="0"/>
                <a:ea typeface="方正书宋简体"/>
              </a:rPr>
              <a:t>散度为：</a:t>
            </a:r>
            <a:r>
              <a:rPr lang="en-US" altLang="zh-CN" sz="1800" kern="100" spc="20" dirty="0">
                <a:effectLst/>
                <a:latin typeface="Times New Roman" panose="02020603050405020304" pitchFamily="18" charset="0"/>
                <a:ea typeface="方正书宋简体"/>
              </a:rPr>
              <a:t>……</a:t>
            </a:r>
            <a:endParaRPr lang="zh-CN" altLang="zh-CN" sz="1800" kern="100" spc="20" dirty="0">
              <a:effectLst/>
              <a:latin typeface="Times New Roman" panose="02020603050405020304" pitchFamily="18" charset="0"/>
              <a:ea typeface="方正书宋简体"/>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spc="20" dirty="0">
                <a:effectLst/>
                <a:latin typeface="Times New Roman" panose="02020603050405020304" pitchFamily="18" charset="0"/>
                <a:ea typeface="方正书宋简体"/>
              </a:rPr>
              <a:t>由于</a:t>
            </a:r>
            <a:r>
              <a:rPr lang="en-US" altLang="zh-CN" sz="1800" kern="100" spc="20" dirty="0">
                <a:effectLst/>
                <a:latin typeface="Times New Roman" panose="02020603050405020304" pitchFamily="18" charset="0"/>
                <a:ea typeface="方正书宋简体"/>
              </a:rPr>
              <a:t>KL</a:t>
            </a:r>
            <a:r>
              <a:rPr lang="zh-CN" altLang="zh-CN" sz="1800" kern="100" spc="20" dirty="0">
                <a:effectLst/>
                <a:latin typeface="Times New Roman" panose="02020603050405020304" pitchFamily="18" charset="0"/>
                <a:ea typeface="方正书宋简体"/>
              </a:rPr>
              <a:t>散度不是对称的，不便于用于评价相似度，一般会使用它的变体</a:t>
            </a:r>
            <a:r>
              <a:rPr lang="en-US" altLang="zh-CN" sz="1800" kern="100" spc="20" dirty="0">
                <a:effectLst/>
                <a:latin typeface="Times New Roman" panose="02020603050405020304" pitchFamily="18" charset="0"/>
                <a:ea typeface="方正书宋简体"/>
              </a:rPr>
              <a:t>Jensen-Shannon</a:t>
            </a:r>
            <a:r>
              <a:rPr lang="zh-CN" altLang="zh-CN" sz="1800" kern="100" spc="20" dirty="0">
                <a:effectLst/>
                <a:latin typeface="Times New Roman" panose="02020603050405020304" pitchFamily="18" charset="0"/>
                <a:ea typeface="方正书宋简体"/>
              </a:rPr>
              <a:t>散度：</a:t>
            </a:r>
            <a:r>
              <a:rPr lang="en-US" altLang="zh-CN" sz="1800" kern="100" spc="20" dirty="0">
                <a:effectLst/>
                <a:latin typeface="Times New Roman" panose="02020603050405020304" pitchFamily="18" charset="0"/>
                <a:ea typeface="方正书宋简体"/>
              </a:rPr>
              <a:t>……</a:t>
            </a:r>
            <a:endParaRPr lang="zh-CN" altLang="zh-CN" sz="1800" kern="100" spc="20" dirty="0">
              <a:effectLst/>
              <a:latin typeface="Times New Roman" panose="02020603050405020304" pitchFamily="18" charset="0"/>
              <a:ea typeface="方正书宋简体"/>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8</a:t>
            </a:fld>
            <a:endParaRPr lang="zh-CN" altLang="en-US"/>
          </a:p>
        </p:txBody>
      </p:sp>
    </p:spTree>
    <p:extLst>
      <p:ext uri="{BB962C8B-B14F-4D97-AF65-F5344CB8AC3E}">
        <p14:creationId xmlns:p14="http://schemas.microsoft.com/office/powerpoint/2010/main" val="963912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9</a:t>
            </a:fld>
            <a:endParaRPr lang="zh-CN" altLang="en-US"/>
          </a:p>
        </p:txBody>
      </p:sp>
    </p:spTree>
    <p:extLst>
      <p:ext uri="{BB962C8B-B14F-4D97-AF65-F5344CB8AC3E}">
        <p14:creationId xmlns:p14="http://schemas.microsoft.com/office/powerpoint/2010/main" val="1199797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8197491 </a:t>
            </a:r>
            <a:r>
              <a:rPr lang="zh-CN" altLang="en-US" dirty="0"/>
              <a:t>个词条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1000 </a:t>
            </a:r>
            <a:r>
              <a:rPr lang="zh-CN" altLang="en-US" dirty="0"/>
              <a:t>个</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OpenCC</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jieba</a:t>
            </a:r>
            <a:r>
              <a:rPr lang="zh-CN" altLang="en-US" dirty="0"/>
              <a:t>：前缀词典、动态规划、</a:t>
            </a:r>
            <a:r>
              <a:rPr lang="en-US" altLang="zh-CN" dirty="0"/>
              <a:t>HMM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Genism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语义搜索</a:t>
            </a:r>
            <a:endParaRPr lang="en-US" altLang="zh-CN"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11</a:t>
            </a:fld>
            <a:endParaRPr lang="zh-CN" altLang="en-US"/>
          </a:p>
        </p:txBody>
      </p:sp>
    </p:spTree>
    <p:extLst>
      <p:ext uri="{BB962C8B-B14F-4D97-AF65-F5344CB8AC3E}">
        <p14:creationId xmlns:p14="http://schemas.microsoft.com/office/powerpoint/2010/main" val="1979780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12</a:t>
            </a:fld>
            <a:endParaRPr lang="zh-CN" altLang="en-US"/>
          </a:p>
        </p:txBody>
      </p:sp>
    </p:spTree>
    <p:extLst>
      <p:ext uri="{BB962C8B-B14F-4D97-AF65-F5344CB8AC3E}">
        <p14:creationId xmlns:p14="http://schemas.microsoft.com/office/powerpoint/2010/main" val="2369348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1102" name="图片 1101">
            <a:extLst>
              <a:ext uri="{FF2B5EF4-FFF2-40B4-BE49-F238E27FC236}">
                <a16:creationId xmlns:a16="http://schemas.microsoft.com/office/drawing/2014/main" id="{F6B81E82-77CD-42EE-BB96-8BC6A5440084}"/>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9801" name="副标题 2"/>
          <p:cNvSpPr>
            <a:spLocks noGrp="1"/>
          </p:cNvSpPr>
          <p:nvPr userDrawn="1">
            <p:ph type="subTitle" idx="1" hasCustomPrompt="1"/>
          </p:nvPr>
        </p:nvSpPr>
        <p:spPr>
          <a:xfrm>
            <a:off x="669925" y="3079043"/>
            <a:ext cx="10850563" cy="475132"/>
          </a:xfrm>
        </p:spPr>
        <p:txBody>
          <a:bodyPr anchor="ctr">
            <a:normAutofit/>
          </a:bodyPr>
          <a:lstStyle>
            <a:lvl1pPr marL="0" marR="0" indent="0" algn="r" defTabSz="914354"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r"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p:txBody>
      </p:sp>
      <p:sp>
        <p:nvSpPr>
          <p:cNvPr id="9802" name="标题 1"/>
          <p:cNvSpPr>
            <a:spLocks noGrp="1"/>
          </p:cNvSpPr>
          <p:nvPr userDrawn="1">
            <p:ph type="ctrTitle" hasCustomPrompt="1"/>
          </p:nvPr>
        </p:nvSpPr>
        <p:spPr>
          <a:xfrm>
            <a:off x="669926" y="2321170"/>
            <a:ext cx="10850562" cy="749082"/>
          </a:xfrm>
        </p:spPr>
        <p:txBody>
          <a:bodyPr anchor="ctr">
            <a:normAutofit/>
          </a:bodyPr>
          <a:lstStyle>
            <a:lvl1pPr algn="r">
              <a:defRPr sz="3600" b="1">
                <a:solidFill>
                  <a:schemeClr val="tx1"/>
                </a:solidFill>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E475EF-3918-4C37-977A-956EB9D76F8E}"/>
              </a:ext>
            </a:extLst>
          </p:cNvPr>
          <p:cNvPicPr>
            <a:picLocks noChangeAspect="1"/>
          </p:cNvPicPr>
          <p:nvPr userDrawn="1"/>
        </p:nvPicPr>
        <p:blipFill>
          <a:blip r:embed="rId2"/>
          <a:stretch>
            <a:fillRect/>
          </a:stretch>
        </p:blipFill>
        <p:spPr>
          <a:xfrm>
            <a:off x="46495" y="0"/>
            <a:ext cx="11473992" cy="2693989"/>
          </a:xfrm>
          <a:prstGeom prst="rect">
            <a:avLst/>
          </a:prstGeom>
        </p:spPr>
      </p:pic>
      <p:sp>
        <p:nvSpPr>
          <p:cNvPr id="20" name="标题 1"/>
          <p:cNvSpPr>
            <a:spLocks noGrp="1"/>
          </p:cNvSpPr>
          <p:nvPr userDrawn="1">
            <p:ph type="title" hasCustomPrompt="1"/>
          </p:nvPr>
        </p:nvSpPr>
        <p:spPr>
          <a:xfrm>
            <a:off x="669924" y="2927838"/>
            <a:ext cx="10850564" cy="501162"/>
          </a:xfrm>
          <a:noFill/>
        </p:spPr>
        <p:txBody>
          <a:bodyPr anchor="ctr">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hasCustomPrompt="1"/>
          </p:nvPr>
        </p:nvSpPr>
        <p:spPr>
          <a:xfrm>
            <a:off x="669924" y="3472000"/>
            <a:ext cx="10850564" cy="1082874"/>
          </a:xfrm>
          <a:noFill/>
        </p:spPr>
        <p:txBody>
          <a:bodyPr anchor="t">
            <a:normAutofit/>
          </a:bodyPr>
          <a:lstStyle>
            <a:lvl1pPr marL="0" indent="0">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cxnSp>
        <p:nvCxnSpPr>
          <p:cNvPr id="3" name="直接连接符 2"/>
          <p:cNvCxnSpPr/>
          <p:nvPr userDrawn="1"/>
        </p:nvCxnSpPr>
        <p:spPr>
          <a:xfrm>
            <a:off x="669925" y="3471306"/>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C9088FBD-8B5D-4818-BBCF-F951CB4468EA}"/>
              </a:ext>
            </a:extLst>
          </p:cNvPr>
          <p:cNvSpPr>
            <a:spLocks noGrp="1"/>
          </p:cNvSpPr>
          <p:nvPr>
            <p:ph type="dt" sz="half" idx="10"/>
          </p:nvPr>
        </p:nvSpPr>
        <p:spPr/>
        <p:txBody>
          <a:bodyPr/>
          <a:lstStyle/>
          <a:p>
            <a:fld id="{6489D9C7-5DC6-4263-87FF-7C99F6FB63C3}" type="datetime1">
              <a:rPr lang="zh-CN" altLang="en-US" smtClean="0"/>
              <a:pPr/>
              <a:t>2023-01-04</a:t>
            </a:fld>
            <a:endParaRPr lang="zh-CN" altLang="en-US"/>
          </a:p>
        </p:txBody>
      </p:sp>
      <p:sp>
        <p:nvSpPr>
          <p:cNvPr id="8" name="页脚占位符 7">
            <a:extLst>
              <a:ext uri="{FF2B5EF4-FFF2-40B4-BE49-F238E27FC236}">
                <a16:creationId xmlns:a16="http://schemas.microsoft.com/office/drawing/2014/main" id="{8D9F09E7-6842-4F67-8517-7C97FF60BFD7}"/>
              </a:ext>
            </a:extLst>
          </p:cNvPr>
          <p:cNvSpPr>
            <a:spLocks noGrp="1"/>
          </p:cNvSpPr>
          <p:nvPr>
            <p:ph type="ftr" sz="quarter" idx="11"/>
          </p:nvPr>
        </p:nvSpPr>
        <p:spPr/>
        <p:txBody>
          <a:bodyPr/>
          <a:lstStyle/>
          <a:p>
            <a:r>
              <a:rPr lang="en-US" altLang="zh-CN"/>
              <a:t>www.islide.cc</a:t>
            </a:r>
            <a:endParaRPr lang="zh-CN" altLang="en-US" dirty="0"/>
          </a:p>
        </p:txBody>
      </p:sp>
      <p:sp>
        <p:nvSpPr>
          <p:cNvPr id="9" name="灯片编号占位符 8">
            <a:extLst>
              <a:ext uri="{FF2B5EF4-FFF2-40B4-BE49-F238E27FC236}">
                <a16:creationId xmlns:a16="http://schemas.microsoft.com/office/drawing/2014/main" id="{2F1B22B6-C597-48AF-B31A-DADEBFD7ECB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日期占位符 6">
            <a:extLst>
              <a:ext uri="{FF2B5EF4-FFF2-40B4-BE49-F238E27FC236}">
                <a16:creationId xmlns:a16="http://schemas.microsoft.com/office/drawing/2014/main" id="{B98F3095-932C-4CF3-A176-654E9A54D9D9}"/>
              </a:ext>
            </a:extLst>
          </p:cNvPr>
          <p:cNvSpPr>
            <a:spLocks noGrp="1"/>
          </p:cNvSpPr>
          <p:nvPr>
            <p:ph type="dt" sz="half" idx="10"/>
          </p:nvPr>
        </p:nvSpPr>
        <p:spPr/>
        <p:txBody>
          <a:bodyPr/>
          <a:lstStyle/>
          <a:p>
            <a:fld id="{6489D9C7-5DC6-4263-87FF-7C99F6FB63C3}" type="datetime1">
              <a:rPr lang="zh-CN" altLang="en-US" smtClean="0"/>
              <a:pPr/>
              <a:t>2023-01-04</a:t>
            </a:fld>
            <a:endParaRPr lang="zh-CN" altLang="en-US"/>
          </a:p>
        </p:txBody>
      </p:sp>
      <p:sp>
        <p:nvSpPr>
          <p:cNvPr id="8" name="页脚占位符 7">
            <a:extLst>
              <a:ext uri="{FF2B5EF4-FFF2-40B4-BE49-F238E27FC236}">
                <a16:creationId xmlns:a16="http://schemas.microsoft.com/office/drawing/2014/main" id="{0DAEAB60-ACC6-46CE-8F2C-4439B9D9148A}"/>
              </a:ext>
            </a:extLst>
          </p:cNvPr>
          <p:cNvSpPr>
            <a:spLocks noGrp="1"/>
          </p:cNvSpPr>
          <p:nvPr>
            <p:ph type="ftr" sz="quarter" idx="11"/>
          </p:nvPr>
        </p:nvSpPr>
        <p:spPr/>
        <p:txBody>
          <a:bodyPr/>
          <a:lstStyle/>
          <a:p>
            <a:r>
              <a:rPr lang="en-US" altLang="zh-CN"/>
              <a:t>www.islide.cc</a:t>
            </a:r>
            <a:endParaRPr lang="zh-CN" altLang="en-US" dirty="0"/>
          </a:p>
        </p:txBody>
      </p:sp>
      <p:sp>
        <p:nvSpPr>
          <p:cNvPr id="9" name="灯片编号占位符 8">
            <a:extLst>
              <a:ext uri="{FF2B5EF4-FFF2-40B4-BE49-F238E27FC236}">
                <a16:creationId xmlns:a16="http://schemas.microsoft.com/office/drawing/2014/main" id="{740481FA-EBA9-489B-A17C-6BC258C4AFFB}"/>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4" y="1"/>
            <a:ext cx="10850563" cy="1028699"/>
          </a:xfrm>
        </p:spPr>
        <p:txBody>
          <a:bodyPr/>
          <a:lstStyle/>
          <a:p>
            <a:r>
              <a:rPr lang="en-US" altLang="zh-CN" dirty="0"/>
              <a:t>Click to edit Master title style</a:t>
            </a:r>
            <a:endParaRPr lang="zh-CN" altLang="en-US" dirty="0"/>
          </a:p>
        </p:txBody>
      </p:sp>
      <p:sp>
        <p:nvSpPr>
          <p:cNvPr id="6" name="日期占位符 5">
            <a:extLst>
              <a:ext uri="{FF2B5EF4-FFF2-40B4-BE49-F238E27FC236}">
                <a16:creationId xmlns:a16="http://schemas.microsoft.com/office/drawing/2014/main" id="{84CBCC54-3B90-45FE-9E7D-A2FA7EC95BFA}"/>
              </a:ext>
            </a:extLst>
          </p:cNvPr>
          <p:cNvSpPr>
            <a:spLocks noGrp="1"/>
          </p:cNvSpPr>
          <p:nvPr>
            <p:ph type="dt" sz="half" idx="10"/>
          </p:nvPr>
        </p:nvSpPr>
        <p:spPr/>
        <p:txBody>
          <a:bodyPr/>
          <a:lstStyle/>
          <a:p>
            <a:fld id="{6489D9C7-5DC6-4263-87FF-7C99F6FB63C3}" type="datetime1">
              <a:rPr lang="zh-CN" altLang="en-US" smtClean="0"/>
              <a:pPr/>
              <a:t>2023-01-04</a:t>
            </a:fld>
            <a:endParaRPr lang="zh-CN" altLang="en-US"/>
          </a:p>
        </p:txBody>
      </p:sp>
      <p:sp>
        <p:nvSpPr>
          <p:cNvPr id="7" name="页脚占位符 6">
            <a:extLst>
              <a:ext uri="{FF2B5EF4-FFF2-40B4-BE49-F238E27FC236}">
                <a16:creationId xmlns:a16="http://schemas.microsoft.com/office/drawing/2014/main" id="{81AF554F-2FBD-4018-B9C5-DBA95222D1D3}"/>
              </a:ext>
            </a:extLst>
          </p:cNvPr>
          <p:cNvSpPr>
            <a:spLocks noGrp="1"/>
          </p:cNvSpPr>
          <p:nvPr>
            <p:ph type="ftr" sz="quarter" idx="11"/>
          </p:nvPr>
        </p:nvSpPr>
        <p:spPr/>
        <p:txBody>
          <a:bodyPr/>
          <a:lstStyle/>
          <a:p>
            <a:r>
              <a:rPr lang="en-US" altLang="zh-CN"/>
              <a:t>www.islide.cc</a:t>
            </a:r>
            <a:endParaRPr lang="zh-CN" altLang="en-US" dirty="0"/>
          </a:p>
        </p:txBody>
      </p:sp>
      <p:sp>
        <p:nvSpPr>
          <p:cNvPr id="8" name="灯片编号占位符 7">
            <a:extLst>
              <a:ext uri="{FF2B5EF4-FFF2-40B4-BE49-F238E27FC236}">
                <a16:creationId xmlns:a16="http://schemas.microsoft.com/office/drawing/2014/main" id="{C5AD0406-CEC2-4D1E-AED4-75C9B4ACFCFD}"/>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1129" name="图片 1128">
            <a:extLst>
              <a:ext uri="{FF2B5EF4-FFF2-40B4-BE49-F238E27FC236}">
                <a16:creationId xmlns:a16="http://schemas.microsoft.com/office/drawing/2014/main" id="{21B0AEAA-D567-4486-80E1-08E446705B1E}"/>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13" name="标题 1"/>
          <p:cNvSpPr>
            <a:spLocks noGrp="1"/>
          </p:cNvSpPr>
          <p:nvPr userDrawn="1">
            <p:ph type="ctrTitle" hasCustomPrompt="1"/>
          </p:nvPr>
        </p:nvSpPr>
        <p:spPr>
          <a:xfrm>
            <a:off x="6207126" y="2235084"/>
            <a:ext cx="4482645"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207126" y="3486125"/>
            <a:ext cx="4482645"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6207126" y="3801759"/>
            <a:ext cx="4482645"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2023-01-04</a:t>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669923" y="1028700"/>
            <a:ext cx="10850563" cy="72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45/2890510"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a:xfrm>
            <a:off x="669926" y="2410009"/>
            <a:ext cx="10850563" cy="475132"/>
          </a:xfrm>
        </p:spPr>
        <p:txBody>
          <a:bodyPr/>
          <a:lstStyle/>
          <a:p>
            <a:r>
              <a:rPr lang="zh-CN" altLang="en-US" dirty="0"/>
              <a:t>张桐</a:t>
            </a:r>
            <a:endParaRPr lang="en-US" altLang="zh-CN" dirty="0"/>
          </a:p>
        </p:txBody>
      </p:sp>
      <p:sp>
        <p:nvSpPr>
          <p:cNvPr id="18" name="标题 17"/>
          <p:cNvSpPr>
            <a:spLocks noGrp="1"/>
          </p:cNvSpPr>
          <p:nvPr>
            <p:ph type="ctrTitle"/>
          </p:nvPr>
        </p:nvSpPr>
        <p:spPr>
          <a:xfrm>
            <a:off x="669926" y="1607562"/>
            <a:ext cx="10850562" cy="749082"/>
          </a:xfrm>
        </p:spPr>
        <p:txBody>
          <a:bodyPr/>
          <a:lstStyle/>
          <a:p>
            <a:r>
              <a:rPr lang="zh-CN" altLang="en-US" dirty="0"/>
              <a:t>基于潜在狄利克雷分配模型的语义搜索方法</a:t>
            </a:r>
          </a:p>
        </p:txBody>
      </p:sp>
      <p:cxnSp>
        <p:nvCxnSpPr>
          <p:cNvPr id="4" name="直接连接符 3">
            <a:extLst>
              <a:ext uri="{FF2B5EF4-FFF2-40B4-BE49-F238E27FC236}">
                <a16:creationId xmlns:a16="http://schemas.microsoft.com/office/drawing/2014/main" id="{C95079F2-B06A-45E0-8EEE-BC48961EB9C1}"/>
              </a:ext>
            </a:extLst>
          </p:cNvPr>
          <p:cNvCxnSpPr>
            <a:cxnSpLocks/>
          </p:cNvCxnSpPr>
          <p:nvPr/>
        </p:nvCxnSpPr>
        <p:spPr>
          <a:xfrm>
            <a:off x="3000375" y="2383326"/>
            <a:ext cx="85201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a:t>
            </a:r>
          </a:p>
        </p:txBody>
      </p:sp>
      <p:sp>
        <p:nvSpPr>
          <p:cNvPr id="4" name="文本框 3">
            <a:extLst>
              <a:ext uri="{FF2B5EF4-FFF2-40B4-BE49-F238E27FC236}">
                <a16:creationId xmlns:a16="http://schemas.microsoft.com/office/drawing/2014/main" id="{A01E9CF6-0F70-4054-9DFD-318CB5370761}"/>
              </a:ext>
            </a:extLst>
          </p:cNvPr>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02</a:t>
            </a:r>
            <a:endParaRPr lang="zh-CN" altLang="en-US" b="1" dirty="0">
              <a:solidFill>
                <a:schemeClr val="accent1"/>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4279776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语料库</a:t>
            </a:r>
          </a:p>
        </p:txBody>
      </p:sp>
      <p:sp>
        <p:nvSpPr>
          <p:cNvPr id="5" name="内容占位符 4">
            <a:extLst>
              <a:ext uri="{FF2B5EF4-FFF2-40B4-BE49-F238E27FC236}">
                <a16:creationId xmlns:a16="http://schemas.microsoft.com/office/drawing/2014/main" id="{0FF1700D-FA2D-402F-ACEC-6B4AF2F35C47}"/>
              </a:ext>
            </a:extLst>
          </p:cNvPr>
          <p:cNvSpPr>
            <a:spLocks noGrp="1"/>
          </p:cNvSpPr>
          <p:nvPr>
            <p:ph idx="1"/>
          </p:nvPr>
        </p:nvSpPr>
        <p:spPr>
          <a:xfrm>
            <a:off x="3122342" y="1484090"/>
            <a:ext cx="8240752" cy="2352439"/>
          </a:xfrm>
        </p:spPr>
        <p:txBody>
          <a:bodyPr>
            <a:normAutofit fontScale="92500" lnSpcReduction="20000"/>
          </a:bodyPr>
          <a:lstStyle/>
          <a:p>
            <a:pPr marL="0" indent="0">
              <a:buNone/>
            </a:pPr>
            <a:r>
              <a:rPr lang="zh-CN" altLang="en-US" dirty="0"/>
              <a:t>中文维基百科词条</a:t>
            </a:r>
            <a:endParaRPr lang="en-US" altLang="zh-CN" dirty="0"/>
          </a:p>
          <a:p>
            <a:pPr marL="0" indent="0">
              <a:buNone/>
            </a:pPr>
            <a:endParaRPr lang="en-US" altLang="zh-CN" dirty="0"/>
          </a:p>
          <a:p>
            <a:pPr marL="0" indent="0">
              <a:buNone/>
            </a:pPr>
            <a:r>
              <a:rPr lang="zh-CN" altLang="en-US" dirty="0"/>
              <a:t>预处理：</a:t>
            </a:r>
            <a:endParaRPr lang="en-US" altLang="zh-CN" dirty="0"/>
          </a:p>
          <a:p>
            <a:pPr marL="457200" indent="-457200">
              <a:buFont typeface="+mj-lt"/>
              <a:buAutoNum type="arabicPeriod"/>
            </a:pPr>
            <a:r>
              <a:rPr lang="zh-CN" altLang="en-US" dirty="0"/>
              <a:t>语料切分</a:t>
            </a:r>
            <a:endParaRPr lang="en-US" altLang="zh-CN" dirty="0"/>
          </a:p>
          <a:p>
            <a:pPr marL="457200" indent="-457200">
              <a:buFont typeface="+mj-lt"/>
              <a:buAutoNum type="arabicPeriod"/>
            </a:pPr>
            <a:r>
              <a:rPr lang="en-US" altLang="zh-CN" dirty="0"/>
              <a:t>XML </a:t>
            </a:r>
            <a:r>
              <a:rPr lang="zh-CN" altLang="en-US" dirty="0"/>
              <a:t>格式转换</a:t>
            </a:r>
            <a:endParaRPr lang="en-US" altLang="zh-CN" dirty="0"/>
          </a:p>
          <a:p>
            <a:pPr marL="457200" indent="-457200">
              <a:buFont typeface="+mj-lt"/>
              <a:buAutoNum type="arabicPeriod"/>
            </a:pPr>
            <a:r>
              <a:rPr lang="zh-CN" altLang="en-US" dirty="0"/>
              <a:t>简繁转换</a:t>
            </a:r>
            <a:endParaRPr lang="en-US" altLang="zh-CN" dirty="0"/>
          </a:p>
          <a:p>
            <a:pPr marL="457200" indent="-457200">
              <a:buFont typeface="+mj-lt"/>
              <a:buAutoNum type="arabicPeriod"/>
            </a:pPr>
            <a:r>
              <a:rPr lang="zh-CN" altLang="en-US" dirty="0"/>
              <a:t>分词</a:t>
            </a:r>
            <a:endParaRPr lang="en-US" altLang="zh-CN" dirty="0"/>
          </a:p>
          <a:p>
            <a:pPr marL="0" indent="0">
              <a:buNone/>
            </a:pPr>
            <a:endParaRPr lang="en-US" altLang="zh-CN" dirty="0"/>
          </a:p>
          <a:p>
            <a:pPr marL="0" indent="0">
              <a:buNone/>
            </a:pPr>
            <a:endParaRPr lang="zh-CN" altLang="en-US" dirty="0"/>
          </a:p>
        </p:txBody>
      </p:sp>
      <p:pic>
        <p:nvPicPr>
          <p:cNvPr id="2052" name="Picture 4">
            <a:extLst>
              <a:ext uri="{FF2B5EF4-FFF2-40B4-BE49-F238E27FC236}">
                <a16:creationId xmlns:a16="http://schemas.microsoft.com/office/drawing/2014/main" id="{C7600794-E6D7-442A-9A4C-EBEC57C62E7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520"/>
          <a:stretch/>
        </p:blipFill>
        <p:spPr bwMode="auto">
          <a:xfrm>
            <a:off x="669924" y="2080681"/>
            <a:ext cx="2050777" cy="2696638"/>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descr="门上的瓷砖&#10;&#10;描述已自动生成">
            <a:extLst>
              <a:ext uri="{FF2B5EF4-FFF2-40B4-BE49-F238E27FC236}">
                <a16:creationId xmlns:a16="http://schemas.microsoft.com/office/drawing/2014/main" id="{6E8C6E5A-399F-4752-B66F-0B98BF483A36}"/>
              </a:ext>
            </a:extLst>
          </p:cNvPr>
          <p:cNvPicPr>
            <a:picLocks noChangeAspect="1"/>
          </p:cNvPicPr>
          <p:nvPr/>
        </p:nvPicPr>
        <p:blipFill>
          <a:blip r:embed="rId4"/>
          <a:stretch>
            <a:fillRect/>
          </a:stretch>
        </p:blipFill>
        <p:spPr>
          <a:xfrm>
            <a:off x="3208984" y="3836529"/>
            <a:ext cx="3091455" cy="2066188"/>
          </a:xfrm>
          <a:prstGeom prst="rect">
            <a:avLst/>
          </a:prstGeom>
        </p:spPr>
      </p:pic>
      <p:pic>
        <p:nvPicPr>
          <p:cNvPr id="8" name="图片 7" descr="图表, 直方图&#10;&#10;描述已自动生成">
            <a:extLst>
              <a:ext uri="{FF2B5EF4-FFF2-40B4-BE49-F238E27FC236}">
                <a16:creationId xmlns:a16="http://schemas.microsoft.com/office/drawing/2014/main" id="{E82D7873-CF17-44F1-A674-F2C0189FF9E2}"/>
              </a:ext>
            </a:extLst>
          </p:cNvPr>
          <p:cNvPicPr>
            <a:picLocks noChangeAspect="1"/>
          </p:cNvPicPr>
          <p:nvPr/>
        </p:nvPicPr>
        <p:blipFill>
          <a:blip r:embed="rId5"/>
          <a:stretch>
            <a:fillRect/>
          </a:stretch>
        </p:blipFill>
        <p:spPr>
          <a:xfrm>
            <a:off x="6788722" y="3836529"/>
            <a:ext cx="3091455" cy="2142110"/>
          </a:xfrm>
          <a:prstGeom prst="rect">
            <a:avLst/>
          </a:prstGeom>
        </p:spPr>
      </p:pic>
    </p:spTree>
    <p:extLst>
      <p:ext uri="{BB962C8B-B14F-4D97-AF65-F5344CB8AC3E}">
        <p14:creationId xmlns:p14="http://schemas.microsoft.com/office/powerpoint/2010/main" val="537969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主题数</a:t>
            </a:r>
          </a:p>
        </p:txBody>
      </p:sp>
      <p:graphicFrame>
        <p:nvGraphicFramePr>
          <p:cNvPr id="6" name="图表 5">
            <a:extLst>
              <a:ext uri="{FF2B5EF4-FFF2-40B4-BE49-F238E27FC236}">
                <a16:creationId xmlns:a16="http://schemas.microsoft.com/office/drawing/2014/main" id="{9D779E36-6A05-4AC3-87FB-1E447A54BE12}"/>
              </a:ext>
            </a:extLst>
          </p:cNvPr>
          <p:cNvGraphicFramePr>
            <a:graphicFrameLocks/>
          </p:cNvGraphicFramePr>
          <p:nvPr>
            <p:extLst>
              <p:ext uri="{D42A27DB-BD31-4B8C-83A1-F6EECF244321}">
                <p14:modId xmlns:p14="http://schemas.microsoft.com/office/powerpoint/2010/main" val="4184829456"/>
              </p:ext>
            </p:extLst>
          </p:nvPr>
        </p:nvGraphicFramePr>
        <p:xfrm>
          <a:off x="2475572" y="1279718"/>
          <a:ext cx="7515922" cy="3771784"/>
        </p:xfrm>
        <a:graphic>
          <a:graphicData uri="http://schemas.openxmlformats.org/drawingml/2006/chart">
            <c:chart xmlns:c="http://schemas.openxmlformats.org/drawingml/2006/chart" xmlns:r="http://schemas.openxmlformats.org/officeDocument/2006/relationships" r:id="rId3"/>
          </a:graphicData>
        </a:graphic>
      </p:graphicFrame>
      <p:sp>
        <p:nvSpPr>
          <p:cNvPr id="7" name="文本框 6">
            <a:extLst>
              <a:ext uri="{FF2B5EF4-FFF2-40B4-BE49-F238E27FC236}">
                <a16:creationId xmlns:a16="http://schemas.microsoft.com/office/drawing/2014/main" id="{FCCE4A07-2273-472A-8E4A-D51318DB8DFE}"/>
              </a:ext>
            </a:extLst>
          </p:cNvPr>
          <p:cNvSpPr txBox="1"/>
          <p:nvPr/>
        </p:nvSpPr>
        <p:spPr>
          <a:xfrm>
            <a:off x="959006" y="5302520"/>
            <a:ext cx="9032488"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主题数会对语义搜索的准确度产生影响</a:t>
            </a:r>
            <a:endParaRPr lang="en-US" altLang="zh-CN" dirty="0"/>
          </a:p>
          <a:p>
            <a:pPr marL="285750" indent="-285750">
              <a:buFont typeface="Arial" panose="020B0604020202020204" pitchFamily="34" charset="0"/>
              <a:buChar char="•"/>
            </a:pPr>
            <a:r>
              <a:rPr lang="zh-CN" altLang="en-US" dirty="0"/>
              <a:t>在不同的相似度度量和分词策略下，最佳的主题数也会有所不同</a:t>
            </a:r>
            <a:endParaRPr lang="en-US" altLang="zh-CN" dirty="0"/>
          </a:p>
        </p:txBody>
      </p:sp>
    </p:spTree>
    <p:extLst>
      <p:ext uri="{BB962C8B-B14F-4D97-AF65-F5344CB8AC3E}">
        <p14:creationId xmlns:p14="http://schemas.microsoft.com/office/powerpoint/2010/main" val="3518529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相似度度量</a:t>
            </a:r>
          </a:p>
        </p:txBody>
      </p:sp>
      <p:graphicFrame>
        <p:nvGraphicFramePr>
          <p:cNvPr id="4" name="图表 3">
            <a:extLst>
              <a:ext uri="{FF2B5EF4-FFF2-40B4-BE49-F238E27FC236}">
                <a16:creationId xmlns:a16="http://schemas.microsoft.com/office/drawing/2014/main" id="{78BF4DE5-A4C8-4F78-991C-A89D56AA1277}"/>
              </a:ext>
            </a:extLst>
          </p:cNvPr>
          <p:cNvGraphicFramePr>
            <a:graphicFrameLocks/>
          </p:cNvGraphicFramePr>
          <p:nvPr>
            <p:extLst>
              <p:ext uri="{D42A27DB-BD31-4B8C-83A1-F6EECF244321}">
                <p14:modId xmlns:p14="http://schemas.microsoft.com/office/powerpoint/2010/main" val="2383789844"/>
              </p:ext>
            </p:extLst>
          </p:nvPr>
        </p:nvGraphicFramePr>
        <p:xfrm>
          <a:off x="2542063" y="1337848"/>
          <a:ext cx="7318919" cy="3471863"/>
        </p:xfrm>
        <a:graphic>
          <a:graphicData uri="http://schemas.openxmlformats.org/drawingml/2006/chart">
            <c:chart xmlns:c="http://schemas.openxmlformats.org/drawingml/2006/chart" xmlns:r="http://schemas.openxmlformats.org/officeDocument/2006/relationships" r:id="rId3"/>
          </a:graphicData>
        </a:graphic>
      </p:graphicFrame>
      <p:sp>
        <p:nvSpPr>
          <p:cNvPr id="3" name="文本框 2">
            <a:extLst>
              <a:ext uri="{FF2B5EF4-FFF2-40B4-BE49-F238E27FC236}">
                <a16:creationId xmlns:a16="http://schemas.microsoft.com/office/drawing/2014/main" id="{9CD6C6F5-3F68-4941-9851-440345D46C76}"/>
              </a:ext>
            </a:extLst>
          </p:cNvPr>
          <p:cNvSpPr txBox="1"/>
          <p:nvPr/>
        </p:nvSpPr>
        <p:spPr>
          <a:xfrm>
            <a:off x="3469165" y="4868481"/>
            <a:ext cx="5252079" cy="369332"/>
          </a:xfrm>
          <a:prstGeom prst="rect">
            <a:avLst/>
          </a:prstGeom>
          <a:noFill/>
        </p:spPr>
        <p:txBody>
          <a:bodyPr wrap="none" rtlCol="0">
            <a:spAutoFit/>
          </a:bodyPr>
          <a:lstStyle/>
          <a:p>
            <a:r>
              <a:rPr lang="zh-CN" altLang="en-US" dirty="0"/>
              <a:t>生成概率 </a:t>
            </a:r>
            <a:r>
              <a:rPr lang="en-US" altLang="zh-CN" dirty="0"/>
              <a:t>&gt; </a:t>
            </a:r>
            <a:r>
              <a:rPr lang="zh-CN" altLang="en-US" dirty="0"/>
              <a:t>余弦相似度 </a:t>
            </a:r>
            <a:r>
              <a:rPr lang="en-US" altLang="zh-CN" dirty="0"/>
              <a:t>&gt; </a:t>
            </a:r>
            <a:r>
              <a:rPr lang="en-US" altLang="zh-CN" sz="1800" kern="100" spc="20" dirty="0">
                <a:effectLst/>
                <a:latin typeface="+mn-ea"/>
              </a:rPr>
              <a:t>Jensen-Shannon </a:t>
            </a:r>
            <a:r>
              <a:rPr lang="zh-CN" altLang="zh-CN" sz="1800" kern="100" spc="20" dirty="0">
                <a:effectLst/>
                <a:latin typeface="+mn-ea"/>
                <a:cs typeface="Times New Roman" panose="02020603050405020304" pitchFamily="18" charset="0"/>
              </a:rPr>
              <a:t>散度</a:t>
            </a:r>
            <a:endParaRPr lang="zh-CN" altLang="en-US" dirty="0"/>
          </a:p>
        </p:txBody>
      </p:sp>
      <p:sp>
        <p:nvSpPr>
          <p:cNvPr id="6" name="文本框 5">
            <a:extLst>
              <a:ext uri="{FF2B5EF4-FFF2-40B4-BE49-F238E27FC236}">
                <a16:creationId xmlns:a16="http://schemas.microsoft.com/office/drawing/2014/main" id="{B77F03D9-B49C-4016-805D-71AAD16107A6}"/>
              </a:ext>
            </a:extLst>
          </p:cNvPr>
          <p:cNvSpPr txBox="1"/>
          <p:nvPr/>
        </p:nvSpPr>
        <p:spPr>
          <a:xfrm>
            <a:off x="1998959" y="5445629"/>
            <a:ext cx="8405129" cy="646331"/>
          </a:xfrm>
          <a:prstGeom prst="rect">
            <a:avLst/>
          </a:prstGeom>
          <a:noFill/>
        </p:spPr>
        <p:txBody>
          <a:bodyPr wrap="square" rtlCol="0">
            <a:spAutoFit/>
          </a:bodyPr>
          <a:lstStyle/>
          <a:p>
            <a:r>
              <a:rPr lang="zh-CN" altLang="en-US" dirty="0"/>
              <a:t>对于短文本来说，推断出的主题分布会丢失部分语义，导致匹配效果不佳，而使用生成概率作为相似度度量避免了对短文本进行主题分布推断</a:t>
            </a:r>
          </a:p>
        </p:txBody>
      </p:sp>
    </p:spTree>
    <p:extLst>
      <p:ext uri="{BB962C8B-B14F-4D97-AF65-F5344CB8AC3E}">
        <p14:creationId xmlns:p14="http://schemas.microsoft.com/office/powerpoint/2010/main" val="3370530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分词策略</a:t>
            </a:r>
          </a:p>
        </p:txBody>
      </p:sp>
      <p:graphicFrame>
        <p:nvGraphicFramePr>
          <p:cNvPr id="7" name="图表 6">
            <a:extLst>
              <a:ext uri="{FF2B5EF4-FFF2-40B4-BE49-F238E27FC236}">
                <a16:creationId xmlns:a16="http://schemas.microsoft.com/office/drawing/2014/main" id="{8A693903-E0B4-4EEA-B094-8CF701ABFA1D}"/>
              </a:ext>
            </a:extLst>
          </p:cNvPr>
          <p:cNvGraphicFramePr>
            <a:graphicFrameLocks/>
          </p:cNvGraphicFramePr>
          <p:nvPr>
            <p:extLst>
              <p:ext uri="{D42A27DB-BD31-4B8C-83A1-F6EECF244321}">
                <p14:modId xmlns:p14="http://schemas.microsoft.com/office/powerpoint/2010/main" val="2659918800"/>
              </p:ext>
            </p:extLst>
          </p:nvPr>
        </p:nvGraphicFramePr>
        <p:xfrm>
          <a:off x="3099244" y="1275421"/>
          <a:ext cx="5991922" cy="3741234"/>
        </p:xfrm>
        <a:graphic>
          <a:graphicData uri="http://schemas.openxmlformats.org/drawingml/2006/chart">
            <c:chart xmlns:c="http://schemas.openxmlformats.org/drawingml/2006/chart" xmlns:r="http://schemas.openxmlformats.org/officeDocument/2006/relationships" r:id="rId3"/>
          </a:graphicData>
        </a:graphic>
      </p:graphicFrame>
      <p:sp>
        <p:nvSpPr>
          <p:cNvPr id="3" name="文本框 2">
            <a:extLst>
              <a:ext uri="{FF2B5EF4-FFF2-40B4-BE49-F238E27FC236}">
                <a16:creationId xmlns:a16="http://schemas.microsoft.com/office/drawing/2014/main" id="{05351033-ED90-4637-99C0-4A4D093D5765}"/>
              </a:ext>
            </a:extLst>
          </p:cNvPr>
          <p:cNvSpPr txBox="1"/>
          <p:nvPr/>
        </p:nvSpPr>
        <p:spPr>
          <a:xfrm>
            <a:off x="1416205" y="5263376"/>
            <a:ext cx="9634369" cy="923330"/>
          </a:xfrm>
          <a:prstGeom prst="rect">
            <a:avLst/>
          </a:prstGeom>
          <a:noFill/>
        </p:spPr>
        <p:txBody>
          <a:bodyPr wrap="none" rtlCol="0">
            <a:spAutoFit/>
          </a:bodyPr>
          <a:lstStyle/>
          <a:p>
            <a:pPr marL="285750" indent="-285750">
              <a:buFont typeface="Arial" panose="020B0604020202020204" pitchFamily="34" charset="0"/>
              <a:buChar char="•"/>
            </a:pPr>
            <a:r>
              <a:rPr lang="zh-CN" altLang="en-US" dirty="0"/>
              <a:t>过滤低频词会影响冷门文档的语义搜索效果</a:t>
            </a:r>
            <a:endParaRPr lang="en-US" altLang="zh-CN" dirty="0"/>
          </a:p>
          <a:p>
            <a:pPr marL="285750" indent="-285750">
              <a:buFont typeface="Arial" panose="020B0604020202020204" pitchFamily="34" charset="0"/>
              <a:buChar char="•"/>
            </a:pPr>
            <a:r>
              <a:rPr lang="zh-CN" altLang="en-US" dirty="0"/>
              <a:t>过滤高频词和停用词不影响语义搜索效果，但会导致训练同等准确度的模型耗费更多时间</a:t>
            </a:r>
          </a:p>
          <a:p>
            <a:pPr marL="285750" indent="-285750">
              <a:buFont typeface="Arial" panose="020B0604020202020204" pitchFamily="34" charset="0"/>
              <a:buChar char="•"/>
            </a:pPr>
            <a:r>
              <a:rPr lang="zh-CN" altLang="en-US" dirty="0"/>
              <a:t>查询文本中的错误中文分词会影响语义搜索效果，考虑所有分词路径能获得更好的效果</a:t>
            </a:r>
            <a:endParaRPr lang="en-US" altLang="zh-CN" dirty="0"/>
          </a:p>
        </p:txBody>
      </p:sp>
    </p:spTree>
    <p:extLst>
      <p:ext uri="{BB962C8B-B14F-4D97-AF65-F5344CB8AC3E}">
        <p14:creationId xmlns:p14="http://schemas.microsoft.com/office/powerpoint/2010/main" val="2545983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模型效果</a:t>
            </a:r>
          </a:p>
        </p:txBody>
      </p:sp>
      <p:pic>
        <p:nvPicPr>
          <p:cNvPr id="4" name="图片 3" descr="手机屏幕的截图&#10;&#10;描述已自动生成">
            <a:extLst>
              <a:ext uri="{FF2B5EF4-FFF2-40B4-BE49-F238E27FC236}">
                <a16:creationId xmlns:a16="http://schemas.microsoft.com/office/drawing/2014/main" id="{75A3F3E1-7A8F-437C-A89C-A7FD122D004E}"/>
              </a:ext>
            </a:extLst>
          </p:cNvPr>
          <p:cNvPicPr>
            <a:picLocks noChangeAspect="1"/>
          </p:cNvPicPr>
          <p:nvPr/>
        </p:nvPicPr>
        <p:blipFill>
          <a:blip r:embed="rId3"/>
          <a:stretch>
            <a:fillRect/>
          </a:stretch>
        </p:blipFill>
        <p:spPr>
          <a:xfrm>
            <a:off x="1053673" y="2014152"/>
            <a:ext cx="1811121" cy="4024712"/>
          </a:xfrm>
          <a:prstGeom prst="rect">
            <a:avLst/>
          </a:prstGeom>
        </p:spPr>
      </p:pic>
      <p:sp>
        <p:nvSpPr>
          <p:cNvPr id="8" name="文本框 7">
            <a:extLst>
              <a:ext uri="{FF2B5EF4-FFF2-40B4-BE49-F238E27FC236}">
                <a16:creationId xmlns:a16="http://schemas.microsoft.com/office/drawing/2014/main" id="{47BA3D89-733A-4308-8A5D-780ED979B44E}"/>
              </a:ext>
            </a:extLst>
          </p:cNvPr>
          <p:cNvSpPr txBox="1"/>
          <p:nvPr/>
        </p:nvSpPr>
        <p:spPr>
          <a:xfrm>
            <a:off x="1120712" y="1644820"/>
            <a:ext cx="1582484" cy="369332"/>
          </a:xfrm>
          <a:prstGeom prst="rect">
            <a:avLst/>
          </a:prstGeom>
          <a:noFill/>
        </p:spPr>
        <p:txBody>
          <a:bodyPr wrap="none" rtlCol="0">
            <a:spAutoFit/>
          </a:bodyPr>
          <a:lstStyle/>
          <a:p>
            <a:r>
              <a:rPr lang="zh-CN" altLang="en-US" dirty="0"/>
              <a:t>“</a:t>
            </a:r>
            <a:r>
              <a:rPr lang="en-US" altLang="zh-CN" dirty="0"/>
              <a:t>Windows</a:t>
            </a:r>
            <a:r>
              <a:rPr lang="zh-CN" altLang="en-US" dirty="0"/>
              <a:t>”</a:t>
            </a:r>
          </a:p>
        </p:txBody>
      </p:sp>
      <p:pic>
        <p:nvPicPr>
          <p:cNvPr id="13" name="图片 12" descr="手机屏幕的截图&#10;&#10;描述已自动生成">
            <a:extLst>
              <a:ext uri="{FF2B5EF4-FFF2-40B4-BE49-F238E27FC236}">
                <a16:creationId xmlns:a16="http://schemas.microsoft.com/office/drawing/2014/main" id="{4CA47E4A-A6AC-4F32-A095-5172320DB1C9}"/>
              </a:ext>
            </a:extLst>
          </p:cNvPr>
          <p:cNvPicPr>
            <a:picLocks noChangeAspect="1"/>
          </p:cNvPicPr>
          <p:nvPr/>
        </p:nvPicPr>
        <p:blipFill>
          <a:blip r:embed="rId4"/>
          <a:stretch>
            <a:fillRect/>
          </a:stretch>
        </p:blipFill>
        <p:spPr>
          <a:xfrm>
            <a:off x="3441999" y="2079322"/>
            <a:ext cx="1638200" cy="4024712"/>
          </a:xfrm>
          <a:prstGeom prst="rect">
            <a:avLst/>
          </a:prstGeom>
        </p:spPr>
      </p:pic>
      <p:sp>
        <p:nvSpPr>
          <p:cNvPr id="14" name="文本框 13">
            <a:extLst>
              <a:ext uri="{FF2B5EF4-FFF2-40B4-BE49-F238E27FC236}">
                <a16:creationId xmlns:a16="http://schemas.microsoft.com/office/drawing/2014/main" id="{13541B11-C9F7-4F47-94A1-C01617DA1F0D}"/>
              </a:ext>
            </a:extLst>
          </p:cNvPr>
          <p:cNvSpPr txBox="1"/>
          <p:nvPr/>
        </p:nvSpPr>
        <p:spPr>
          <a:xfrm>
            <a:off x="3551209" y="1655201"/>
            <a:ext cx="1338828" cy="369332"/>
          </a:xfrm>
          <a:prstGeom prst="rect">
            <a:avLst/>
          </a:prstGeom>
          <a:noFill/>
        </p:spPr>
        <p:txBody>
          <a:bodyPr wrap="none" rtlCol="0">
            <a:spAutoFit/>
          </a:bodyPr>
          <a:lstStyle/>
          <a:p>
            <a:r>
              <a:rPr lang="zh-CN" altLang="en-US" dirty="0"/>
              <a:t>“计算机”</a:t>
            </a:r>
          </a:p>
        </p:txBody>
      </p:sp>
      <p:pic>
        <p:nvPicPr>
          <p:cNvPr id="16" name="图片 15" descr="表格&#10;&#10;描述已自动生成">
            <a:extLst>
              <a:ext uri="{FF2B5EF4-FFF2-40B4-BE49-F238E27FC236}">
                <a16:creationId xmlns:a16="http://schemas.microsoft.com/office/drawing/2014/main" id="{D1B9DB43-6CD9-40F9-97BA-9D723505BAFF}"/>
              </a:ext>
            </a:extLst>
          </p:cNvPr>
          <p:cNvPicPr>
            <a:picLocks noChangeAspect="1"/>
          </p:cNvPicPr>
          <p:nvPr/>
        </p:nvPicPr>
        <p:blipFill>
          <a:blip r:embed="rId5"/>
          <a:stretch>
            <a:fillRect/>
          </a:stretch>
        </p:blipFill>
        <p:spPr>
          <a:xfrm>
            <a:off x="8243959" y="2052005"/>
            <a:ext cx="2616063" cy="4024712"/>
          </a:xfrm>
          <a:prstGeom prst="rect">
            <a:avLst/>
          </a:prstGeom>
        </p:spPr>
      </p:pic>
      <p:sp>
        <p:nvSpPr>
          <p:cNvPr id="17" name="文本框 16">
            <a:extLst>
              <a:ext uri="{FF2B5EF4-FFF2-40B4-BE49-F238E27FC236}">
                <a16:creationId xmlns:a16="http://schemas.microsoft.com/office/drawing/2014/main" id="{B30A6555-A9DB-4966-A6A5-BA13287B7A76}"/>
              </a:ext>
            </a:extLst>
          </p:cNvPr>
          <p:cNvSpPr txBox="1"/>
          <p:nvPr/>
        </p:nvSpPr>
        <p:spPr>
          <a:xfrm>
            <a:off x="8997992" y="1644820"/>
            <a:ext cx="1107996" cy="369332"/>
          </a:xfrm>
          <a:prstGeom prst="rect">
            <a:avLst/>
          </a:prstGeom>
          <a:noFill/>
        </p:spPr>
        <p:txBody>
          <a:bodyPr wrap="none" rtlCol="0">
            <a:spAutoFit/>
          </a:bodyPr>
          <a:lstStyle/>
          <a:p>
            <a:r>
              <a:rPr lang="zh-CN" altLang="en-US" dirty="0"/>
              <a:t>“中国”</a:t>
            </a:r>
          </a:p>
        </p:txBody>
      </p:sp>
      <p:pic>
        <p:nvPicPr>
          <p:cNvPr id="19" name="图片 18" descr="手机屏幕的截图&#10;&#10;描述已自动生成">
            <a:extLst>
              <a:ext uri="{FF2B5EF4-FFF2-40B4-BE49-F238E27FC236}">
                <a16:creationId xmlns:a16="http://schemas.microsoft.com/office/drawing/2014/main" id="{24FD5744-6D1C-4129-9E71-03CC4FA4F1D0}"/>
              </a:ext>
            </a:extLst>
          </p:cNvPr>
          <p:cNvPicPr>
            <a:picLocks noChangeAspect="1"/>
          </p:cNvPicPr>
          <p:nvPr/>
        </p:nvPicPr>
        <p:blipFill>
          <a:blip r:embed="rId6"/>
          <a:stretch>
            <a:fillRect/>
          </a:stretch>
        </p:blipFill>
        <p:spPr>
          <a:xfrm>
            <a:off x="5653889" y="2079322"/>
            <a:ext cx="2022502" cy="4024712"/>
          </a:xfrm>
          <a:prstGeom prst="rect">
            <a:avLst/>
          </a:prstGeom>
        </p:spPr>
      </p:pic>
      <p:sp>
        <p:nvSpPr>
          <p:cNvPr id="20" name="文本框 19">
            <a:extLst>
              <a:ext uri="{FF2B5EF4-FFF2-40B4-BE49-F238E27FC236}">
                <a16:creationId xmlns:a16="http://schemas.microsoft.com/office/drawing/2014/main" id="{2DA20BA3-08B4-4C04-9C7D-685431F83A60}"/>
              </a:ext>
            </a:extLst>
          </p:cNvPr>
          <p:cNvSpPr txBox="1"/>
          <p:nvPr/>
        </p:nvSpPr>
        <p:spPr>
          <a:xfrm>
            <a:off x="6028554" y="1655201"/>
            <a:ext cx="1107996" cy="369332"/>
          </a:xfrm>
          <a:prstGeom prst="rect">
            <a:avLst/>
          </a:prstGeom>
          <a:noFill/>
        </p:spPr>
        <p:txBody>
          <a:bodyPr wrap="none" rtlCol="0">
            <a:spAutoFit/>
          </a:bodyPr>
          <a:lstStyle/>
          <a:p>
            <a:r>
              <a:rPr lang="zh-CN" altLang="en-US" dirty="0"/>
              <a:t>“数学”</a:t>
            </a:r>
          </a:p>
        </p:txBody>
      </p:sp>
      <p:sp>
        <p:nvSpPr>
          <p:cNvPr id="21" name="文本框 20">
            <a:extLst>
              <a:ext uri="{FF2B5EF4-FFF2-40B4-BE49-F238E27FC236}">
                <a16:creationId xmlns:a16="http://schemas.microsoft.com/office/drawing/2014/main" id="{9791616D-3F4F-4759-B66B-BEC67457A98F}"/>
              </a:ext>
            </a:extLst>
          </p:cNvPr>
          <p:cNvSpPr txBox="1"/>
          <p:nvPr/>
        </p:nvSpPr>
        <p:spPr>
          <a:xfrm>
            <a:off x="669924" y="1184679"/>
            <a:ext cx="2108269" cy="369332"/>
          </a:xfrm>
          <a:prstGeom prst="rect">
            <a:avLst/>
          </a:prstGeom>
          <a:noFill/>
        </p:spPr>
        <p:txBody>
          <a:bodyPr wrap="none" rtlCol="0">
            <a:spAutoFit/>
          </a:bodyPr>
          <a:lstStyle/>
          <a:p>
            <a:r>
              <a:rPr lang="zh-CN" altLang="en-US" dirty="0"/>
              <a:t>平均准确度 </a:t>
            </a:r>
            <a:r>
              <a:rPr lang="en-US" altLang="zh-CN" dirty="0"/>
              <a:t>0.9934</a:t>
            </a:r>
            <a:endParaRPr lang="zh-CN" altLang="en-US" dirty="0"/>
          </a:p>
        </p:txBody>
      </p:sp>
    </p:spTree>
    <p:extLst>
      <p:ext uri="{BB962C8B-B14F-4D97-AF65-F5344CB8AC3E}">
        <p14:creationId xmlns:p14="http://schemas.microsoft.com/office/powerpoint/2010/main" val="3743174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4" name="文本框 3">
            <a:extLst>
              <a:ext uri="{FF2B5EF4-FFF2-40B4-BE49-F238E27FC236}">
                <a16:creationId xmlns:a16="http://schemas.microsoft.com/office/drawing/2014/main" id="{A01E9CF6-0F70-4054-9DFD-318CB5370761}"/>
              </a:ext>
            </a:extLst>
          </p:cNvPr>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03</a:t>
            </a:r>
            <a:endParaRPr lang="zh-CN" altLang="en-US" b="1" dirty="0">
              <a:solidFill>
                <a:schemeClr val="accent1"/>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269477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5" name="内容占位符 4">
            <a:extLst>
              <a:ext uri="{FF2B5EF4-FFF2-40B4-BE49-F238E27FC236}">
                <a16:creationId xmlns:a16="http://schemas.microsoft.com/office/drawing/2014/main" id="{0FF1700D-FA2D-402F-ACEC-6B4AF2F35C47}"/>
              </a:ext>
            </a:extLst>
          </p:cNvPr>
          <p:cNvSpPr>
            <a:spLocks noGrp="1"/>
          </p:cNvSpPr>
          <p:nvPr>
            <p:ph idx="1"/>
          </p:nvPr>
        </p:nvSpPr>
        <p:spPr>
          <a:xfrm>
            <a:off x="669925" y="1237785"/>
            <a:ext cx="10684146" cy="2996890"/>
          </a:xfrm>
        </p:spPr>
        <p:txBody>
          <a:bodyPr>
            <a:normAutofit/>
          </a:bodyPr>
          <a:lstStyle/>
          <a:p>
            <a:pPr marL="0" indent="0">
              <a:buNone/>
            </a:pPr>
            <a:r>
              <a:rPr lang="zh-CN" altLang="en-US" dirty="0"/>
              <a:t>本实验研究了基于潜在狄利克雷分配模型的语义搜索方法的实际效果，对不同相似度度量、分词策略和主题数下的模型效果进行了对比和分析，提供了一种对中文语料库进行语义搜索的可行方法。</a:t>
            </a:r>
            <a:endParaRPr lang="en-US" altLang="zh-CN" dirty="0"/>
          </a:p>
          <a:p>
            <a:pPr marL="0" indent="0">
              <a:buNone/>
            </a:pPr>
            <a:r>
              <a:rPr lang="zh-CN" altLang="en-US" dirty="0"/>
              <a:t>后续研究方向：</a:t>
            </a:r>
            <a:endParaRPr lang="en-US" altLang="zh-CN" dirty="0"/>
          </a:p>
          <a:p>
            <a:r>
              <a:rPr lang="zh-CN" altLang="en-US" dirty="0"/>
              <a:t>主题数的自动选取</a:t>
            </a:r>
            <a:endParaRPr lang="en-US" altLang="zh-CN" dirty="0"/>
          </a:p>
          <a:p>
            <a:r>
              <a:rPr lang="zh-CN" altLang="en-US" dirty="0"/>
              <a:t>与基于 </a:t>
            </a:r>
            <a:r>
              <a:rPr lang="en-US" altLang="zh-CN" dirty="0"/>
              <a:t>BERT</a:t>
            </a:r>
            <a:r>
              <a:rPr lang="zh-CN" altLang="en-US" dirty="0"/>
              <a:t>、</a:t>
            </a:r>
            <a:r>
              <a:rPr lang="en-US" altLang="zh-CN" dirty="0"/>
              <a:t>word2vec </a:t>
            </a:r>
            <a:r>
              <a:rPr lang="zh-CN" altLang="en-US" dirty="0"/>
              <a:t>等词嵌入（</a:t>
            </a:r>
            <a:r>
              <a:rPr lang="en-US" altLang="zh-CN" dirty="0"/>
              <a:t>word embedding</a:t>
            </a:r>
            <a:r>
              <a:rPr lang="zh-CN" altLang="en-US" dirty="0"/>
              <a:t>）模型的语义搜索方法进行比较</a:t>
            </a:r>
            <a:endParaRPr lang="en-US" altLang="zh-CN" dirty="0"/>
          </a:p>
          <a:p>
            <a:r>
              <a:rPr lang="zh-CN" altLang="en-US" dirty="0"/>
              <a:t>将词嵌入模型与 </a:t>
            </a:r>
            <a:r>
              <a:rPr lang="en-US" altLang="zh-CN" dirty="0"/>
              <a:t>LDA </a:t>
            </a:r>
            <a:r>
              <a:rPr lang="zh-CN" altLang="en-US" dirty="0"/>
              <a:t>模型结合，替换 </a:t>
            </a:r>
            <a:r>
              <a:rPr lang="en-US" altLang="zh-CN" dirty="0"/>
              <a:t>LDA </a:t>
            </a:r>
            <a:r>
              <a:rPr lang="zh-CN" altLang="en-US" dirty="0"/>
              <a:t>所使用的整数词编码</a:t>
            </a:r>
            <a:endParaRPr lang="en-US" altLang="zh-CN" dirty="0"/>
          </a:p>
          <a:p>
            <a:r>
              <a:rPr lang="zh-CN" altLang="en-US" dirty="0"/>
              <a:t>增大实验语料规模</a:t>
            </a:r>
            <a:endParaRPr lang="en-US" altLang="zh-CN" dirty="0">
              <a:effectLst/>
            </a:endParaRPr>
          </a:p>
          <a:p>
            <a:pPr marL="0" indent="0">
              <a:buNone/>
            </a:pPr>
            <a:endParaRPr lang="zh-CN" altLang="en-US" dirty="0"/>
          </a:p>
        </p:txBody>
      </p:sp>
      <p:sp>
        <p:nvSpPr>
          <p:cNvPr id="3" name="文本框 2">
            <a:extLst>
              <a:ext uri="{FF2B5EF4-FFF2-40B4-BE49-F238E27FC236}">
                <a16:creationId xmlns:a16="http://schemas.microsoft.com/office/drawing/2014/main" id="{87727FD6-5A1D-4843-AEE7-9C53B2B8EC0B}"/>
              </a:ext>
            </a:extLst>
          </p:cNvPr>
          <p:cNvSpPr txBox="1"/>
          <p:nvPr/>
        </p:nvSpPr>
        <p:spPr>
          <a:xfrm>
            <a:off x="669925" y="4493940"/>
            <a:ext cx="10684146" cy="2031325"/>
          </a:xfrm>
          <a:prstGeom prst="rect">
            <a:avLst/>
          </a:prstGeom>
          <a:noFill/>
        </p:spPr>
        <p:txBody>
          <a:bodyPr wrap="square" rtlCol="0">
            <a:spAutoFit/>
          </a:bodyPr>
          <a:lstStyle/>
          <a:p>
            <a:pPr marL="0" indent="0">
              <a:buNone/>
            </a:pPr>
            <a:r>
              <a:rPr lang="zh-CN" altLang="en-US" dirty="0"/>
              <a:t>参考文献：</a:t>
            </a:r>
            <a:endParaRPr lang="en-US" altLang="zh-CN" dirty="0"/>
          </a:p>
          <a:p>
            <a:pPr marL="285750" indent="-285750">
              <a:buFont typeface="Arial" panose="020B0604020202020204" pitchFamily="34" charset="0"/>
              <a:buChar char="•"/>
            </a:pPr>
            <a:r>
              <a:rPr lang="en-US" altLang="zh-CN" dirty="0" err="1">
                <a:effectLst/>
              </a:rPr>
              <a:t>Blei</a:t>
            </a:r>
            <a:r>
              <a:rPr lang="en-US" altLang="zh-CN" dirty="0">
                <a:effectLst/>
              </a:rPr>
              <a:t>, David M. “Latent Dirichlet Allocation,” 2003, 30.</a:t>
            </a:r>
          </a:p>
          <a:p>
            <a:pPr marL="285750" indent="-285750">
              <a:buFont typeface="Arial" panose="020B0604020202020204" pitchFamily="34" charset="0"/>
              <a:buChar char="•"/>
            </a:pPr>
            <a:r>
              <a:rPr lang="en-US" altLang="zh-CN" dirty="0">
                <a:effectLst/>
              </a:rPr>
              <a:t>Towne, W. Ben, Carolyn P. Rosé, and James D. </a:t>
            </a:r>
            <a:r>
              <a:rPr lang="en-US" altLang="zh-CN" dirty="0" err="1">
                <a:effectLst/>
              </a:rPr>
              <a:t>Herbsleb</a:t>
            </a:r>
            <a:r>
              <a:rPr lang="en-US" altLang="zh-CN" dirty="0">
                <a:effectLst/>
              </a:rPr>
              <a:t>. “Measuring Similarity Similarly: LDA and Human Perception.” </a:t>
            </a:r>
            <a:r>
              <a:rPr lang="en-US" altLang="zh-CN" i="1" dirty="0">
                <a:effectLst/>
              </a:rPr>
              <a:t>ACM Transactions on Intelligent Systems and Technology</a:t>
            </a:r>
            <a:r>
              <a:rPr lang="en-US" altLang="zh-CN" dirty="0">
                <a:effectLst/>
              </a:rPr>
              <a:t> 8, no. 1 (January 31, 2017): 1–28. </a:t>
            </a:r>
            <a:r>
              <a:rPr lang="en-US" altLang="zh-CN" dirty="0">
                <a:effectLst/>
                <a:hlinkClick r:id="rId3"/>
              </a:rPr>
              <a:t>https://doi.org/10.1145/2890510</a:t>
            </a:r>
            <a:r>
              <a:rPr lang="en-US" altLang="zh-CN" dirty="0">
                <a:effectLst/>
              </a:rPr>
              <a:t>.</a:t>
            </a:r>
          </a:p>
          <a:p>
            <a:pPr marL="285750" indent="-285750">
              <a:buFont typeface="Arial" panose="020B0604020202020204" pitchFamily="34" charset="0"/>
              <a:buChar char="•"/>
            </a:pPr>
            <a:r>
              <a:rPr lang="zh-CN" altLang="en-US" dirty="0">
                <a:effectLst/>
              </a:rPr>
              <a:t>靳志辉</a:t>
            </a:r>
            <a:r>
              <a:rPr lang="en-US" altLang="zh-CN" dirty="0">
                <a:effectLst/>
              </a:rPr>
              <a:t>. </a:t>
            </a:r>
            <a:r>
              <a:rPr lang="en-US" altLang="zh-CN" dirty="0"/>
              <a:t>“LDA</a:t>
            </a:r>
            <a:r>
              <a:rPr lang="zh-CN" altLang="en-US" dirty="0"/>
              <a:t>数学八卦</a:t>
            </a:r>
            <a:r>
              <a:rPr lang="en-US" altLang="zh-CN" dirty="0"/>
              <a:t>”. 2013.</a:t>
            </a:r>
            <a:endParaRPr lang="en-US" altLang="zh-CN" dirty="0">
              <a:effectLst/>
            </a:endParaRPr>
          </a:p>
          <a:p>
            <a:endParaRPr lang="zh-CN" altLang="en-US" dirty="0"/>
          </a:p>
        </p:txBody>
      </p:sp>
    </p:spTree>
    <p:extLst>
      <p:ext uri="{BB962C8B-B14F-4D97-AF65-F5344CB8AC3E}">
        <p14:creationId xmlns:p14="http://schemas.microsoft.com/office/powerpoint/2010/main" val="1153715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Thanks.</a:t>
            </a:r>
            <a:endParaRPr lang="zh-CN" altLang="en-US" b="0" dirty="0"/>
          </a:p>
        </p:txBody>
      </p:sp>
      <p:sp>
        <p:nvSpPr>
          <p:cNvPr id="3" name="文本占位符 2"/>
          <p:cNvSpPr>
            <a:spLocks noGrp="1"/>
          </p:cNvSpPr>
          <p:nvPr>
            <p:ph type="body" sz="quarter" idx="17"/>
          </p:nvPr>
        </p:nvSpPr>
        <p:spPr/>
        <p:txBody>
          <a:bodyPr/>
          <a:lstStyle/>
          <a:p>
            <a:r>
              <a:rPr lang="zh-CN" altLang="en-US" dirty="0"/>
              <a:t>张桐</a:t>
            </a:r>
            <a:endParaRPr lang="en-US" altLang="zh-CN" dirty="0"/>
          </a:p>
        </p:txBody>
      </p:sp>
      <p:cxnSp>
        <p:nvCxnSpPr>
          <p:cNvPr id="5" name="直接连接符 4">
            <a:extLst>
              <a:ext uri="{FF2B5EF4-FFF2-40B4-BE49-F238E27FC236}">
                <a16:creationId xmlns:a16="http://schemas.microsoft.com/office/drawing/2014/main" id="{0946A5F7-F537-4434-9DF0-6849E234EDA4}"/>
              </a:ext>
            </a:extLst>
          </p:cNvPr>
          <p:cNvCxnSpPr>
            <a:cxnSpLocks/>
          </p:cNvCxnSpPr>
          <p:nvPr/>
        </p:nvCxnSpPr>
        <p:spPr>
          <a:xfrm>
            <a:off x="6207126" y="2127252"/>
            <a:ext cx="53133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1F408655-7B16-4C36-8089-D73A62DE8A3B}"/>
              </a:ext>
            </a:extLst>
          </p:cNvPr>
          <p:cNvCxnSpPr>
            <a:cxnSpLocks/>
          </p:cNvCxnSpPr>
          <p:nvPr/>
        </p:nvCxnSpPr>
        <p:spPr>
          <a:xfrm>
            <a:off x="6207126" y="4112630"/>
            <a:ext cx="53133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7">
            <a:extLst>
              <a:ext uri="{FF2B5EF4-FFF2-40B4-BE49-F238E27FC236}">
                <a16:creationId xmlns:a16="http://schemas.microsoft.com/office/drawing/2014/main" id="{9F96AB7D-85CD-4320-8170-C7A157FBBA74}"/>
              </a:ext>
            </a:extLst>
          </p:cNvPr>
          <p:cNvSpPr>
            <a:spLocks noGrp="1"/>
          </p:cNvSpPr>
          <p:nvPr>
            <p:ph type="body" sz="quarter" idx="18"/>
          </p:nvPr>
        </p:nvSpPr>
        <p:spPr/>
        <p:txBody>
          <a:bodyPr/>
          <a:lstStyle/>
          <a:p>
            <a:r>
              <a:rPr lang="en-US" altLang="zh-CN" dirty="0"/>
              <a:t>2022.12.19</a:t>
            </a:r>
            <a:endParaRPr lang="zh-CN" altLang="en-US" dirty="0"/>
          </a:p>
        </p:txBody>
      </p:sp>
    </p:spTree>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0fb470e5-1029-42ce-833c-e9373f9ba9b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642C52E-6E86-4BBE-ACE6-CA73E3718488}"/>
              </a:ext>
            </a:extLst>
          </p:cNvPr>
          <p:cNvGrpSpPr>
            <a:grpSpLocks noChangeAspect="1"/>
          </p:cNvGrpSpPr>
          <p:nvPr>
            <p:custDataLst>
              <p:tags r:id="rId1"/>
            </p:custDataLst>
          </p:nvPr>
        </p:nvGrpSpPr>
        <p:grpSpPr>
          <a:xfrm>
            <a:off x="-930109" y="1051361"/>
            <a:ext cx="12328609" cy="4778319"/>
            <a:chOff x="-930109" y="1051361"/>
            <a:chExt cx="12328609" cy="4778319"/>
          </a:xfrm>
        </p:grpSpPr>
        <p:grpSp>
          <p:nvGrpSpPr>
            <p:cNvPr id="6" name="ïṣľîde">
              <a:extLst>
                <a:ext uri="{FF2B5EF4-FFF2-40B4-BE49-F238E27FC236}">
                  <a16:creationId xmlns:a16="http://schemas.microsoft.com/office/drawing/2014/main" id="{933B65FF-A272-4A69-9A01-92D7C77CF829}"/>
                </a:ext>
              </a:extLst>
            </p:cNvPr>
            <p:cNvGrpSpPr/>
            <p:nvPr/>
          </p:nvGrpSpPr>
          <p:grpSpPr>
            <a:xfrm>
              <a:off x="-930109" y="1051361"/>
              <a:ext cx="2490640" cy="4778319"/>
              <a:chOff x="-930109" y="1051361"/>
              <a:chExt cx="2490640" cy="4778319"/>
            </a:xfrm>
          </p:grpSpPr>
          <p:sp>
            <p:nvSpPr>
              <p:cNvPr id="27" name="îSľïďe">
                <a:extLst>
                  <a:ext uri="{FF2B5EF4-FFF2-40B4-BE49-F238E27FC236}">
                    <a16:creationId xmlns:a16="http://schemas.microsoft.com/office/drawing/2014/main" id="{B19D50FC-1125-4ED9-B7D8-78BCBCE8C008}"/>
                  </a:ext>
                </a:extLst>
              </p:cNvPr>
              <p:cNvSpPr/>
              <p:nvPr/>
            </p:nvSpPr>
            <p:spPr bwMode="auto">
              <a:xfrm rot="13500000">
                <a:off x="-930105" y="3969472"/>
                <a:ext cx="1860208" cy="1860208"/>
              </a:xfrm>
              <a:custGeom>
                <a:avLst/>
                <a:gdLst>
                  <a:gd name="connsiteX0" fmla="*/ 0 w 2304255"/>
                  <a:gd name="connsiteY0" fmla="*/ 0 h 2304255"/>
                  <a:gd name="connsiteX1" fmla="*/ 2304255 w 2304255"/>
                  <a:gd name="connsiteY1" fmla="*/ 2304255 h 2304255"/>
                  <a:gd name="connsiteX2" fmla="*/ 0 w 2304255"/>
                  <a:gd name="connsiteY2" fmla="*/ 2304255 h 2304255"/>
                  <a:gd name="connsiteX3" fmla="*/ 0 w 2304255"/>
                  <a:gd name="connsiteY3" fmla="*/ 0 h 2304255"/>
                </a:gdLst>
                <a:ahLst/>
                <a:cxnLst>
                  <a:cxn ang="0">
                    <a:pos x="connsiteX0" y="connsiteY0"/>
                  </a:cxn>
                  <a:cxn ang="0">
                    <a:pos x="connsiteX1" y="connsiteY1"/>
                  </a:cxn>
                  <a:cxn ang="0">
                    <a:pos x="connsiteX2" y="connsiteY2"/>
                  </a:cxn>
                  <a:cxn ang="0">
                    <a:pos x="connsiteX3" y="connsiteY3"/>
                  </a:cxn>
                </a:cxnLst>
                <a:rect l="l" t="t" r="r" b="b"/>
                <a:pathLst>
                  <a:path w="2304255" h="2304255">
                    <a:moveTo>
                      <a:pt x="0" y="0"/>
                    </a:moveTo>
                    <a:lnTo>
                      <a:pt x="2304255" y="2304255"/>
                    </a:lnTo>
                    <a:lnTo>
                      <a:pt x="0" y="2304255"/>
                    </a:lnTo>
                    <a:lnTo>
                      <a:pt x="0" y="0"/>
                    </a:lnTo>
                    <a:close/>
                  </a:path>
                </a:pathLst>
              </a:custGeom>
              <a:solidFill>
                <a:schemeClr val="accent2"/>
              </a:solidFill>
              <a:ln w="19050">
                <a:noFill/>
                <a:round/>
                <a:headEnd/>
                <a:tailEnd/>
              </a:ln>
            </p:spPr>
            <p:txBody>
              <a:bodyPr anchor="ctr"/>
              <a:lstStyle/>
              <a:p>
                <a:pPr algn="ctr"/>
                <a:endParaRPr/>
              </a:p>
            </p:txBody>
          </p:sp>
          <p:sp>
            <p:nvSpPr>
              <p:cNvPr id="28" name="íṡļîḍe">
                <a:extLst>
                  <a:ext uri="{FF2B5EF4-FFF2-40B4-BE49-F238E27FC236}">
                    <a16:creationId xmlns:a16="http://schemas.microsoft.com/office/drawing/2014/main" id="{9361AAF3-CAD5-4F13-928C-BFE011AA4BDD}"/>
                  </a:ext>
                </a:extLst>
              </p:cNvPr>
              <p:cNvSpPr/>
              <p:nvPr/>
            </p:nvSpPr>
            <p:spPr bwMode="auto">
              <a:xfrm rot="2700000">
                <a:off x="-930109" y="1051361"/>
                <a:ext cx="1860208" cy="1860208"/>
              </a:xfrm>
              <a:custGeom>
                <a:avLst/>
                <a:gdLst>
                  <a:gd name="connsiteX0" fmla="*/ 0 w 1860208"/>
                  <a:gd name="connsiteY0" fmla="*/ 0 h 1860208"/>
                  <a:gd name="connsiteX1" fmla="*/ 1860208 w 1860208"/>
                  <a:gd name="connsiteY1" fmla="*/ 0 h 1860208"/>
                  <a:gd name="connsiteX2" fmla="*/ 1860208 w 1860208"/>
                  <a:gd name="connsiteY2" fmla="*/ 1860208 h 1860208"/>
                </a:gdLst>
                <a:ahLst/>
                <a:cxnLst>
                  <a:cxn ang="0">
                    <a:pos x="connsiteX0" y="connsiteY0"/>
                  </a:cxn>
                  <a:cxn ang="0">
                    <a:pos x="connsiteX1" y="connsiteY1"/>
                  </a:cxn>
                  <a:cxn ang="0">
                    <a:pos x="connsiteX2" y="connsiteY2"/>
                  </a:cxn>
                </a:cxnLst>
                <a:rect l="l" t="t" r="r" b="b"/>
                <a:pathLst>
                  <a:path w="1860208" h="1860208">
                    <a:moveTo>
                      <a:pt x="0" y="0"/>
                    </a:moveTo>
                    <a:lnTo>
                      <a:pt x="1860208" y="0"/>
                    </a:lnTo>
                    <a:lnTo>
                      <a:pt x="1860208" y="1860208"/>
                    </a:lnTo>
                    <a:close/>
                  </a:path>
                </a:pathLst>
              </a:custGeom>
              <a:solidFill>
                <a:schemeClr val="accent1">
                  <a:lumMod val="100000"/>
                </a:schemeClr>
              </a:solidFill>
              <a:ln w="19050">
                <a:noFill/>
                <a:round/>
                <a:headEnd/>
                <a:tailEnd/>
              </a:ln>
            </p:spPr>
            <p:txBody>
              <a:bodyPr wrap="square" anchor="ctr">
                <a:noAutofit/>
              </a:bodyPr>
              <a:lstStyle/>
              <a:p>
                <a:pPr algn="ctr"/>
                <a:endParaRPr/>
              </a:p>
            </p:txBody>
          </p:sp>
          <p:sp>
            <p:nvSpPr>
              <p:cNvPr id="29" name="ïŝ1ïḋe">
                <a:extLst>
                  <a:ext uri="{FF2B5EF4-FFF2-40B4-BE49-F238E27FC236}">
                    <a16:creationId xmlns:a16="http://schemas.microsoft.com/office/drawing/2014/main" id="{97F43942-06F9-42D1-A7B5-43B69347F1AE}"/>
                  </a:ext>
                </a:extLst>
              </p:cNvPr>
              <p:cNvSpPr/>
              <p:nvPr/>
            </p:nvSpPr>
            <p:spPr bwMode="auto">
              <a:xfrm rot="5400000">
                <a:off x="-780266" y="2648735"/>
                <a:ext cx="3121063" cy="1560531"/>
              </a:xfrm>
              <a:custGeom>
                <a:avLst/>
                <a:gdLst>
                  <a:gd name="connsiteX0" fmla="*/ 2367656 w 4735313"/>
                  <a:gd name="connsiteY0" fmla="*/ 0 h 2367656"/>
                  <a:gd name="connsiteX1" fmla="*/ 4735313 w 4735313"/>
                  <a:gd name="connsiteY1" fmla="*/ 2367656 h 2367656"/>
                  <a:gd name="connsiteX2" fmla="*/ 3847062 w 4735313"/>
                  <a:gd name="connsiteY2" fmla="*/ 2367656 h 2367656"/>
                  <a:gd name="connsiteX3" fmla="*/ 2367656 w 4735313"/>
                  <a:gd name="connsiteY3" fmla="*/ 888250 h 2367656"/>
                  <a:gd name="connsiteX4" fmla="*/ 888250 w 4735313"/>
                  <a:gd name="connsiteY4" fmla="*/ 2367656 h 2367656"/>
                  <a:gd name="connsiteX5" fmla="*/ 0 w 4735313"/>
                  <a:gd name="connsiteY5" fmla="*/ 2367656 h 2367656"/>
                  <a:gd name="connsiteX6" fmla="*/ 2367656 w 4735313"/>
                  <a:gd name="connsiteY6" fmla="*/ 0 h 23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chemeClr val="tx2">
                  <a:alpha val="77000"/>
                </a:schemeClr>
              </a:solidFill>
              <a:ln w="19050">
                <a:noFill/>
                <a:round/>
                <a:headEnd/>
                <a:tailEnd/>
              </a:ln>
            </p:spPr>
            <p:txBody>
              <a:bodyPr anchor="ctr"/>
              <a:lstStyle/>
              <a:p>
                <a:pPr algn="ctr"/>
                <a:endParaRPr/>
              </a:p>
            </p:txBody>
          </p:sp>
        </p:grpSp>
        <p:sp>
          <p:nvSpPr>
            <p:cNvPr id="7" name="ïsḷíḑè">
              <a:extLst>
                <a:ext uri="{FF2B5EF4-FFF2-40B4-BE49-F238E27FC236}">
                  <a16:creationId xmlns:a16="http://schemas.microsoft.com/office/drawing/2014/main" id="{4F1A39D8-7570-4901-A3E5-473DAAB733E1}"/>
                </a:ext>
              </a:extLst>
            </p:cNvPr>
            <p:cNvSpPr/>
            <p:nvPr/>
          </p:nvSpPr>
          <p:spPr>
            <a:xfrm>
              <a:off x="1543012" y="2978855"/>
              <a:ext cx="3742988" cy="923330"/>
            </a:xfrm>
            <a:prstGeom prst="rect">
              <a:avLst/>
            </a:prstGeom>
          </p:spPr>
          <p:txBody>
            <a:bodyPr wrap="square" anchor="ctr" anchorCtr="1">
              <a:normAutofit fontScale="85000" lnSpcReduction="10000"/>
            </a:bodyPr>
            <a:lstStyle/>
            <a:p>
              <a:pPr algn="r"/>
              <a:r>
                <a:rPr lang="en-US" altLang="zh-CN" sz="5400" b="1" spc="300" dirty="0">
                  <a:solidFill>
                    <a:schemeClr val="tx2"/>
                  </a:solidFill>
                </a:rPr>
                <a:t>CONTENTS</a:t>
              </a:r>
            </a:p>
          </p:txBody>
        </p:sp>
        <p:sp>
          <p:nvSpPr>
            <p:cNvPr id="10" name="íśľíḍé">
              <a:extLst>
                <a:ext uri="{FF2B5EF4-FFF2-40B4-BE49-F238E27FC236}">
                  <a16:creationId xmlns:a16="http://schemas.microsoft.com/office/drawing/2014/main" id="{1AB55A3F-C86D-41AF-8780-3FA466C759D8}"/>
                </a:ext>
              </a:extLst>
            </p:cNvPr>
            <p:cNvSpPr/>
            <p:nvPr/>
          </p:nvSpPr>
          <p:spPr>
            <a:xfrm>
              <a:off x="6159471" y="4036295"/>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03</a:t>
              </a:r>
            </a:p>
          </p:txBody>
        </p:sp>
        <p:sp>
          <p:nvSpPr>
            <p:cNvPr id="11" name="ïşḻíḋê">
              <a:extLst>
                <a:ext uri="{FF2B5EF4-FFF2-40B4-BE49-F238E27FC236}">
                  <a16:creationId xmlns:a16="http://schemas.microsoft.com/office/drawing/2014/main" id="{F0E5BC8E-4AA2-4FC6-AEDE-48B8FAA4B9AC}"/>
                </a:ext>
              </a:extLst>
            </p:cNvPr>
            <p:cNvSpPr/>
            <p:nvPr/>
          </p:nvSpPr>
          <p:spPr>
            <a:xfrm>
              <a:off x="6159471" y="3157719"/>
              <a:ext cx="624349" cy="62434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02</a:t>
              </a:r>
            </a:p>
          </p:txBody>
        </p:sp>
        <p:sp>
          <p:nvSpPr>
            <p:cNvPr id="12" name="isḻïḋé">
              <a:extLst>
                <a:ext uri="{FF2B5EF4-FFF2-40B4-BE49-F238E27FC236}">
                  <a16:creationId xmlns:a16="http://schemas.microsoft.com/office/drawing/2014/main" id="{C0451A36-F8F9-4E68-9C14-18681989F54C}"/>
                </a:ext>
              </a:extLst>
            </p:cNvPr>
            <p:cNvSpPr/>
            <p:nvPr/>
          </p:nvSpPr>
          <p:spPr>
            <a:xfrm>
              <a:off x="6159473" y="2279143"/>
              <a:ext cx="624349" cy="62434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01</a:t>
              </a:r>
            </a:p>
          </p:txBody>
        </p:sp>
        <p:sp>
          <p:nvSpPr>
            <p:cNvPr id="17" name="íşḻïďê">
              <a:extLst>
                <a:ext uri="{FF2B5EF4-FFF2-40B4-BE49-F238E27FC236}">
                  <a16:creationId xmlns:a16="http://schemas.microsoft.com/office/drawing/2014/main" id="{09C5B617-7E6A-4CFF-AD7F-0BDED1EE9FAA}"/>
                </a:ext>
              </a:extLst>
            </p:cNvPr>
            <p:cNvSpPr txBox="1"/>
            <p:nvPr/>
          </p:nvSpPr>
          <p:spPr>
            <a:xfrm>
              <a:off x="6783820" y="4196478"/>
              <a:ext cx="3962574" cy="303981"/>
            </a:xfrm>
            <a:prstGeom prst="rect">
              <a:avLst/>
            </a:prstGeom>
            <a:noFill/>
          </p:spPr>
          <p:txBody>
            <a:bodyPr wrap="none" lIns="90000" tIns="46800" rIns="90000" bIns="46800" anchor="b" anchorCtr="0">
              <a:normAutofit fontScale="92500" lnSpcReduction="10000"/>
            </a:bodyPr>
            <a:lstStyle/>
            <a:p>
              <a:r>
                <a:rPr lang="zh-CN" altLang="en-US" sz="1600" b="1" dirty="0"/>
                <a:t>总结</a:t>
              </a:r>
            </a:p>
          </p:txBody>
        </p:sp>
        <p:sp>
          <p:nvSpPr>
            <p:cNvPr id="19" name="iśļîďe">
              <a:extLst>
                <a:ext uri="{FF2B5EF4-FFF2-40B4-BE49-F238E27FC236}">
                  <a16:creationId xmlns:a16="http://schemas.microsoft.com/office/drawing/2014/main" id="{176089DB-693D-4D37-A433-1F6BA8DEFCFF}"/>
                </a:ext>
              </a:extLst>
            </p:cNvPr>
            <p:cNvSpPr txBox="1"/>
            <p:nvPr/>
          </p:nvSpPr>
          <p:spPr>
            <a:xfrm>
              <a:off x="6783820" y="3280229"/>
              <a:ext cx="3962574" cy="303981"/>
            </a:xfrm>
            <a:prstGeom prst="rect">
              <a:avLst/>
            </a:prstGeom>
            <a:noFill/>
          </p:spPr>
          <p:txBody>
            <a:bodyPr wrap="none" lIns="90000" tIns="46800" rIns="90000" bIns="46800" anchor="b" anchorCtr="0">
              <a:normAutofit fontScale="92500" lnSpcReduction="10000"/>
            </a:bodyPr>
            <a:lstStyle/>
            <a:p>
              <a:r>
                <a:rPr lang="zh-CN" altLang="en-US" sz="1600" b="1" dirty="0"/>
                <a:t>实验结果</a:t>
              </a:r>
            </a:p>
          </p:txBody>
        </p:sp>
        <p:sp>
          <p:nvSpPr>
            <p:cNvPr id="21" name="îṧļïďé">
              <a:extLst>
                <a:ext uri="{FF2B5EF4-FFF2-40B4-BE49-F238E27FC236}">
                  <a16:creationId xmlns:a16="http://schemas.microsoft.com/office/drawing/2014/main" id="{6C45C575-63D3-4FAE-AD19-9A503AADE65D}"/>
                </a:ext>
              </a:extLst>
            </p:cNvPr>
            <p:cNvSpPr txBox="1"/>
            <p:nvPr/>
          </p:nvSpPr>
          <p:spPr>
            <a:xfrm>
              <a:off x="6783820" y="2439326"/>
              <a:ext cx="3962574" cy="303981"/>
            </a:xfrm>
            <a:prstGeom prst="rect">
              <a:avLst/>
            </a:prstGeom>
            <a:noFill/>
          </p:spPr>
          <p:txBody>
            <a:bodyPr wrap="none" lIns="90000" tIns="46800" rIns="90000" bIns="46800" anchor="b" anchorCtr="0">
              <a:normAutofit fontScale="92500" lnSpcReduction="10000"/>
            </a:bodyPr>
            <a:lstStyle/>
            <a:p>
              <a:r>
                <a:rPr lang="zh-CN" altLang="en-US" sz="1600" b="1" dirty="0"/>
                <a:t>原理介绍</a:t>
              </a:r>
            </a:p>
          </p:txBody>
        </p:sp>
        <p:cxnSp>
          <p:nvCxnSpPr>
            <p:cNvPr id="23" name="直接连接符 22">
              <a:extLst>
                <a:ext uri="{FF2B5EF4-FFF2-40B4-BE49-F238E27FC236}">
                  <a16:creationId xmlns:a16="http://schemas.microsoft.com/office/drawing/2014/main" id="{0E32E640-B6ED-4EFE-957A-AAD95DCF3AAB}"/>
                </a:ext>
              </a:extLst>
            </p:cNvPr>
            <p:cNvCxnSpPr/>
            <p:nvPr/>
          </p:nvCxnSpPr>
          <p:spPr>
            <a:xfrm>
              <a:off x="6829012" y="297826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9E2D5EA-51F3-4E72-84C3-3CE94BF2E84E}"/>
                </a:ext>
              </a:extLst>
            </p:cNvPr>
            <p:cNvCxnSpPr/>
            <p:nvPr/>
          </p:nvCxnSpPr>
          <p:spPr>
            <a:xfrm>
              <a:off x="6829012" y="3902185"/>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781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原理介绍</a:t>
            </a:r>
          </a:p>
        </p:txBody>
      </p:sp>
      <p:sp>
        <p:nvSpPr>
          <p:cNvPr id="4" name="文本框 3">
            <a:extLst>
              <a:ext uri="{FF2B5EF4-FFF2-40B4-BE49-F238E27FC236}">
                <a16:creationId xmlns:a16="http://schemas.microsoft.com/office/drawing/2014/main" id="{A01E9CF6-0F70-4054-9DFD-318CB5370761}"/>
              </a:ext>
            </a:extLst>
          </p:cNvPr>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01</a:t>
            </a:r>
            <a:endParaRPr lang="zh-CN" altLang="en-US" b="1" dirty="0">
              <a:solidFill>
                <a:schemeClr val="accent1"/>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17666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1C939E-9C23-4918-9E94-92A90792E625}"/>
              </a:ext>
            </a:extLst>
          </p:cNvPr>
          <p:cNvSpPr>
            <a:spLocks noGrp="1"/>
          </p:cNvSpPr>
          <p:nvPr>
            <p:ph type="title"/>
          </p:nvPr>
        </p:nvSpPr>
        <p:spPr/>
        <p:txBody>
          <a:bodyPr/>
          <a:lstStyle/>
          <a:p>
            <a:r>
              <a:rPr lang="en-US" altLang="zh-CN" dirty="0"/>
              <a:t>LDA</a:t>
            </a:r>
            <a:endParaRPr lang="zh-CN" altLang="en-US" dirty="0"/>
          </a:p>
        </p:txBody>
      </p:sp>
      <p:sp>
        <p:nvSpPr>
          <p:cNvPr id="7" name="内容占位符 6">
            <a:extLst>
              <a:ext uri="{FF2B5EF4-FFF2-40B4-BE49-F238E27FC236}">
                <a16:creationId xmlns:a16="http://schemas.microsoft.com/office/drawing/2014/main" id="{0AE4F5F8-3D49-4E77-850E-8A295D2D57AD}"/>
              </a:ext>
            </a:extLst>
          </p:cNvPr>
          <p:cNvSpPr>
            <a:spLocks noGrp="1"/>
          </p:cNvSpPr>
          <p:nvPr>
            <p:ph idx="1"/>
          </p:nvPr>
        </p:nvSpPr>
        <p:spPr>
          <a:xfrm>
            <a:off x="669924" y="1250206"/>
            <a:ext cx="10850563" cy="1838682"/>
          </a:xfrm>
        </p:spPr>
        <p:txBody>
          <a:bodyPr>
            <a:normAutofit/>
          </a:bodyPr>
          <a:lstStyle/>
          <a:p>
            <a:pPr marL="0" indent="0">
              <a:buNone/>
            </a:pPr>
            <a:r>
              <a:rPr lang="en-US" altLang="zh-CN" dirty="0"/>
              <a:t>Latent Dirichlet allocation</a:t>
            </a:r>
            <a:r>
              <a:rPr lang="zh-CN" altLang="en-US" dirty="0"/>
              <a:t>（潜在狄利克雷分配）是一种用于离散数据集合的概率生成模型。</a:t>
            </a:r>
          </a:p>
          <a:p>
            <a:pPr marL="0" indent="0">
              <a:buNone/>
            </a:pPr>
            <a:r>
              <a:rPr lang="zh-CN" altLang="en-US" dirty="0"/>
              <a:t>常被用于在自然语言处理中对语料库进行建模，进而实现文档聚类、主题挖掘、情感分析、推荐系统等功能；在图像处理领域也有应用。</a:t>
            </a:r>
            <a:endParaRPr lang="en-US" altLang="zh-CN" dirty="0"/>
          </a:p>
        </p:txBody>
      </p:sp>
      <p:sp>
        <p:nvSpPr>
          <p:cNvPr id="10" name="文本框 9">
            <a:extLst>
              <a:ext uri="{FF2B5EF4-FFF2-40B4-BE49-F238E27FC236}">
                <a16:creationId xmlns:a16="http://schemas.microsoft.com/office/drawing/2014/main" id="{B32E478E-893B-4B9D-A213-3DA4AD03B085}"/>
              </a:ext>
            </a:extLst>
          </p:cNvPr>
          <p:cNvSpPr txBox="1"/>
          <p:nvPr/>
        </p:nvSpPr>
        <p:spPr>
          <a:xfrm>
            <a:off x="669924" y="2531327"/>
            <a:ext cx="4927988" cy="3416320"/>
          </a:xfrm>
          <a:prstGeom prst="rect">
            <a:avLst/>
          </a:prstGeom>
          <a:noFill/>
        </p:spPr>
        <p:txBody>
          <a:bodyPr wrap="square" rtlCol="0">
            <a:spAutoFit/>
          </a:bodyPr>
          <a:lstStyle/>
          <a:p>
            <a:r>
              <a:rPr lang="zh-CN" altLang="en-US" dirty="0"/>
              <a:t>关键概念：</a:t>
            </a:r>
            <a:endParaRPr lang="en-US" altLang="zh-CN" dirty="0"/>
          </a:p>
          <a:p>
            <a:pPr marL="285750" indent="-285750">
              <a:buFont typeface="Arial" panose="020B0604020202020204" pitchFamily="34" charset="0"/>
              <a:buChar char="•"/>
            </a:pPr>
            <a:r>
              <a:rPr lang="zh-CN" altLang="en-US" dirty="0"/>
              <a:t>词语：一个离散数据</a:t>
            </a:r>
            <a:br>
              <a:rPr lang="en-US" altLang="zh-CN" dirty="0"/>
            </a:br>
            <a:r>
              <a:rPr lang="zh-CN" altLang="en-US" dirty="0"/>
              <a:t>例如 </a:t>
            </a:r>
            <a:r>
              <a:rPr lang="en-US" altLang="zh-CN" b="0" dirty="0">
                <a:solidFill>
                  <a:srgbClr val="A31515"/>
                </a:solidFill>
                <a:effectLst/>
                <a:latin typeface="Consolas" panose="020B0609020204030204" pitchFamily="49" charset="0"/>
              </a:rPr>
              <a:t>"</a:t>
            </a:r>
            <a:r>
              <a:rPr lang="zh-CN" altLang="en-US" b="0" dirty="0">
                <a:solidFill>
                  <a:srgbClr val="A31515"/>
                </a:solidFill>
                <a:effectLst/>
                <a:latin typeface="Consolas" panose="020B0609020204030204" pitchFamily="49" charset="0"/>
              </a:rPr>
              <a:t>北京</a:t>
            </a:r>
            <a:r>
              <a:rPr lang="en-US" altLang="zh-CN" b="0" dirty="0">
                <a:solidFill>
                  <a:srgbClr val="A31515"/>
                </a:solidFill>
                <a:effectLst/>
                <a:latin typeface="Consolas" panose="020B0609020204030204" pitchFamily="49" charset="0"/>
              </a:rPr>
              <a:t>"</a:t>
            </a:r>
            <a:r>
              <a:rPr lang="zh-CN" altLang="en-US" b="0" dirty="0">
                <a:solidFill>
                  <a:srgbClr val="00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zh-CN" altLang="en-US" b="0" dirty="0">
                <a:solidFill>
                  <a:srgbClr val="A31515"/>
                </a:solidFill>
                <a:effectLst/>
                <a:latin typeface="Consolas" panose="020B0609020204030204" pitchFamily="49" charset="0"/>
              </a:rPr>
              <a:t>天安门</a:t>
            </a:r>
            <a:r>
              <a:rPr lang="en-US" altLang="zh-CN" b="0" dirty="0">
                <a:solidFill>
                  <a:srgbClr val="A31515"/>
                </a:solidFill>
                <a:effectLst/>
                <a:latin typeface="Consolas" panose="020B0609020204030204" pitchFamily="49" charset="0"/>
              </a:rPr>
              <a:t>"</a:t>
            </a:r>
            <a:endParaRPr lang="zh-CN" altLang="en-US" b="0" dirty="0">
              <a:solidFill>
                <a:srgbClr val="000000"/>
              </a:solidFill>
              <a:effectLst/>
              <a:latin typeface="Consolas" panose="020B0609020204030204" pitchFamily="49" charset="0"/>
            </a:endParaRP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主题：词语的概率分布</a:t>
            </a:r>
            <a:br>
              <a:rPr lang="en-US" altLang="zh-CN" dirty="0"/>
            </a:br>
            <a:r>
              <a:rPr lang="zh-CN" altLang="en-US" dirty="0"/>
              <a:t>例如 </a:t>
            </a:r>
            <a:r>
              <a:rPr lang="en-US" altLang="zh-CN" b="0" dirty="0">
                <a:solidFill>
                  <a:srgbClr val="00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zh-CN" altLang="en-US" b="0" dirty="0">
                <a:solidFill>
                  <a:srgbClr val="A31515"/>
                </a:solidFill>
                <a:effectLst/>
                <a:latin typeface="Consolas" panose="020B0609020204030204" pitchFamily="49" charset="0"/>
              </a:rPr>
              <a:t>北京</a:t>
            </a:r>
            <a:r>
              <a:rPr lang="en-US" altLang="zh-CN" b="0" dirty="0">
                <a:solidFill>
                  <a:srgbClr val="A31515"/>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0.7</a:t>
            </a:r>
            <a:r>
              <a:rPr lang="en-US" altLang="zh-CN" b="0" dirty="0">
                <a:solidFill>
                  <a:srgbClr val="000000"/>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a:t>
            </a:r>
            <a:r>
              <a:rPr lang="zh-CN" altLang="en-US" b="0" dirty="0">
                <a:solidFill>
                  <a:srgbClr val="A31515"/>
                </a:solidFill>
                <a:effectLst/>
                <a:latin typeface="Consolas" panose="020B0609020204030204" pitchFamily="49" charset="0"/>
              </a:rPr>
              <a:t>天安门</a:t>
            </a:r>
            <a:r>
              <a:rPr lang="en-US" altLang="zh-CN" b="0" dirty="0">
                <a:solidFill>
                  <a:srgbClr val="A31515"/>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0.3</a:t>
            </a:r>
            <a:r>
              <a:rPr lang="en-US" altLang="zh-CN" b="0" dirty="0">
                <a:solidFill>
                  <a:srgbClr val="000000"/>
                </a:solidFill>
                <a:effectLst/>
                <a:latin typeface="Consolas" panose="020B0609020204030204" pitchFamily="49" charset="0"/>
              </a:rPr>
              <a:t>}</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文档：离散数据的集合</a:t>
            </a:r>
            <a:br>
              <a:rPr lang="en-US" altLang="zh-CN" dirty="0"/>
            </a:br>
            <a:r>
              <a:rPr lang="zh-CN" altLang="en-US" dirty="0"/>
              <a:t>例如 </a:t>
            </a:r>
            <a:r>
              <a:rPr lang="en-US" altLang="zh-CN" b="0" dirty="0">
                <a:solidFill>
                  <a:srgbClr val="00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zh-CN" altLang="en-US" b="0" dirty="0">
                <a:solidFill>
                  <a:srgbClr val="A31515"/>
                </a:solidFill>
                <a:effectLst/>
                <a:latin typeface="Consolas" panose="020B0609020204030204" pitchFamily="49" charset="0"/>
              </a:rPr>
              <a:t>北京</a:t>
            </a:r>
            <a:r>
              <a:rPr lang="en-US" altLang="zh-CN" b="0" dirty="0">
                <a:solidFill>
                  <a:srgbClr val="A31515"/>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a:t>
            </a:r>
            <a:r>
              <a:rPr lang="zh-CN" altLang="en-US" b="0" dirty="0">
                <a:solidFill>
                  <a:srgbClr val="A31515"/>
                </a:solidFill>
                <a:effectLst/>
                <a:latin typeface="Consolas" panose="020B0609020204030204" pitchFamily="49" charset="0"/>
              </a:rPr>
              <a:t>天安门</a:t>
            </a:r>
            <a:r>
              <a:rPr lang="en-US" altLang="zh-CN" b="0" dirty="0">
                <a:solidFill>
                  <a:srgbClr val="A31515"/>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a:t>
            </a:r>
            <a:endParaRPr lang="en-US" altLang="zh-CN" dirty="0"/>
          </a:p>
          <a:p>
            <a:pPr marL="285750" indent="-285750">
              <a:buFont typeface="Arial" panose="020B0604020202020204" pitchFamily="34" charset="0"/>
              <a:buChar char="•"/>
            </a:pPr>
            <a:endParaRPr lang="en-US" altLang="zh-CN" dirty="0">
              <a:solidFill>
                <a:srgbClr val="000000"/>
              </a:solidFill>
              <a:latin typeface="Consolas" panose="020B0609020204030204" pitchFamily="49" charset="0"/>
            </a:endParaRPr>
          </a:p>
          <a:p>
            <a:pPr marL="285750" indent="-285750">
              <a:buFont typeface="Arial" panose="020B0604020202020204" pitchFamily="34" charset="0"/>
              <a:buChar char="•"/>
            </a:pPr>
            <a:r>
              <a:rPr lang="zh-CN" altLang="en-US" b="0" dirty="0">
                <a:solidFill>
                  <a:srgbClr val="000000"/>
                </a:solidFill>
                <a:effectLst/>
                <a:latin typeface="Consolas" panose="020B0609020204030204" pitchFamily="49" charset="0"/>
              </a:rPr>
              <a:t>语料库：文档的集合</a:t>
            </a:r>
            <a:br>
              <a:rPr lang="en-US" altLang="zh-CN" b="0" dirty="0">
                <a:solidFill>
                  <a:srgbClr val="000000"/>
                </a:solidFill>
                <a:effectLst/>
                <a:latin typeface="Consolas" panose="020B0609020204030204" pitchFamily="49" charset="0"/>
              </a:rPr>
            </a:br>
            <a:r>
              <a:rPr lang="zh-CN" altLang="en-US" b="0" dirty="0">
                <a:solidFill>
                  <a:srgbClr val="000000"/>
                </a:solidFill>
                <a:effectLst/>
                <a:latin typeface="Consolas" panose="020B0609020204030204" pitchFamily="49" charset="0"/>
              </a:rPr>
              <a:t>例如 </a:t>
            </a:r>
            <a:r>
              <a:rPr lang="en-US" altLang="zh-CN" b="0" dirty="0">
                <a:solidFill>
                  <a:srgbClr val="00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zh-CN" altLang="en-US" b="0" dirty="0">
                <a:solidFill>
                  <a:srgbClr val="A31515"/>
                </a:solidFill>
                <a:effectLst/>
                <a:latin typeface="Consolas" panose="020B0609020204030204" pitchFamily="49" charset="0"/>
              </a:rPr>
              <a:t>北京</a:t>
            </a:r>
            <a:r>
              <a:rPr lang="en-US" altLang="zh-CN" b="0" dirty="0">
                <a:solidFill>
                  <a:srgbClr val="A31515"/>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a:t>
            </a:r>
            <a:r>
              <a:rPr lang="zh-CN" altLang="en-US" b="0" dirty="0">
                <a:solidFill>
                  <a:srgbClr val="A31515"/>
                </a:solidFill>
                <a:effectLst/>
                <a:latin typeface="Consolas" panose="020B0609020204030204" pitchFamily="49" charset="0"/>
              </a:rPr>
              <a:t>天安门</a:t>
            </a:r>
            <a:r>
              <a:rPr lang="en-US" altLang="zh-CN" b="0" dirty="0">
                <a:solidFill>
                  <a:srgbClr val="A31515"/>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a:t>
            </a:r>
            <a:r>
              <a:rPr lang="zh-CN" altLang="en-US" b="0" dirty="0">
                <a:solidFill>
                  <a:srgbClr val="A31515"/>
                </a:solidFill>
                <a:effectLst/>
                <a:latin typeface="Consolas" panose="020B0609020204030204" pitchFamily="49" charset="0"/>
              </a:rPr>
              <a:t>北京</a:t>
            </a:r>
            <a:r>
              <a:rPr lang="en-US" altLang="zh-CN" b="0" dirty="0">
                <a:solidFill>
                  <a:srgbClr val="A31515"/>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88590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1C939E-9C23-4918-9E94-92A90792E625}"/>
              </a:ext>
            </a:extLst>
          </p:cNvPr>
          <p:cNvSpPr>
            <a:spLocks noGrp="1"/>
          </p:cNvSpPr>
          <p:nvPr>
            <p:ph type="title"/>
          </p:nvPr>
        </p:nvSpPr>
        <p:spPr/>
        <p:txBody>
          <a:bodyPr/>
          <a:lstStyle/>
          <a:p>
            <a:r>
              <a:rPr lang="en-US" altLang="zh-CN" dirty="0"/>
              <a:t>LDA</a:t>
            </a:r>
            <a:r>
              <a:rPr lang="zh-CN" altLang="en-US" dirty="0"/>
              <a:t>：基本思想</a:t>
            </a:r>
          </a:p>
        </p:txBody>
      </p:sp>
      <p:pic>
        <p:nvPicPr>
          <p:cNvPr id="7" name="内容占位符 4" descr="图示&#10;&#10;描述已自动生成">
            <a:extLst>
              <a:ext uri="{FF2B5EF4-FFF2-40B4-BE49-F238E27FC236}">
                <a16:creationId xmlns:a16="http://schemas.microsoft.com/office/drawing/2014/main" id="{8C9007A5-C0D7-463D-B541-FDF16730FD6A}"/>
              </a:ext>
            </a:extLst>
          </p:cNvPr>
          <p:cNvPicPr>
            <a:picLocks noGrp="1" noChangeAspect="1"/>
          </p:cNvPicPr>
          <p:nvPr>
            <p:ph idx="1"/>
          </p:nvPr>
        </p:nvPicPr>
        <p:blipFill>
          <a:blip r:embed="rId3"/>
          <a:stretch>
            <a:fillRect/>
          </a:stretch>
        </p:blipFill>
        <p:spPr>
          <a:xfrm>
            <a:off x="5592174" y="1773090"/>
            <a:ext cx="5425231" cy="3311820"/>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B960DF7-7711-49D0-B5AA-275C1A5BEBD5}"/>
                  </a:ext>
                </a:extLst>
              </p:cNvPr>
              <p:cNvSpPr txBox="1"/>
              <p:nvPr/>
            </p:nvSpPr>
            <p:spPr>
              <a:xfrm>
                <a:off x="669924" y="1204980"/>
                <a:ext cx="4626905" cy="5355312"/>
              </a:xfrm>
              <a:prstGeom prst="rect">
                <a:avLst/>
              </a:prstGeom>
              <a:noFill/>
            </p:spPr>
            <p:txBody>
              <a:bodyPr wrap="square" rtlCol="0">
                <a:spAutoFit/>
              </a:bodyPr>
              <a:lstStyle/>
              <a:p>
                <a:r>
                  <a:rPr lang="zh-CN" altLang="en-US" dirty="0"/>
                  <a:t>在 </a:t>
                </a:r>
                <a:r>
                  <a:rPr lang="en-US" altLang="zh-CN" dirty="0"/>
                  <a:t>LDA </a:t>
                </a:r>
                <a:r>
                  <a:rPr lang="zh-CN" altLang="en-US" dirty="0"/>
                  <a:t>中，一篇文档的生成过程为：</a:t>
                </a:r>
                <a:endParaRPr lang="en-US" altLang="zh-CN" dirty="0"/>
              </a:p>
              <a:p>
                <a:pPr marL="342900" indent="-342900">
                  <a:buFont typeface="+mj-lt"/>
                  <a:buAutoNum type="arabicPeriod"/>
                </a:pPr>
                <a:r>
                  <a:rPr lang="zh-CN" altLang="en-US" dirty="0"/>
                  <a:t>根据参数 </a:t>
                </a:r>
                <a14:m>
                  <m:oMath xmlns:m="http://schemas.openxmlformats.org/officeDocument/2006/math">
                    <m:r>
                      <a:rPr lang="en-US" altLang="zh-CN" b="0" i="1" smtClean="0">
                        <a:latin typeface="Cambria Math" panose="02040503050406030204" pitchFamily="18" charset="0"/>
                      </a:rPr>
                      <m:t>𝛽</m:t>
                    </m:r>
                  </m:oMath>
                </a14:m>
                <a:r>
                  <a:rPr lang="en-US" altLang="zh-CN" dirty="0"/>
                  <a:t> </a:t>
                </a:r>
                <a:r>
                  <a:rPr lang="zh-CN" altLang="en-US" dirty="0"/>
                  <a:t>生成 </a:t>
                </a:r>
                <a:r>
                  <a:rPr lang="en-US" altLang="zh-CN" dirty="0"/>
                  <a:t>K </a:t>
                </a:r>
                <a:r>
                  <a:rPr lang="zh-CN" altLang="en-US" dirty="0"/>
                  <a:t>个主题 </a:t>
                </a:r>
                <a14:m>
                  <m:oMath xmlns:m="http://schemas.openxmlformats.org/officeDocument/2006/math">
                    <m:r>
                      <a:rPr lang="en-US" altLang="zh-CN" b="0" i="1" smtClean="0">
                        <a:latin typeface="Cambria Math" panose="02040503050406030204" pitchFamily="18" charset="0"/>
                      </a:rPr>
                      <m:t>𝜙</m:t>
                    </m:r>
                  </m:oMath>
                </a14:m>
                <a:br>
                  <a:rPr lang="en-US" altLang="zh-CN" dirty="0"/>
                </a:br>
                <a:r>
                  <a:rPr lang="zh-CN" altLang="en-US" dirty="0"/>
                  <a:t>例如 </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A31515"/>
                    </a:solidFill>
                    <a:latin typeface="Consolas" panose="020B0609020204030204" pitchFamily="49" charset="0"/>
                  </a:rPr>
                  <a:t>"</a:t>
                </a:r>
                <a:r>
                  <a:rPr lang="zh-CN" altLang="en-US" dirty="0">
                    <a:solidFill>
                      <a:srgbClr val="A31515"/>
                    </a:solidFill>
                    <a:latin typeface="Consolas" panose="020B0609020204030204" pitchFamily="49" charset="0"/>
                  </a:rPr>
                  <a:t>经济</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0.5</a:t>
                </a:r>
                <a:r>
                  <a:rPr lang="en-US" altLang="zh-CN" dirty="0">
                    <a:solidFill>
                      <a:srgbClr val="000000"/>
                    </a:solidFill>
                    <a:latin typeface="Consolas" panose="020B0609020204030204" pitchFamily="49" charset="0"/>
                  </a:rPr>
                  <a:t>, </a:t>
                </a:r>
                <a:r>
                  <a:rPr lang="en-US" altLang="zh-CN" dirty="0">
                    <a:solidFill>
                      <a:srgbClr val="A31515"/>
                    </a:solidFill>
                    <a:latin typeface="Consolas" panose="020B0609020204030204" pitchFamily="49" charset="0"/>
                  </a:rPr>
                  <a:t>"</a:t>
                </a:r>
                <a:r>
                  <a:rPr lang="zh-CN" altLang="en-US" dirty="0">
                    <a:solidFill>
                      <a:srgbClr val="A31515"/>
                    </a:solidFill>
                    <a:latin typeface="Consolas" panose="020B0609020204030204" pitchFamily="49" charset="0"/>
                  </a:rPr>
                  <a:t>钱</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0.5</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A31515"/>
                    </a:solidFill>
                    <a:latin typeface="Consolas" panose="020B0609020204030204" pitchFamily="49" charset="0"/>
                  </a:rPr>
                  <a:t>"</a:t>
                </a:r>
                <a:r>
                  <a:rPr lang="zh-CN" altLang="en-US" dirty="0">
                    <a:solidFill>
                      <a:srgbClr val="A31515"/>
                    </a:solidFill>
                    <a:latin typeface="Consolas" panose="020B0609020204030204" pitchFamily="49" charset="0"/>
                  </a:rPr>
                  <a:t>政治</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0.3</a:t>
                </a:r>
                <a:r>
                  <a:rPr lang="en-US" altLang="zh-CN" dirty="0">
                    <a:solidFill>
                      <a:srgbClr val="000000"/>
                    </a:solidFill>
                    <a:latin typeface="Consolas" panose="020B0609020204030204" pitchFamily="49" charset="0"/>
                  </a:rPr>
                  <a:t>, </a:t>
                </a:r>
                <a:r>
                  <a:rPr lang="en-US" altLang="zh-CN" dirty="0">
                    <a:solidFill>
                      <a:srgbClr val="A31515"/>
                    </a:solidFill>
                    <a:latin typeface="Consolas" panose="020B0609020204030204" pitchFamily="49" charset="0"/>
                  </a:rPr>
                  <a:t>"</a:t>
                </a:r>
                <a:r>
                  <a:rPr lang="zh-CN" altLang="en-US" dirty="0">
                    <a:solidFill>
                      <a:srgbClr val="A31515"/>
                    </a:solidFill>
                    <a:latin typeface="Consolas" panose="020B0609020204030204" pitchFamily="49" charset="0"/>
                  </a:rPr>
                  <a:t>国家</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0.7</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A31515"/>
                    </a:solidFill>
                    <a:latin typeface="Consolas" panose="020B0609020204030204" pitchFamily="49" charset="0"/>
                  </a:rPr>
                  <a:t>"</a:t>
                </a:r>
                <a:r>
                  <a:rPr lang="zh-CN" altLang="en-US" dirty="0">
                    <a:solidFill>
                      <a:srgbClr val="A31515"/>
                    </a:solidFill>
                    <a:latin typeface="Consolas" panose="020B0609020204030204" pitchFamily="49" charset="0"/>
                  </a:rPr>
                  <a:t>体育</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0.8</a:t>
                </a:r>
                <a:r>
                  <a:rPr lang="en-US" altLang="zh-CN" dirty="0">
                    <a:solidFill>
                      <a:srgbClr val="000000"/>
                    </a:solidFill>
                    <a:latin typeface="Consolas" panose="020B0609020204030204" pitchFamily="49" charset="0"/>
                  </a:rPr>
                  <a:t>, </a:t>
                </a:r>
                <a:r>
                  <a:rPr lang="en-US" altLang="zh-CN" dirty="0">
                    <a:solidFill>
                      <a:srgbClr val="A31515"/>
                    </a:solidFill>
                    <a:latin typeface="Consolas" panose="020B0609020204030204" pitchFamily="49" charset="0"/>
                  </a:rPr>
                  <a:t>"</a:t>
                </a:r>
                <a:r>
                  <a:rPr lang="zh-CN" altLang="en-US" dirty="0">
                    <a:solidFill>
                      <a:srgbClr val="A31515"/>
                    </a:solidFill>
                    <a:latin typeface="Consolas" panose="020B0609020204030204" pitchFamily="49" charset="0"/>
                  </a:rPr>
                  <a:t>足球</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0.2</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br>
                  <a:rPr lang="en-US" altLang="zh-CN" dirty="0">
                    <a:solidFill>
                      <a:srgbClr val="000000"/>
                    </a:solidFill>
                    <a:latin typeface="Consolas" panose="020B0609020204030204" pitchFamily="49" charset="0"/>
                  </a:rPr>
                </a:br>
                <a:endParaRPr lang="en-US" altLang="zh-CN" dirty="0"/>
              </a:p>
              <a:p>
                <a:pPr marL="342900" indent="-342900">
                  <a:buFont typeface="+mj-lt"/>
                  <a:buAutoNum type="arabicPeriod"/>
                </a:pPr>
                <a:r>
                  <a:rPr lang="zh-CN" altLang="en-US" dirty="0"/>
                  <a:t>根据参数 </a:t>
                </a:r>
                <a14:m>
                  <m:oMath xmlns:m="http://schemas.openxmlformats.org/officeDocument/2006/math">
                    <m:r>
                      <a:rPr lang="en-US" altLang="zh-CN" b="0" i="1" smtClean="0">
                        <a:latin typeface="Cambria Math" panose="02040503050406030204" pitchFamily="18" charset="0"/>
                      </a:rPr>
                      <m:t>𝛼</m:t>
                    </m:r>
                  </m:oMath>
                </a14:m>
                <a:r>
                  <a:rPr lang="zh-CN" altLang="en-US" dirty="0"/>
                  <a:t> 生成主题编号的分布 </a:t>
                </a:r>
                <a14:m>
                  <m:oMath xmlns:m="http://schemas.openxmlformats.org/officeDocument/2006/math">
                    <m:r>
                      <a:rPr lang="en-US" altLang="zh-CN" b="0" i="1" smtClean="0">
                        <a:latin typeface="Cambria Math" panose="02040503050406030204" pitchFamily="18" charset="0"/>
                      </a:rPr>
                      <m:t>𝜃</m:t>
                    </m:r>
                  </m:oMath>
                </a14:m>
                <a:br>
                  <a:rPr lang="en-US" altLang="zh-CN" dirty="0"/>
                </a:br>
                <a:r>
                  <a:rPr lang="zh-CN" altLang="en-US" dirty="0"/>
                  <a:t>例如 </a:t>
                </a:r>
                <a:r>
                  <a:rPr lang="en-US" altLang="zh-CN" dirty="0">
                    <a:solidFill>
                      <a:srgbClr val="000000"/>
                    </a:solidFill>
                    <a:latin typeface="Consolas" panose="020B0609020204030204" pitchFamily="49" charset="0"/>
                  </a:rPr>
                  <a:t>{</a:t>
                </a:r>
                <a:r>
                  <a:rPr lang="en-US" altLang="zh-CN" dirty="0">
                    <a:solidFill>
                      <a:srgbClr val="098658"/>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0.3</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0.3</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2</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0.4</a:t>
                </a:r>
                <a:r>
                  <a:rPr lang="en-US" altLang="zh-CN" dirty="0">
                    <a:solidFill>
                      <a:srgbClr val="000000"/>
                    </a:solidFill>
                    <a:latin typeface="Consolas" panose="020B0609020204030204" pitchFamily="49" charset="0"/>
                  </a:rPr>
                  <a:t>}</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根据主题的分布 </a:t>
                </a:r>
                <a14:m>
                  <m:oMath xmlns:m="http://schemas.openxmlformats.org/officeDocument/2006/math">
                    <m:r>
                      <a:rPr lang="en-US" altLang="zh-CN" b="0" i="1" smtClean="0">
                        <a:latin typeface="Cambria Math" panose="02040503050406030204" pitchFamily="18" charset="0"/>
                      </a:rPr>
                      <m:t>𝜃</m:t>
                    </m:r>
                  </m:oMath>
                </a14:m>
                <a:r>
                  <a:rPr lang="zh-CN" altLang="en-US" dirty="0"/>
                  <a:t> 生成主题编号 </a:t>
                </a:r>
                <a14:m>
                  <m:oMath xmlns:m="http://schemas.openxmlformats.org/officeDocument/2006/math">
                    <m:r>
                      <a:rPr lang="en-US" altLang="zh-CN" b="0" i="1" smtClean="0">
                        <a:latin typeface="Cambria Math" panose="02040503050406030204" pitchFamily="18" charset="0"/>
                      </a:rPr>
                      <m:t>𝑧</m:t>
                    </m:r>
                  </m:oMath>
                </a14:m>
                <a:br>
                  <a:rPr lang="en-US" altLang="zh-CN" dirty="0"/>
                </a:br>
                <a:r>
                  <a:rPr lang="zh-CN" altLang="en-US" dirty="0"/>
                  <a:t>例如 </a:t>
                </a:r>
                <a:r>
                  <a:rPr lang="en-US" altLang="zh-CN" dirty="0">
                    <a:solidFill>
                      <a:srgbClr val="098658"/>
                    </a:solidFill>
                    <a:latin typeface="Consolas" panose="020B0609020204030204" pitchFamily="49" charset="0"/>
                  </a:rPr>
                  <a:t>2</a:t>
                </a:r>
                <a:endParaRPr lang="zh-CN" altLang="en-US" dirty="0">
                  <a:solidFill>
                    <a:srgbClr val="000000"/>
                  </a:solidFill>
                  <a:latin typeface="Consolas" panose="020B0609020204030204" pitchFamily="49" charset="0"/>
                </a:endParaRPr>
              </a:p>
              <a:p>
                <a:pPr marL="342900" indent="-342900">
                  <a:buFont typeface="+mj-lt"/>
                  <a:buAutoNum type="arabicPeriod"/>
                </a:pPr>
                <a:endParaRPr lang="en-US" altLang="zh-CN" dirty="0"/>
              </a:p>
              <a:p>
                <a:pPr marL="342900" indent="-342900">
                  <a:buFont typeface="+mj-lt"/>
                  <a:buAutoNum type="arabicPeriod"/>
                </a:pPr>
                <a:r>
                  <a:rPr lang="zh-CN" altLang="en-US" dirty="0"/>
                  <a:t>根据主题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𝑧</m:t>
                        </m:r>
                      </m:sub>
                    </m:sSub>
                  </m:oMath>
                </a14:m>
                <a:r>
                  <a:rPr lang="en-US" altLang="zh-CN" dirty="0"/>
                  <a:t> </a:t>
                </a:r>
                <a:r>
                  <a:rPr lang="zh-CN" altLang="en-US" dirty="0"/>
                  <a:t>生成一个词语</a:t>
                </a:r>
                <a:br>
                  <a:rPr lang="en-US" altLang="zh-CN" dirty="0"/>
                </a:br>
                <a:r>
                  <a:rPr lang="zh-CN" altLang="en-US" dirty="0"/>
                  <a:t>例如 </a:t>
                </a:r>
                <a:r>
                  <a:rPr lang="en-US" altLang="zh-CN" dirty="0">
                    <a:solidFill>
                      <a:srgbClr val="A31515"/>
                    </a:solidFill>
                    <a:latin typeface="Consolas" panose="020B0609020204030204" pitchFamily="49" charset="0"/>
                  </a:rPr>
                  <a:t>"</a:t>
                </a:r>
                <a:r>
                  <a:rPr lang="zh-CN" altLang="en-US" dirty="0">
                    <a:solidFill>
                      <a:srgbClr val="A31515"/>
                    </a:solidFill>
                    <a:latin typeface="Consolas" panose="020B0609020204030204" pitchFamily="49" charset="0"/>
                  </a:rPr>
                  <a:t>足球</a:t>
                </a:r>
                <a:r>
                  <a:rPr lang="en-US" altLang="zh-CN" dirty="0">
                    <a:solidFill>
                      <a:srgbClr val="A31515"/>
                    </a:solidFill>
                    <a:latin typeface="Consolas" panose="020B0609020204030204" pitchFamily="49" charset="0"/>
                  </a:rPr>
                  <a:t>"</a:t>
                </a:r>
                <a:endParaRPr lang="zh-CN" altLang="en-US" dirty="0">
                  <a:solidFill>
                    <a:srgbClr val="000000"/>
                  </a:solidFill>
                  <a:latin typeface="Consolas" panose="020B0609020204030204" pitchFamily="49" charset="0"/>
                </a:endParaRPr>
              </a:p>
              <a:p>
                <a:pPr marL="342900" indent="-342900">
                  <a:buFont typeface="+mj-lt"/>
                  <a:buAutoNum type="arabicPeriod"/>
                </a:pPr>
                <a:endParaRPr lang="en-US" altLang="zh-CN" dirty="0"/>
              </a:p>
              <a:p>
                <a:pPr marL="342900" indent="-342900">
                  <a:buFont typeface="+mj-lt"/>
                  <a:buAutoNum type="arabicPeriod"/>
                </a:pPr>
                <a:r>
                  <a:rPr lang="zh-CN" altLang="en-US" dirty="0"/>
                  <a:t>重复</a:t>
                </a:r>
                <a:r>
                  <a:rPr lang="en-US" altLang="zh-CN" dirty="0"/>
                  <a:t> 3~4 </a:t>
                </a:r>
                <a:r>
                  <a:rPr lang="zh-CN" altLang="en-US" dirty="0"/>
                  <a:t>步，直到达到要求词语数</a:t>
                </a:r>
                <a:endParaRPr lang="en-US" altLang="zh-CN" dirty="0"/>
              </a:p>
              <a:p>
                <a:pPr marL="342900" indent="-342900">
                  <a:buFont typeface="+mj-lt"/>
                  <a:buAutoNum type="arabicPeriod"/>
                </a:pPr>
                <a:endParaRPr lang="zh-CN" altLang="en-US" dirty="0"/>
              </a:p>
            </p:txBody>
          </p:sp>
        </mc:Choice>
        <mc:Fallback xmlns="">
          <p:sp>
            <p:nvSpPr>
              <p:cNvPr id="8" name="文本框 7">
                <a:extLst>
                  <a:ext uri="{FF2B5EF4-FFF2-40B4-BE49-F238E27FC236}">
                    <a16:creationId xmlns:a16="http://schemas.microsoft.com/office/drawing/2014/main" id="{3B960DF7-7711-49D0-B5AA-275C1A5BEBD5}"/>
                  </a:ext>
                </a:extLst>
              </p:cNvPr>
              <p:cNvSpPr txBox="1">
                <a:spLocks noRot="1" noChangeAspect="1" noMove="1" noResize="1" noEditPoints="1" noAdjustHandles="1" noChangeArrowheads="1" noChangeShapeType="1" noTextEdit="1"/>
              </p:cNvSpPr>
              <p:nvPr/>
            </p:nvSpPr>
            <p:spPr>
              <a:xfrm>
                <a:off x="669924" y="1204980"/>
                <a:ext cx="4626905" cy="5355312"/>
              </a:xfrm>
              <a:prstGeom prst="rect">
                <a:avLst/>
              </a:prstGeom>
              <a:blipFill>
                <a:blip r:embed="rId4"/>
                <a:stretch>
                  <a:fillRect l="-1186" t="-6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536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1C939E-9C23-4918-9E94-92A90792E625}"/>
              </a:ext>
            </a:extLst>
          </p:cNvPr>
          <p:cNvSpPr>
            <a:spLocks noGrp="1"/>
          </p:cNvSpPr>
          <p:nvPr>
            <p:ph type="title"/>
          </p:nvPr>
        </p:nvSpPr>
        <p:spPr/>
        <p:txBody>
          <a:bodyPr/>
          <a:lstStyle/>
          <a:p>
            <a:r>
              <a:rPr lang="en-US" altLang="zh-CN" dirty="0"/>
              <a:t>LDA</a:t>
            </a:r>
            <a:r>
              <a:rPr lang="zh-CN" altLang="en-US" dirty="0"/>
              <a:t>：基本思想</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B960DF7-7711-49D0-B5AA-275C1A5BEBD5}"/>
                  </a:ext>
                </a:extLst>
              </p:cNvPr>
              <p:cNvSpPr txBox="1"/>
              <p:nvPr/>
            </p:nvSpPr>
            <p:spPr>
              <a:xfrm>
                <a:off x="669924" y="1204980"/>
                <a:ext cx="4626905" cy="5355312"/>
              </a:xfrm>
              <a:prstGeom prst="rect">
                <a:avLst/>
              </a:prstGeom>
              <a:noFill/>
            </p:spPr>
            <p:txBody>
              <a:bodyPr wrap="square" rtlCol="0">
                <a:spAutoFit/>
              </a:bodyPr>
              <a:lstStyle/>
              <a:p>
                <a:r>
                  <a:rPr lang="zh-CN" altLang="en-US" dirty="0"/>
                  <a:t>在 </a:t>
                </a:r>
                <a:r>
                  <a:rPr lang="en-US" altLang="zh-CN" dirty="0"/>
                  <a:t>LDA </a:t>
                </a:r>
                <a:r>
                  <a:rPr lang="zh-CN" altLang="en-US" dirty="0"/>
                  <a:t>中，一篇文档的生成过程为：</a:t>
                </a:r>
                <a:endParaRPr lang="en-US" altLang="zh-CN" dirty="0"/>
              </a:p>
              <a:p>
                <a:pPr marL="342900" indent="-342900">
                  <a:buFont typeface="+mj-lt"/>
                  <a:buAutoNum type="arabicPeriod"/>
                </a:pPr>
                <a:r>
                  <a:rPr lang="zh-CN" altLang="en-US" dirty="0"/>
                  <a:t>根据参数 </a:t>
                </a:r>
                <a14:m>
                  <m:oMath xmlns:m="http://schemas.openxmlformats.org/officeDocument/2006/math">
                    <m:r>
                      <a:rPr lang="en-US" altLang="zh-CN" b="0" i="1" smtClean="0">
                        <a:latin typeface="Cambria Math" panose="02040503050406030204" pitchFamily="18" charset="0"/>
                      </a:rPr>
                      <m:t>𝛽</m:t>
                    </m:r>
                  </m:oMath>
                </a14:m>
                <a:r>
                  <a:rPr lang="en-US" altLang="zh-CN" dirty="0"/>
                  <a:t> </a:t>
                </a:r>
                <a:r>
                  <a:rPr lang="zh-CN" altLang="en-US" dirty="0"/>
                  <a:t>生成 </a:t>
                </a:r>
                <a:r>
                  <a:rPr lang="en-US" altLang="zh-CN" dirty="0"/>
                  <a:t>K </a:t>
                </a:r>
                <a:r>
                  <a:rPr lang="zh-CN" altLang="en-US" dirty="0"/>
                  <a:t>个主题 </a:t>
                </a:r>
                <a14:m>
                  <m:oMath xmlns:m="http://schemas.openxmlformats.org/officeDocument/2006/math">
                    <m:r>
                      <a:rPr lang="en-US" altLang="zh-CN" b="0" i="1" smtClean="0">
                        <a:latin typeface="Cambria Math" panose="02040503050406030204" pitchFamily="18" charset="0"/>
                      </a:rPr>
                      <m:t>𝜙</m:t>
                    </m:r>
                  </m:oMath>
                </a14:m>
                <a:br>
                  <a:rPr lang="en-US" altLang="zh-CN" dirty="0"/>
                </a:br>
                <a:r>
                  <a:rPr lang="zh-CN" altLang="en-US" dirty="0"/>
                  <a:t>例如 </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A31515"/>
                    </a:solidFill>
                    <a:latin typeface="Consolas" panose="020B0609020204030204" pitchFamily="49" charset="0"/>
                  </a:rPr>
                  <a:t>"</a:t>
                </a:r>
                <a:r>
                  <a:rPr lang="zh-CN" altLang="en-US" dirty="0">
                    <a:solidFill>
                      <a:srgbClr val="A31515"/>
                    </a:solidFill>
                    <a:latin typeface="Consolas" panose="020B0609020204030204" pitchFamily="49" charset="0"/>
                  </a:rPr>
                  <a:t>经济</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0.5</a:t>
                </a:r>
                <a:r>
                  <a:rPr lang="en-US" altLang="zh-CN" dirty="0">
                    <a:solidFill>
                      <a:srgbClr val="000000"/>
                    </a:solidFill>
                    <a:latin typeface="Consolas" panose="020B0609020204030204" pitchFamily="49" charset="0"/>
                  </a:rPr>
                  <a:t>, </a:t>
                </a:r>
                <a:r>
                  <a:rPr lang="en-US" altLang="zh-CN" dirty="0">
                    <a:solidFill>
                      <a:srgbClr val="A31515"/>
                    </a:solidFill>
                    <a:latin typeface="Consolas" panose="020B0609020204030204" pitchFamily="49" charset="0"/>
                  </a:rPr>
                  <a:t>"</a:t>
                </a:r>
                <a:r>
                  <a:rPr lang="zh-CN" altLang="en-US" dirty="0">
                    <a:solidFill>
                      <a:srgbClr val="A31515"/>
                    </a:solidFill>
                    <a:latin typeface="Consolas" panose="020B0609020204030204" pitchFamily="49" charset="0"/>
                  </a:rPr>
                  <a:t>钱</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0.5</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A31515"/>
                    </a:solidFill>
                    <a:latin typeface="Consolas" panose="020B0609020204030204" pitchFamily="49" charset="0"/>
                  </a:rPr>
                  <a:t>"</a:t>
                </a:r>
                <a:r>
                  <a:rPr lang="zh-CN" altLang="en-US" dirty="0">
                    <a:solidFill>
                      <a:srgbClr val="A31515"/>
                    </a:solidFill>
                    <a:latin typeface="Consolas" panose="020B0609020204030204" pitchFamily="49" charset="0"/>
                  </a:rPr>
                  <a:t>政治</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0.3</a:t>
                </a:r>
                <a:r>
                  <a:rPr lang="en-US" altLang="zh-CN" dirty="0">
                    <a:solidFill>
                      <a:srgbClr val="000000"/>
                    </a:solidFill>
                    <a:latin typeface="Consolas" panose="020B0609020204030204" pitchFamily="49" charset="0"/>
                  </a:rPr>
                  <a:t>, </a:t>
                </a:r>
                <a:r>
                  <a:rPr lang="en-US" altLang="zh-CN" dirty="0">
                    <a:solidFill>
                      <a:srgbClr val="A31515"/>
                    </a:solidFill>
                    <a:latin typeface="Consolas" panose="020B0609020204030204" pitchFamily="49" charset="0"/>
                  </a:rPr>
                  <a:t>"</a:t>
                </a:r>
                <a:r>
                  <a:rPr lang="zh-CN" altLang="en-US" dirty="0">
                    <a:solidFill>
                      <a:srgbClr val="A31515"/>
                    </a:solidFill>
                    <a:latin typeface="Consolas" panose="020B0609020204030204" pitchFamily="49" charset="0"/>
                  </a:rPr>
                  <a:t>国家</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0.7</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A31515"/>
                    </a:solidFill>
                    <a:latin typeface="Consolas" panose="020B0609020204030204" pitchFamily="49" charset="0"/>
                  </a:rPr>
                  <a:t>"</a:t>
                </a:r>
                <a:r>
                  <a:rPr lang="zh-CN" altLang="en-US" dirty="0">
                    <a:solidFill>
                      <a:srgbClr val="A31515"/>
                    </a:solidFill>
                    <a:latin typeface="Consolas" panose="020B0609020204030204" pitchFamily="49" charset="0"/>
                  </a:rPr>
                  <a:t>体育</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0.8</a:t>
                </a:r>
                <a:r>
                  <a:rPr lang="en-US" altLang="zh-CN" dirty="0">
                    <a:solidFill>
                      <a:srgbClr val="000000"/>
                    </a:solidFill>
                    <a:latin typeface="Consolas" panose="020B0609020204030204" pitchFamily="49" charset="0"/>
                  </a:rPr>
                  <a:t>, </a:t>
                </a:r>
                <a:r>
                  <a:rPr lang="en-US" altLang="zh-CN" dirty="0">
                    <a:solidFill>
                      <a:srgbClr val="A31515"/>
                    </a:solidFill>
                    <a:latin typeface="Consolas" panose="020B0609020204030204" pitchFamily="49" charset="0"/>
                  </a:rPr>
                  <a:t>"</a:t>
                </a:r>
                <a:r>
                  <a:rPr lang="zh-CN" altLang="en-US" dirty="0">
                    <a:solidFill>
                      <a:srgbClr val="A31515"/>
                    </a:solidFill>
                    <a:latin typeface="Consolas" panose="020B0609020204030204" pitchFamily="49" charset="0"/>
                  </a:rPr>
                  <a:t>足球</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0.2</a:t>
                </a:r>
                <a:r>
                  <a:rPr lang="en-US" altLang="zh-CN" dirty="0">
                    <a:solidFill>
                      <a:srgbClr val="000000"/>
                    </a:solidFill>
                    <a:latin typeface="Consolas" panose="020B0609020204030204" pitchFamily="49" charset="0"/>
                  </a:rPr>
                  <a:t>}</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br>
                  <a:rPr lang="en-US" altLang="zh-CN" dirty="0">
                    <a:solidFill>
                      <a:srgbClr val="000000"/>
                    </a:solidFill>
                    <a:latin typeface="Consolas" panose="020B0609020204030204" pitchFamily="49" charset="0"/>
                  </a:rPr>
                </a:br>
                <a:endParaRPr lang="en-US" altLang="zh-CN" dirty="0"/>
              </a:p>
              <a:p>
                <a:pPr marL="342900" indent="-342900">
                  <a:buFont typeface="+mj-lt"/>
                  <a:buAutoNum type="arabicPeriod"/>
                </a:pPr>
                <a:r>
                  <a:rPr lang="zh-CN" altLang="en-US" dirty="0"/>
                  <a:t>根据参数 </a:t>
                </a:r>
                <a14:m>
                  <m:oMath xmlns:m="http://schemas.openxmlformats.org/officeDocument/2006/math">
                    <m:r>
                      <a:rPr lang="en-US" altLang="zh-CN" b="0" i="1" smtClean="0">
                        <a:latin typeface="Cambria Math" panose="02040503050406030204" pitchFamily="18" charset="0"/>
                      </a:rPr>
                      <m:t>𝛼</m:t>
                    </m:r>
                  </m:oMath>
                </a14:m>
                <a:r>
                  <a:rPr lang="zh-CN" altLang="en-US" dirty="0"/>
                  <a:t> 生成主题编号的分布 </a:t>
                </a:r>
                <a14:m>
                  <m:oMath xmlns:m="http://schemas.openxmlformats.org/officeDocument/2006/math">
                    <m:r>
                      <a:rPr lang="en-US" altLang="zh-CN" b="0" i="1" smtClean="0">
                        <a:latin typeface="Cambria Math" panose="02040503050406030204" pitchFamily="18" charset="0"/>
                      </a:rPr>
                      <m:t>𝜃</m:t>
                    </m:r>
                  </m:oMath>
                </a14:m>
                <a:br>
                  <a:rPr lang="en-US" altLang="zh-CN" dirty="0"/>
                </a:br>
                <a:r>
                  <a:rPr lang="zh-CN" altLang="en-US" dirty="0"/>
                  <a:t>例如 </a:t>
                </a:r>
                <a:r>
                  <a:rPr lang="en-US" altLang="zh-CN" dirty="0">
                    <a:solidFill>
                      <a:srgbClr val="000000"/>
                    </a:solidFill>
                    <a:latin typeface="Consolas" panose="020B0609020204030204" pitchFamily="49" charset="0"/>
                  </a:rPr>
                  <a:t>{</a:t>
                </a:r>
                <a:r>
                  <a:rPr lang="en-US" altLang="zh-CN" dirty="0">
                    <a:solidFill>
                      <a:srgbClr val="098658"/>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0.3</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0.3</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2</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0.4</a:t>
                </a:r>
                <a:r>
                  <a:rPr lang="en-US" altLang="zh-CN" dirty="0">
                    <a:solidFill>
                      <a:srgbClr val="000000"/>
                    </a:solidFill>
                    <a:latin typeface="Consolas" panose="020B0609020204030204" pitchFamily="49" charset="0"/>
                  </a:rPr>
                  <a:t>}</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根据主题的分布 </a:t>
                </a:r>
                <a14:m>
                  <m:oMath xmlns:m="http://schemas.openxmlformats.org/officeDocument/2006/math">
                    <m:r>
                      <a:rPr lang="en-US" altLang="zh-CN" b="0" i="1" smtClean="0">
                        <a:latin typeface="Cambria Math" panose="02040503050406030204" pitchFamily="18" charset="0"/>
                      </a:rPr>
                      <m:t>𝜃</m:t>
                    </m:r>
                  </m:oMath>
                </a14:m>
                <a:r>
                  <a:rPr lang="zh-CN" altLang="en-US" dirty="0"/>
                  <a:t> 生成主题编号 </a:t>
                </a:r>
                <a14:m>
                  <m:oMath xmlns:m="http://schemas.openxmlformats.org/officeDocument/2006/math">
                    <m:r>
                      <a:rPr lang="en-US" altLang="zh-CN" b="0" i="1" smtClean="0">
                        <a:latin typeface="Cambria Math" panose="02040503050406030204" pitchFamily="18" charset="0"/>
                      </a:rPr>
                      <m:t>𝑧</m:t>
                    </m:r>
                  </m:oMath>
                </a14:m>
                <a:br>
                  <a:rPr lang="en-US" altLang="zh-CN" dirty="0"/>
                </a:br>
                <a:r>
                  <a:rPr lang="zh-CN" altLang="en-US" dirty="0"/>
                  <a:t>例如 </a:t>
                </a:r>
                <a:r>
                  <a:rPr lang="en-US" altLang="zh-CN" dirty="0">
                    <a:solidFill>
                      <a:srgbClr val="098658"/>
                    </a:solidFill>
                    <a:latin typeface="Consolas" panose="020B0609020204030204" pitchFamily="49" charset="0"/>
                  </a:rPr>
                  <a:t>2</a:t>
                </a:r>
                <a:endParaRPr lang="zh-CN" altLang="en-US" dirty="0">
                  <a:solidFill>
                    <a:srgbClr val="000000"/>
                  </a:solidFill>
                  <a:latin typeface="Consolas" panose="020B0609020204030204" pitchFamily="49" charset="0"/>
                </a:endParaRPr>
              </a:p>
              <a:p>
                <a:pPr marL="342900" indent="-342900">
                  <a:buFont typeface="+mj-lt"/>
                  <a:buAutoNum type="arabicPeriod"/>
                </a:pPr>
                <a:endParaRPr lang="en-US" altLang="zh-CN" dirty="0"/>
              </a:p>
              <a:p>
                <a:pPr marL="342900" indent="-342900">
                  <a:buFont typeface="+mj-lt"/>
                  <a:buAutoNum type="arabicPeriod"/>
                </a:pPr>
                <a:r>
                  <a:rPr lang="zh-CN" altLang="en-US" dirty="0"/>
                  <a:t>根据主题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𝑧</m:t>
                        </m:r>
                      </m:sub>
                    </m:sSub>
                  </m:oMath>
                </a14:m>
                <a:r>
                  <a:rPr lang="en-US" altLang="zh-CN" dirty="0"/>
                  <a:t> </a:t>
                </a:r>
                <a:r>
                  <a:rPr lang="zh-CN" altLang="en-US" dirty="0"/>
                  <a:t>生成一个词语</a:t>
                </a:r>
                <a:br>
                  <a:rPr lang="en-US" altLang="zh-CN" dirty="0"/>
                </a:br>
                <a:r>
                  <a:rPr lang="zh-CN" altLang="en-US" dirty="0"/>
                  <a:t>例如 </a:t>
                </a:r>
                <a:r>
                  <a:rPr lang="en-US" altLang="zh-CN" dirty="0">
                    <a:solidFill>
                      <a:srgbClr val="A31515"/>
                    </a:solidFill>
                    <a:latin typeface="Consolas" panose="020B0609020204030204" pitchFamily="49" charset="0"/>
                  </a:rPr>
                  <a:t>"</a:t>
                </a:r>
                <a:r>
                  <a:rPr lang="zh-CN" altLang="en-US" dirty="0">
                    <a:solidFill>
                      <a:srgbClr val="A31515"/>
                    </a:solidFill>
                    <a:latin typeface="Consolas" panose="020B0609020204030204" pitchFamily="49" charset="0"/>
                  </a:rPr>
                  <a:t>足球</a:t>
                </a:r>
                <a:r>
                  <a:rPr lang="en-US" altLang="zh-CN" dirty="0">
                    <a:solidFill>
                      <a:srgbClr val="A31515"/>
                    </a:solidFill>
                    <a:latin typeface="Consolas" panose="020B0609020204030204" pitchFamily="49" charset="0"/>
                  </a:rPr>
                  <a:t>"</a:t>
                </a:r>
                <a:endParaRPr lang="zh-CN" altLang="en-US" dirty="0">
                  <a:solidFill>
                    <a:srgbClr val="000000"/>
                  </a:solidFill>
                  <a:latin typeface="Consolas" panose="020B0609020204030204" pitchFamily="49" charset="0"/>
                </a:endParaRPr>
              </a:p>
              <a:p>
                <a:pPr marL="342900" indent="-342900">
                  <a:buFont typeface="+mj-lt"/>
                  <a:buAutoNum type="arabicPeriod"/>
                </a:pPr>
                <a:endParaRPr lang="en-US" altLang="zh-CN" dirty="0"/>
              </a:p>
              <a:p>
                <a:pPr marL="342900" indent="-342900">
                  <a:buFont typeface="+mj-lt"/>
                  <a:buAutoNum type="arabicPeriod"/>
                </a:pPr>
                <a:r>
                  <a:rPr lang="zh-CN" altLang="en-US" dirty="0"/>
                  <a:t>重复</a:t>
                </a:r>
                <a:r>
                  <a:rPr lang="en-US" altLang="zh-CN" dirty="0"/>
                  <a:t> 3~4 </a:t>
                </a:r>
                <a:r>
                  <a:rPr lang="zh-CN" altLang="en-US" dirty="0"/>
                  <a:t>步，直到达到要求词语数</a:t>
                </a:r>
                <a:endParaRPr lang="en-US" altLang="zh-CN" dirty="0"/>
              </a:p>
              <a:p>
                <a:pPr marL="342900" indent="-342900">
                  <a:buFont typeface="+mj-lt"/>
                  <a:buAutoNum type="arabicPeriod"/>
                </a:pPr>
                <a:endParaRPr lang="zh-CN" altLang="en-US" dirty="0"/>
              </a:p>
            </p:txBody>
          </p:sp>
        </mc:Choice>
        <mc:Fallback xmlns="">
          <p:sp>
            <p:nvSpPr>
              <p:cNvPr id="8" name="文本框 7">
                <a:extLst>
                  <a:ext uri="{FF2B5EF4-FFF2-40B4-BE49-F238E27FC236}">
                    <a16:creationId xmlns:a16="http://schemas.microsoft.com/office/drawing/2014/main" id="{3B960DF7-7711-49D0-B5AA-275C1A5BEBD5}"/>
                  </a:ext>
                </a:extLst>
              </p:cNvPr>
              <p:cNvSpPr txBox="1">
                <a:spLocks noRot="1" noChangeAspect="1" noMove="1" noResize="1" noEditPoints="1" noAdjustHandles="1" noChangeArrowheads="1" noChangeShapeType="1" noTextEdit="1"/>
              </p:cNvSpPr>
              <p:nvPr/>
            </p:nvSpPr>
            <p:spPr>
              <a:xfrm>
                <a:off x="669924" y="1204980"/>
                <a:ext cx="4626905" cy="5355312"/>
              </a:xfrm>
              <a:prstGeom prst="rect">
                <a:avLst/>
              </a:prstGeom>
              <a:blipFill>
                <a:blip r:embed="rId3"/>
                <a:stretch>
                  <a:fillRect l="-1186" t="-6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9910F29-4233-4F47-8417-F25C33C433B5}"/>
                  </a:ext>
                </a:extLst>
              </p:cNvPr>
              <p:cNvSpPr txBox="1"/>
              <p:nvPr/>
            </p:nvSpPr>
            <p:spPr>
              <a:xfrm>
                <a:off x="5296828" y="1204980"/>
                <a:ext cx="6110869" cy="3341556"/>
              </a:xfrm>
              <a:prstGeom prst="rect">
                <a:avLst/>
              </a:prstGeom>
              <a:noFill/>
            </p:spPr>
            <p:txBody>
              <a:bodyPr wrap="square" rtlCol="0">
                <a:spAutoFit/>
              </a:bodyPr>
              <a:lstStyle/>
              <a:p>
                <a:r>
                  <a:rPr lang="zh-CN" altLang="en-US" b="0" dirty="0">
                    <a:latin typeface="Cambria Math" panose="02040503050406030204" pitchFamily="18" charset="0"/>
                  </a:rPr>
                  <a:t>数学语言：</a:t>
                </a:r>
                <a:endParaRPr lang="en-US" altLang="zh-CN" b="0" dirty="0">
                  <a:latin typeface="Cambria Math" panose="02040503050406030204" pitchFamily="18" charset="0"/>
                </a:endParaRPr>
              </a:p>
              <a:p>
                <a:pPr marL="342900" indent="-342900">
                  <a:buFont typeface="+mj-lt"/>
                  <a:buAutoNum type="arabicPeriod"/>
                </a:pPr>
                <a14:m>
                  <m:oMath xmlns:m="http://schemas.openxmlformats.org/officeDocument/2006/math">
                    <m:r>
                      <a:rPr lang="en-US" altLang="zh-CN" b="0" i="1" smtClean="0">
                        <a:latin typeface="Cambria Math" panose="02040503050406030204" pitchFamily="18" charset="0"/>
                      </a:rPr>
                      <m:t>𝜙</m:t>
                    </m:r>
                    <m:r>
                      <a:rPr lang="en-US" altLang="zh-CN" b="0" i="1" smtClean="0">
                        <a:latin typeface="Cambria Math" panose="02040503050406030204" pitchFamily="18" charset="0"/>
                      </a:rPr>
                      <m:t>∼</m:t>
                    </m:r>
                    <m:r>
                      <a:rPr lang="en-US" altLang="zh-CN" b="0" i="1" smtClean="0">
                        <a:latin typeface="Cambria Math" panose="02040503050406030204" pitchFamily="18" charset="0"/>
                      </a:rPr>
                      <m:t>𝐷𝑖𝑟𝑖𝑐h𝑙𝑒𝑡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𝛽</m:t>
                        </m:r>
                      </m:e>
                    </m:d>
                  </m:oMath>
                </a14:m>
                <a:endParaRPr lang="en-US" altLang="zh-CN" b="0" dirty="0"/>
              </a:p>
              <a:p>
                <a:pPr marL="342900" indent="-342900">
                  <a:buFont typeface="+mj-lt"/>
                  <a:buAutoNum type="arabicPeriod"/>
                </a:pPr>
                <a14:m>
                  <m:oMath xmlns:m="http://schemas.openxmlformats.org/officeDocument/2006/math">
                    <m:r>
                      <a:rPr lang="en-US" altLang="zh-CN" b="0" i="1" smtClean="0">
                        <a:latin typeface="Cambria Math" panose="02040503050406030204" pitchFamily="18" charset="0"/>
                      </a:rPr>
                      <m:t>𝜃</m:t>
                    </m:r>
                    <m:r>
                      <a:rPr lang="en-US" altLang="zh-CN" b="0" i="1" smtClean="0">
                        <a:latin typeface="Cambria Math" panose="02040503050406030204" pitchFamily="18" charset="0"/>
                      </a:rPr>
                      <m:t>∼</m:t>
                    </m:r>
                    <m:r>
                      <a:rPr lang="en-US" altLang="zh-CN" b="0" i="1" smtClean="0">
                        <a:latin typeface="Cambria Math" panose="02040503050406030204" pitchFamily="18" charset="0"/>
                      </a:rPr>
                      <m:t>𝐷𝑖𝑟𝑖𝑐h𝑙𝑒𝑡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𝛼</m:t>
                        </m:r>
                      </m:e>
                    </m:d>
                  </m:oMath>
                </a14:m>
                <a:endParaRPr lang="en-US" altLang="zh-CN" b="0" dirty="0"/>
              </a:p>
              <a:p>
                <a:pPr marL="342900" indent="-342900">
                  <a:buFont typeface="+mj-lt"/>
                  <a:buAutoNum type="arabicPeriod"/>
                </a:pPr>
                <a14:m>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𝑀𝑢𝑙𝑡𝑖𝑛𝑜𝑚𝑖𝑎𝑙</m:t>
                    </m:r>
                    <m:r>
                      <a:rPr lang="en-US" altLang="zh-CN" b="0" i="1" smtClean="0">
                        <a:latin typeface="Cambria Math" panose="02040503050406030204" pitchFamily="18" charset="0"/>
                      </a:rPr>
                      <m:t>(</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oMath>
                </a14:m>
                <a:endParaRPr lang="en-US" altLang="zh-CN" dirty="0"/>
              </a:p>
              <a:p>
                <a:pPr marL="342900" indent="-342900">
                  <a:buFont typeface="+mj-lt"/>
                  <a:buAutoNum type="arabicPeriod"/>
                </a:pPr>
                <a14:m>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𝑀𝑢𝑙𝑡𝑖𝑛𝑜𝑚𝑖𝑎𝑙</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𝑧</m:t>
                        </m:r>
                      </m:sub>
                    </m:sSub>
                    <m:r>
                      <a:rPr lang="en-US" altLang="zh-CN" b="0" i="1" smtClean="0">
                        <a:latin typeface="Cambria Math" panose="02040503050406030204" pitchFamily="18" charset="0"/>
                      </a:rPr>
                      <m:t>)</m:t>
                    </m:r>
                  </m:oMath>
                </a14:m>
                <a:endParaRPr lang="en-US" altLang="zh-CN" dirty="0"/>
              </a:p>
              <a:p>
                <a:endParaRPr lang="en-US" altLang="zh-CN" dirty="0"/>
              </a:p>
              <a:p>
                <a:r>
                  <a:rPr lang="en-US" altLang="zh-CN" dirty="0"/>
                  <a:t>Dirichlet </a:t>
                </a:r>
                <a:r>
                  <a:rPr lang="zh-CN" altLang="en-US" dirty="0"/>
                  <a:t>分布是 </a:t>
                </a:r>
                <a:r>
                  <a:rPr lang="en-US" altLang="zh-CN" dirty="0"/>
                  <a:t>Multinomial </a:t>
                </a:r>
                <a:r>
                  <a:rPr lang="zh-CN" altLang="en-US" dirty="0"/>
                  <a:t>的共轭先验分布，即，在先验 </a:t>
                </a:r>
                <a:r>
                  <a:rPr lang="en-US" altLang="zh-CN" dirty="0"/>
                  <a:t>Dirichlet </a:t>
                </a:r>
                <a:r>
                  <a:rPr lang="zh-CN" altLang="en-US" dirty="0"/>
                  <a:t>分布观察了服从 </a:t>
                </a:r>
                <a:r>
                  <a:rPr lang="en-US" altLang="zh-CN" dirty="0"/>
                  <a:t>Multinomial </a:t>
                </a:r>
                <a:r>
                  <a:rPr lang="zh-CN" altLang="en-US" dirty="0"/>
                  <a:t>分布的随机变量 </a:t>
                </a:r>
                <a14:m>
                  <m:oMath xmlns:m="http://schemas.openxmlformats.org/officeDocument/2006/math">
                    <m:r>
                      <a:rPr lang="en-US" altLang="zh-CN" b="0" i="1" smtClean="0">
                        <a:latin typeface="Cambria Math" panose="02040503050406030204" pitchFamily="18" charset="0"/>
                      </a:rPr>
                      <m:t>𝑥</m:t>
                    </m:r>
                  </m:oMath>
                </a14:m>
                <a:r>
                  <a:rPr lang="zh-CN" altLang="en-US" dirty="0"/>
                  <a:t> 后，后验分布仍能保持 </a:t>
                </a:r>
                <a:r>
                  <a:rPr lang="en-US" altLang="zh-CN" dirty="0"/>
                  <a:t>Dirichlet </a:t>
                </a:r>
                <a:r>
                  <a:rPr lang="zh-CN" altLang="en-US" dirty="0"/>
                  <a:t>分布，超参数 </a:t>
                </a:r>
                <a14:m>
                  <m:oMath xmlns:m="http://schemas.openxmlformats.org/officeDocument/2006/math">
                    <m:r>
                      <a:rPr lang="en-US" altLang="zh-CN" b="0" i="1" smtClean="0">
                        <a:latin typeface="Cambria Math" panose="02040503050406030204" pitchFamily="18" charset="0"/>
                      </a:rPr>
                      <m:t>𝛼</m:t>
                    </m:r>
                  </m:oMath>
                </a14:m>
                <a:r>
                  <a:rPr lang="zh-CN" altLang="en-US" dirty="0"/>
                  <a:t> 变为：</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𝛼</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oMath>
                  </m:oMathPara>
                </a14:m>
                <a:endParaRPr lang="zh-CN" altLang="en-US" dirty="0"/>
              </a:p>
            </p:txBody>
          </p:sp>
        </mc:Choice>
        <mc:Fallback xmlns="">
          <p:sp>
            <p:nvSpPr>
              <p:cNvPr id="5" name="文本框 4">
                <a:extLst>
                  <a:ext uri="{FF2B5EF4-FFF2-40B4-BE49-F238E27FC236}">
                    <a16:creationId xmlns:a16="http://schemas.microsoft.com/office/drawing/2014/main" id="{C9910F29-4233-4F47-8417-F25C33C433B5}"/>
                  </a:ext>
                </a:extLst>
              </p:cNvPr>
              <p:cNvSpPr txBox="1">
                <a:spLocks noRot="1" noChangeAspect="1" noMove="1" noResize="1" noEditPoints="1" noAdjustHandles="1" noChangeArrowheads="1" noChangeShapeType="1" noTextEdit="1"/>
              </p:cNvSpPr>
              <p:nvPr/>
            </p:nvSpPr>
            <p:spPr>
              <a:xfrm>
                <a:off x="5296828" y="1204980"/>
                <a:ext cx="6110869" cy="3341556"/>
              </a:xfrm>
              <a:prstGeom prst="rect">
                <a:avLst/>
              </a:prstGeom>
              <a:blipFill>
                <a:blip r:embed="rId4"/>
                <a:stretch>
                  <a:fillRect l="-898" t="-1095" r="-4491"/>
                </a:stretch>
              </a:blipFill>
            </p:spPr>
            <p:txBody>
              <a:bodyPr/>
              <a:lstStyle/>
              <a:p>
                <a:r>
                  <a:rPr lang="zh-CN" altLang="en-US">
                    <a:noFill/>
                  </a:rPr>
                  <a:t> </a:t>
                </a:r>
              </a:p>
            </p:txBody>
          </p:sp>
        </mc:Fallback>
      </mc:AlternateContent>
      <p:pic>
        <p:nvPicPr>
          <p:cNvPr id="1026" name="Picture 2">
            <a:extLst>
              <a:ext uri="{FF2B5EF4-FFF2-40B4-BE49-F238E27FC236}">
                <a16:creationId xmlns:a16="http://schemas.microsoft.com/office/drawing/2014/main" id="{7B6E74BA-379B-4E83-A74D-DC8FC1C99F4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66420" y="4835482"/>
            <a:ext cx="1302010" cy="1270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0E141C2-A69A-49ED-B1F5-4818302C5AC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67050" y="4835482"/>
            <a:ext cx="1302011" cy="12708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D443593-CA52-43F6-A385-FD498651F6A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68265" y="4835482"/>
            <a:ext cx="1302011" cy="12708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5CD59F6-2E53-4DC0-B6BB-131199ED610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68897" y="4835480"/>
            <a:ext cx="1302012" cy="1270877"/>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13281979-1492-4513-A8CA-E9F6868CFC4C}"/>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8368265" y="1204980"/>
            <a:ext cx="2929890" cy="1327150"/>
          </a:xfrm>
          <a:prstGeom prst="rect">
            <a:avLst/>
          </a:prstGeom>
          <a:noFill/>
          <a:ln>
            <a:noFill/>
          </a:ln>
        </p:spPr>
      </p:pic>
    </p:spTree>
    <p:extLst>
      <p:ext uri="{BB962C8B-B14F-4D97-AF65-F5344CB8AC3E}">
        <p14:creationId xmlns:p14="http://schemas.microsoft.com/office/powerpoint/2010/main" val="2392587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1C939E-9C23-4918-9E94-92A90792E625}"/>
              </a:ext>
            </a:extLst>
          </p:cNvPr>
          <p:cNvSpPr>
            <a:spLocks noGrp="1"/>
          </p:cNvSpPr>
          <p:nvPr>
            <p:ph type="title"/>
          </p:nvPr>
        </p:nvSpPr>
        <p:spPr/>
        <p:txBody>
          <a:bodyPr/>
          <a:lstStyle/>
          <a:p>
            <a:r>
              <a:rPr lang="en-US" altLang="zh-CN" dirty="0"/>
              <a:t>Gibbs </a:t>
            </a:r>
            <a:r>
              <a:rPr lang="zh-CN" altLang="en-US" dirty="0"/>
              <a:t>抽样</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44B5956-394E-4592-B0AA-CD33F6F7C4B8}"/>
                  </a:ext>
                </a:extLst>
              </p:cNvPr>
              <p:cNvSpPr>
                <a:spLocks noGrp="1"/>
              </p:cNvSpPr>
              <p:nvPr>
                <p:ph idx="1"/>
              </p:nvPr>
            </p:nvSpPr>
            <p:spPr>
              <a:xfrm>
                <a:off x="669924" y="1346975"/>
                <a:ext cx="10850563" cy="5019675"/>
              </a:xfrm>
            </p:spPr>
            <p:txBody>
              <a:bodyPr>
                <a:normAutofit fontScale="92500"/>
              </a:bodyPr>
              <a:lstStyle/>
              <a:p>
                <a:pPr marL="0" indent="0">
                  <a:buNone/>
                </a:pPr>
                <a:r>
                  <a:rPr lang="zh-CN" altLang="en-US" sz="2200" b="0" kern="100" spc="20" dirty="0">
                    <a:effectLst/>
                    <a:latin typeface="+mn-ea"/>
                    <a:cs typeface="Times New Roman" panose="02020603050405020304" pitchFamily="18" charset="0"/>
                  </a:rPr>
                  <a:t>根据定义可以得到 </a:t>
                </a:r>
                <a14:m>
                  <m:oMath xmlns:m="http://schemas.openxmlformats.org/officeDocument/2006/math">
                    <m:r>
                      <a:rPr lang="en-US" altLang="zh-CN" sz="2200" b="0" i="1" kern="100" spc="20" smtClean="0">
                        <a:effectLst/>
                        <a:latin typeface="Cambria Math" panose="02040503050406030204" pitchFamily="18" charset="0"/>
                        <a:cs typeface="Times New Roman" panose="02020603050405020304" pitchFamily="18" charset="0"/>
                      </a:rPr>
                      <m:t>𝜃</m:t>
                    </m:r>
                    <m:r>
                      <a:rPr lang="en-US" altLang="zh-CN" sz="2200" b="0" i="1" kern="100" spc="20" smtClean="0">
                        <a:effectLst/>
                        <a:latin typeface="Cambria Math" panose="02040503050406030204" pitchFamily="18" charset="0"/>
                        <a:cs typeface="Times New Roman" panose="02020603050405020304" pitchFamily="18" charset="0"/>
                      </a:rPr>
                      <m:t>,</m:t>
                    </m:r>
                    <m:acc>
                      <m:accPr>
                        <m:chr m:val="⃗"/>
                        <m:ctrlPr>
                          <a:rPr lang="zh-CN" altLang="zh-CN" sz="1900" i="1">
                            <a:latin typeface="Cambria Math" panose="02040503050406030204" pitchFamily="18" charset="0"/>
                          </a:rPr>
                        </m:ctrlPr>
                      </m:accPr>
                      <m:e>
                        <m:r>
                          <a:rPr lang="en-US" altLang="zh-CN" sz="2200" i="1" kern="100" spc="20">
                            <a:latin typeface="Cambria Math" panose="02040503050406030204" pitchFamily="18" charset="0"/>
                            <a:cs typeface="Times New Roman" panose="02020603050405020304" pitchFamily="18" charset="0"/>
                          </a:rPr>
                          <m:t>𝑧</m:t>
                        </m:r>
                      </m:e>
                    </m:acc>
                    <m:r>
                      <a:rPr lang="en-US" altLang="zh-CN" sz="2200" i="1" kern="100" spc="20">
                        <a:latin typeface="Cambria Math" panose="02040503050406030204" pitchFamily="18" charset="0"/>
                        <a:cs typeface="Times New Roman" panose="02020603050405020304" pitchFamily="18" charset="0"/>
                      </a:rPr>
                      <m:t>,</m:t>
                    </m:r>
                    <m:acc>
                      <m:accPr>
                        <m:chr m:val="⃗"/>
                        <m:ctrlPr>
                          <a:rPr lang="zh-CN" altLang="zh-CN" sz="1900" i="1">
                            <a:latin typeface="Cambria Math" panose="02040503050406030204" pitchFamily="18" charset="0"/>
                          </a:rPr>
                        </m:ctrlPr>
                      </m:accPr>
                      <m:e>
                        <m:r>
                          <a:rPr lang="en-US" altLang="zh-CN" sz="2200" i="1" kern="100" spc="20">
                            <a:latin typeface="Cambria Math" panose="02040503050406030204" pitchFamily="18" charset="0"/>
                            <a:cs typeface="Times New Roman" panose="02020603050405020304" pitchFamily="18" charset="0"/>
                          </a:rPr>
                          <m:t>𝑤</m:t>
                        </m:r>
                      </m:e>
                    </m:acc>
                  </m:oMath>
                </a14:m>
                <a:r>
                  <a:rPr lang="zh-CN" altLang="en-US" sz="2200" kern="100" spc="20" dirty="0">
                    <a:effectLst/>
                    <a:latin typeface="+mn-ea"/>
                    <a:cs typeface="Times New Roman" panose="02020603050405020304" pitchFamily="18" charset="0"/>
                  </a:rPr>
                  <a:t> 的联合分布：</a:t>
                </a:r>
                <a:endParaRPr lang="en-US" altLang="zh-CN" sz="2200" kern="100" spc="20" dirty="0">
                  <a:effectLst/>
                  <a:latin typeface="+mn-ea"/>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1800" i="1" kern="100" spc="20" smtClean="0">
                          <a:effectLst/>
                          <a:latin typeface="Cambria Math" panose="02040503050406030204" pitchFamily="18" charset="0"/>
                          <a:ea typeface="方正书宋简体"/>
                          <a:cs typeface="Times New Roman" panose="02020603050405020304" pitchFamily="18" charset="0"/>
                        </a:rPr>
                        <m:t>𝑝</m:t>
                      </m:r>
                      <m:d>
                        <m:dPr>
                          <m:ctrlPr>
                            <a:rPr lang="zh-CN" altLang="zh-CN" sz="1600" i="1">
                              <a:effectLst/>
                              <a:latin typeface="Cambria Math" panose="02040503050406030204" pitchFamily="18" charset="0"/>
                              <a:ea typeface="Cambria Math" panose="02040503050406030204" pitchFamily="18" charset="0"/>
                            </a:rPr>
                          </m:ctrlPr>
                        </m:dPr>
                        <m:e>
                          <m:r>
                            <a:rPr lang="en-US" altLang="zh-CN" sz="1800" i="1" kern="100" spc="20">
                              <a:effectLst/>
                              <a:latin typeface="Cambria Math" panose="02040503050406030204" pitchFamily="18" charset="0"/>
                              <a:ea typeface="方正书宋简体"/>
                              <a:cs typeface="Times New Roman" panose="02020603050405020304" pitchFamily="18" charset="0"/>
                            </a:rPr>
                            <m:t>𝜃</m:t>
                          </m:r>
                          <m:r>
                            <a:rPr lang="en-US" altLang="zh-CN" sz="1800" i="1" kern="100" spc="20">
                              <a:effectLst/>
                              <a:latin typeface="Cambria Math" panose="02040503050406030204" pitchFamily="18" charset="0"/>
                              <a:ea typeface="方正书宋简体"/>
                              <a:cs typeface="Times New Roman" panose="02020603050405020304" pitchFamily="18" charset="0"/>
                            </a:rPr>
                            <m:t>,</m:t>
                          </m:r>
                          <m:acc>
                            <m:accPr>
                              <m:chr m:val="⃗"/>
                              <m:ctrlPr>
                                <a:rPr lang="zh-CN" altLang="zh-CN" sz="1600" i="1">
                                  <a:effectLst/>
                                  <a:latin typeface="Cambria Math" panose="02040503050406030204" pitchFamily="18" charset="0"/>
                                  <a:ea typeface="Cambria Math" panose="02040503050406030204" pitchFamily="18" charset="0"/>
                                </a:rPr>
                              </m:ctrlPr>
                            </m:accPr>
                            <m:e>
                              <m:r>
                                <a:rPr lang="en-US" altLang="zh-CN" sz="1800" i="1" kern="100" spc="20">
                                  <a:effectLst/>
                                  <a:latin typeface="Cambria Math" panose="02040503050406030204" pitchFamily="18" charset="0"/>
                                  <a:ea typeface="方正书宋简体"/>
                                  <a:cs typeface="Times New Roman" panose="02020603050405020304" pitchFamily="18" charset="0"/>
                                </a:rPr>
                                <m:t>𝑧</m:t>
                              </m:r>
                            </m:e>
                          </m:acc>
                          <m:r>
                            <a:rPr lang="en-US" altLang="zh-CN" sz="1800" i="1" kern="100" spc="20">
                              <a:effectLst/>
                              <a:latin typeface="Cambria Math" panose="02040503050406030204" pitchFamily="18" charset="0"/>
                              <a:ea typeface="方正书宋简体"/>
                              <a:cs typeface="Times New Roman" panose="02020603050405020304" pitchFamily="18" charset="0"/>
                            </a:rPr>
                            <m:t>,</m:t>
                          </m:r>
                          <m:acc>
                            <m:accPr>
                              <m:chr m:val="⃗"/>
                              <m:ctrlPr>
                                <a:rPr lang="zh-CN" altLang="zh-CN" sz="1600" i="1">
                                  <a:effectLst/>
                                  <a:latin typeface="Cambria Math" panose="02040503050406030204" pitchFamily="18" charset="0"/>
                                  <a:ea typeface="Cambria Math" panose="02040503050406030204" pitchFamily="18" charset="0"/>
                                </a:rPr>
                              </m:ctrlPr>
                            </m:accPr>
                            <m:e>
                              <m:r>
                                <a:rPr lang="en-US" altLang="zh-CN" sz="1800" i="1" kern="100" spc="20">
                                  <a:effectLst/>
                                  <a:latin typeface="Cambria Math" panose="02040503050406030204" pitchFamily="18" charset="0"/>
                                  <a:ea typeface="方正书宋简体"/>
                                  <a:cs typeface="Times New Roman" panose="02020603050405020304" pitchFamily="18" charset="0"/>
                                </a:rPr>
                                <m:t>𝑤</m:t>
                              </m:r>
                            </m:e>
                          </m:acc>
                        </m:e>
                        <m:e>
                          <m:r>
                            <a:rPr lang="en-US" altLang="zh-CN" sz="1800" i="1" kern="100" spc="20">
                              <a:effectLst/>
                              <a:latin typeface="Cambria Math" panose="02040503050406030204" pitchFamily="18" charset="0"/>
                              <a:ea typeface="方正书宋简体"/>
                              <a:cs typeface="Times New Roman" panose="02020603050405020304" pitchFamily="18" charset="0"/>
                            </a:rPr>
                            <m:t>𝛼</m:t>
                          </m:r>
                          <m:r>
                            <a:rPr lang="en-US" altLang="zh-CN" sz="1800" i="1" kern="100" spc="20">
                              <a:effectLst/>
                              <a:latin typeface="Cambria Math" panose="02040503050406030204" pitchFamily="18" charset="0"/>
                              <a:ea typeface="方正书宋简体"/>
                              <a:cs typeface="Times New Roman" panose="02020603050405020304" pitchFamily="18" charset="0"/>
                            </a:rPr>
                            <m:t>,</m:t>
                          </m:r>
                          <m:r>
                            <a:rPr lang="en-US" altLang="zh-CN" sz="1800" i="1" kern="100" spc="20">
                              <a:effectLst/>
                              <a:latin typeface="Cambria Math" panose="02040503050406030204" pitchFamily="18" charset="0"/>
                              <a:ea typeface="方正书宋简体"/>
                              <a:cs typeface="Times New Roman" panose="02020603050405020304" pitchFamily="18" charset="0"/>
                            </a:rPr>
                            <m:t>𝛽</m:t>
                          </m:r>
                        </m:e>
                      </m:d>
                      <m:r>
                        <a:rPr lang="en-US" altLang="zh-CN" sz="1800" i="1" kern="100" spc="20">
                          <a:effectLst/>
                          <a:latin typeface="Cambria Math" panose="02040503050406030204" pitchFamily="18" charset="0"/>
                          <a:ea typeface="方正书宋简体"/>
                          <a:cs typeface="Times New Roman" panose="02020603050405020304" pitchFamily="18" charset="0"/>
                        </a:rPr>
                        <m:t>=</m:t>
                      </m:r>
                      <m:r>
                        <a:rPr lang="en-US" altLang="zh-CN" sz="1800" i="1" kern="100" spc="20">
                          <a:effectLst/>
                          <a:latin typeface="Cambria Math" panose="02040503050406030204" pitchFamily="18" charset="0"/>
                          <a:ea typeface="方正书宋简体"/>
                          <a:cs typeface="Times New Roman" panose="02020603050405020304" pitchFamily="18" charset="0"/>
                        </a:rPr>
                        <m:t>𝑝</m:t>
                      </m:r>
                      <m:d>
                        <m:dPr>
                          <m:ctrlPr>
                            <a:rPr lang="zh-CN" altLang="zh-CN" sz="1600" i="1">
                              <a:effectLst/>
                              <a:latin typeface="Cambria Math" panose="02040503050406030204" pitchFamily="18" charset="0"/>
                              <a:ea typeface="Cambria Math" panose="02040503050406030204" pitchFamily="18" charset="0"/>
                            </a:rPr>
                          </m:ctrlPr>
                        </m:dPr>
                        <m:e>
                          <m:r>
                            <a:rPr lang="en-US" altLang="zh-CN" sz="1800" i="1" kern="100" spc="20">
                              <a:effectLst/>
                              <a:latin typeface="Cambria Math" panose="02040503050406030204" pitchFamily="18" charset="0"/>
                              <a:ea typeface="方正书宋简体"/>
                              <a:cs typeface="Times New Roman" panose="02020603050405020304" pitchFamily="18" charset="0"/>
                            </a:rPr>
                            <m:t>𝜃</m:t>
                          </m:r>
                        </m:e>
                        <m:e>
                          <m:r>
                            <a:rPr lang="en-US" altLang="zh-CN" sz="1800" i="1" kern="100" spc="20">
                              <a:effectLst/>
                              <a:latin typeface="Cambria Math" panose="02040503050406030204" pitchFamily="18" charset="0"/>
                              <a:ea typeface="方正书宋简体"/>
                              <a:cs typeface="Times New Roman" panose="02020603050405020304" pitchFamily="18" charset="0"/>
                            </a:rPr>
                            <m:t>𝛼</m:t>
                          </m:r>
                        </m:e>
                      </m:d>
                      <m:nary>
                        <m:naryPr>
                          <m:chr m:val="∏"/>
                          <m:ctrlPr>
                            <a:rPr lang="zh-CN" altLang="zh-CN" sz="1600" i="1">
                              <a:effectLst/>
                              <a:latin typeface="Cambria Math" panose="02040503050406030204" pitchFamily="18" charset="0"/>
                              <a:ea typeface="Cambria Math" panose="02040503050406030204" pitchFamily="18" charset="0"/>
                            </a:rPr>
                          </m:ctrlPr>
                        </m:naryPr>
                        <m:sub>
                          <m:r>
                            <a:rPr lang="en-US" altLang="zh-CN" sz="1800" i="1" kern="100" spc="20">
                              <a:effectLst/>
                              <a:latin typeface="Cambria Math" panose="02040503050406030204" pitchFamily="18" charset="0"/>
                              <a:ea typeface="方正书宋简体"/>
                              <a:cs typeface="Times New Roman" panose="02020603050405020304" pitchFamily="18" charset="0"/>
                            </a:rPr>
                            <m:t>𝑛</m:t>
                          </m:r>
                          <m:r>
                            <a:rPr lang="en-US" altLang="zh-CN" sz="1800" i="1" kern="100" spc="20">
                              <a:effectLst/>
                              <a:latin typeface="Cambria Math" panose="02040503050406030204" pitchFamily="18" charset="0"/>
                              <a:ea typeface="方正书宋简体"/>
                              <a:cs typeface="Times New Roman" panose="02020603050405020304" pitchFamily="18" charset="0"/>
                            </a:rPr>
                            <m:t>=1</m:t>
                          </m:r>
                        </m:sub>
                        <m:sup>
                          <m:r>
                            <a:rPr lang="en-US" altLang="zh-CN" sz="1800" i="1" kern="100" spc="20">
                              <a:effectLst/>
                              <a:latin typeface="Cambria Math" panose="02040503050406030204" pitchFamily="18" charset="0"/>
                              <a:ea typeface="方正书宋简体"/>
                              <a:cs typeface="Times New Roman" panose="02020603050405020304" pitchFamily="18" charset="0"/>
                            </a:rPr>
                            <m:t>𝑁</m:t>
                          </m:r>
                        </m:sup>
                        <m:e>
                          <m:r>
                            <a:rPr lang="en-US" altLang="zh-CN" sz="1800" i="1" kern="100" spc="20">
                              <a:effectLst/>
                              <a:latin typeface="Cambria Math" panose="02040503050406030204" pitchFamily="18" charset="0"/>
                              <a:ea typeface="方正书宋简体"/>
                              <a:cs typeface="Times New Roman" panose="02020603050405020304" pitchFamily="18" charset="0"/>
                            </a:rPr>
                            <m:t>𝑝</m:t>
                          </m:r>
                          <m:d>
                            <m:dPr>
                              <m:ctrlPr>
                                <a:rPr lang="zh-CN" altLang="zh-CN" sz="1600" i="1">
                                  <a:effectLst/>
                                  <a:latin typeface="Cambria Math" panose="02040503050406030204" pitchFamily="18" charset="0"/>
                                  <a:ea typeface="Cambria Math" panose="02040503050406030204" pitchFamily="18" charset="0"/>
                                </a:rPr>
                              </m:ctrlPr>
                            </m:dPr>
                            <m:e>
                              <m:sSub>
                                <m:sSubPr>
                                  <m:ctrlPr>
                                    <a:rPr lang="zh-CN" altLang="zh-CN" sz="1600"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𝑧</m:t>
                                  </m:r>
                                </m:e>
                                <m:sub>
                                  <m:r>
                                    <a:rPr lang="en-US" altLang="zh-CN" sz="1800" i="1" kern="100" spc="20">
                                      <a:effectLst/>
                                      <a:latin typeface="Cambria Math" panose="02040503050406030204" pitchFamily="18" charset="0"/>
                                      <a:ea typeface="方正书宋简体"/>
                                      <a:cs typeface="Times New Roman" panose="02020603050405020304" pitchFamily="18" charset="0"/>
                                    </a:rPr>
                                    <m:t>𝑛</m:t>
                                  </m:r>
                                </m:sub>
                              </m:sSub>
                            </m:e>
                            <m:e>
                              <m:r>
                                <a:rPr lang="en-US" altLang="zh-CN" sz="1800" i="1" kern="100" spc="20">
                                  <a:effectLst/>
                                  <a:latin typeface="Cambria Math" panose="02040503050406030204" pitchFamily="18" charset="0"/>
                                  <a:ea typeface="方正书宋简体"/>
                                  <a:cs typeface="Times New Roman" panose="02020603050405020304" pitchFamily="18" charset="0"/>
                                </a:rPr>
                                <m:t>𝜃</m:t>
                              </m:r>
                            </m:e>
                          </m:d>
                          <m:r>
                            <a:rPr lang="en-US" altLang="zh-CN" sz="1800" i="1" kern="100" spc="20">
                              <a:effectLst/>
                              <a:latin typeface="Cambria Math" panose="02040503050406030204" pitchFamily="18" charset="0"/>
                              <a:ea typeface="方正书宋简体"/>
                              <a:cs typeface="Times New Roman" panose="02020603050405020304" pitchFamily="18" charset="0"/>
                            </a:rPr>
                            <m:t>𝑝</m:t>
                          </m:r>
                          <m:r>
                            <a:rPr lang="en-US" altLang="zh-CN" sz="1800" i="1" kern="100" spc="20">
                              <a:effectLst/>
                              <a:latin typeface="Cambria Math" panose="02040503050406030204" pitchFamily="18" charset="0"/>
                              <a:ea typeface="方正书宋简体"/>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𝑤</m:t>
                              </m:r>
                            </m:e>
                            <m:sub>
                              <m:r>
                                <a:rPr lang="en-US" altLang="zh-CN" sz="1800" i="1" kern="100" spc="20">
                                  <a:effectLst/>
                                  <a:latin typeface="Cambria Math" panose="02040503050406030204" pitchFamily="18" charset="0"/>
                                  <a:ea typeface="方正书宋简体"/>
                                  <a:cs typeface="Times New Roman" panose="02020603050405020304" pitchFamily="18" charset="0"/>
                                </a:rPr>
                                <m:t>𝑛</m:t>
                              </m:r>
                            </m:sub>
                          </m:sSub>
                          <m:r>
                            <a:rPr lang="en-US" altLang="zh-CN" sz="1800" i="1" kern="100" spc="20">
                              <a:effectLst/>
                              <a:latin typeface="Cambria Math" panose="02040503050406030204" pitchFamily="18" charset="0"/>
                              <a:ea typeface="方正书宋简体"/>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𝑧</m:t>
                              </m:r>
                            </m:e>
                            <m:sub>
                              <m:r>
                                <a:rPr lang="en-US" altLang="zh-CN" sz="1800" i="1" kern="100" spc="20">
                                  <a:effectLst/>
                                  <a:latin typeface="Cambria Math" panose="02040503050406030204" pitchFamily="18" charset="0"/>
                                  <a:ea typeface="方正书宋简体"/>
                                  <a:cs typeface="Times New Roman" panose="02020603050405020304" pitchFamily="18" charset="0"/>
                                </a:rPr>
                                <m:t>𝑛</m:t>
                              </m:r>
                            </m:sub>
                          </m:sSub>
                          <m:r>
                            <a:rPr lang="en-US" altLang="zh-CN" sz="1800" i="1" kern="100" spc="20">
                              <a:effectLst/>
                              <a:latin typeface="Cambria Math" panose="02040503050406030204" pitchFamily="18" charset="0"/>
                              <a:ea typeface="方正书宋简体"/>
                              <a:cs typeface="Times New Roman" panose="02020603050405020304" pitchFamily="18" charset="0"/>
                            </a:rPr>
                            <m:t>,</m:t>
                          </m:r>
                          <m:r>
                            <a:rPr lang="en-US" altLang="zh-CN" sz="1800" i="1" kern="100" spc="20">
                              <a:effectLst/>
                              <a:latin typeface="Cambria Math" panose="02040503050406030204" pitchFamily="18" charset="0"/>
                              <a:ea typeface="方正书宋简体"/>
                              <a:cs typeface="Times New Roman" panose="02020603050405020304" pitchFamily="18" charset="0"/>
                            </a:rPr>
                            <m:t>𝛽</m:t>
                          </m:r>
                          <m:r>
                            <a:rPr lang="en-US" altLang="zh-CN" sz="1800" i="1" kern="100" spc="20">
                              <a:effectLst/>
                              <a:latin typeface="Cambria Math" panose="02040503050406030204" pitchFamily="18" charset="0"/>
                              <a:ea typeface="方正书宋简体"/>
                              <a:cs typeface="Times New Roman" panose="02020603050405020304" pitchFamily="18" charset="0"/>
                            </a:rPr>
                            <m:t>)</m:t>
                          </m:r>
                        </m:e>
                      </m:nary>
                    </m:oMath>
                  </m:oMathPara>
                </a14:m>
                <a:endParaRPr lang="en-US" altLang="zh-CN" sz="1800" kern="100" spc="20" dirty="0">
                  <a:effectLst/>
                  <a:latin typeface="Cambria Math" panose="02040503050406030204" pitchFamily="18" charset="0"/>
                  <a:ea typeface="方正书宋简体"/>
                  <a:cs typeface="Times New Roman" panose="02020603050405020304" pitchFamily="18" charset="0"/>
                </a:endParaRPr>
              </a:p>
              <a:p>
                <a:pPr marL="0" indent="0">
                  <a:buNone/>
                </a:pPr>
                <a:r>
                  <a:rPr lang="zh-CN" altLang="en-US" dirty="0"/>
                  <a:t>对 </a:t>
                </a:r>
                <a14:m>
                  <m:oMath xmlns:m="http://schemas.openxmlformats.org/officeDocument/2006/math">
                    <m:r>
                      <a:rPr lang="en-US" altLang="zh-CN" b="0" i="1" smtClean="0">
                        <a:latin typeface="Cambria Math" panose="02040503050406030204" pitchFamily="18" charset="0"/>
                      </a:rPr>
                      <m:t>𝜃</m:t>
                    </m:r>
                  </m:oMath>
                </a14:m>
                <a:r>
                  <a:rPr lang="zh-CN" altLang="en-US" dirty="0"/>
                  <a:t> 积分可得</a:t>
                </a:r>
                <a14:m>
                  <m:oMath xmlns:m="http://schemas.openxmlformats.org/officeDocument/2006/math">
                    <m:r>
                      <a:rPr lang="en-US" altLang="zh-CN" sz="1800" b="0" i="0" smtClean="0">
                        <a:latin typeface="Cambria Math" panose="02040503050406030204" pitchFamily="18" charset="0"/>
                        <a:ea typeface="Cambria Math" panose="02040503050406030204" pitchFamily="18" charset="0"/>
                      </a:rPr>
                      <m:t> </m:t>
                    </m:r>
                    <m:acc>
                      <m:accPr>
                        <m:chr m:val="⃗"/>
                        <m:ctrlPr>
                          <a:rPr lang="zh-CN" altLang="zh-CN" sz="1800" i="1">
                            <a:latin typeface="Cambria Math" panose="02040503050406030204" pitchFamily="18" charset="0"/>
                            <a:ea typeface="Cambria Math" panose="02040503050406030204" pitchFamily="18" charset="0"/>
                          </a:rPr>
                        </m:ctrlPr>
                      </m:accPr>
                      <m:e>
                        <m:r>
                          <a:rPr lang="en-US" altLang="zh-CN" i="1" kern="100" spc="20">
                            <a:latin typeface="Cambria Math" panose="02040503050406030204" pitchFamily="18" charset="0"/>
                            <a:ea typeface="方正书宋简体"/>
                            <a:cs typeface="Times New Roman" panose="02020603050405020304" pitchFamily="18" charset="0"/>
                          </a:rPr>
                          <m:t>𝑤</m:t>
                        </m:r>
                      </m:e>
                    </m:acc>
                    <m:r>
                      <a:rPr lang="en-US" altLang="zh-CN" b="0" i="1" kern="100" spc="20" smtClean="0">
                        <a:latin typeface="Cambria Math" panose="02040503050406030204" pitchFamily="18" charset="0"/>
                        <a:ea typeface="方正书宋简体"/>
                        <a:cs typeface="Times New Roman" panose="02020603050405020304" pitchFamily="18" charset="0"/>
                      </a:rPr>
                      <m:t>,</m:t>
                    </m:r>
                    <m:acc>
                      <m:accPr>
                        <m:chr m:val="⃗"/>
                        <m:ctrlPr>
                          <a:rPr lang="zh-CN" altLang="zh-CN" sz="1800" i="1">
                            <a:latin typeface="Cambria Math" panose="02040503050406030204" pitchFamily="18" charset="0"/>
                            <a:ea typeface="Cambria Math" panose="02040503050406030204" pitchFamily="18" charset="0"/>
                          </a:rPr>
                        </m:ctrlPr>
                      </m:accPr>
                      <m:e>
                        <m:r>
                          <a:rPr lang="en-US" altLang="zh-CN" i="1" kern="100" spc="20">
                            <a:latin typeface="Cambria Math" panose="02040503050406030204" pitchFamily="18" charset="0"/>
                            <a:ea typeface="方正书宋简体"/>
                            <a:cs typeface="Times New Roman" panose="02020603050405020304" pitchFamily="18" charset="0"/>
                          </a:rPr>
                          <m:t>𝑧</m:t>
                        </m:r>
                      </m:e>
                    </m:acc>
                  </m:oMath>
                </a14:m>
                <a:r>
                  <a:rPr lang="zh-CN" altLang="en-US" dirty="0"/>
                  <a:t> 的联合分布：</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sz="1800" i="1" kern="100" spc="20" smtClean="0">
                          <a:effectLst/>
                          <a:latin typeface="Cambria Math" panose="02040503050406030204" pitchFamily="18" charset="0"/>
                          <a:ea typeface="方正书宋简体"/>
                          <a:cs typeface="Times New Roman" panose="02020603050405020304" pitchFamily="18" charset="0"/>
                        </a:rPr>
                        <m:t>𝑝</m:t>
                      </m:r>
                      <m:d>
                        <m:dPr>
                          <m:ctrlPr>
                            <a:rPr lang="zh-CN" altLang="zh-CN" i="1">
                              <a:effectLst/>
                              <a:latin typeface="Cambria Math" panose="02040503050406030204" pitchFamily="18" charset="0"/>
                              <a:ea typeface="Cambria Math" panose="02040503050406030204" pitchFamily="18" charset="0"/>
                            </a:rPr>
                          </m:ctrlPr>
                        </m:dPr>
                        <m:e>
                          <m:acc>
                            <m:accPr>
                              <m:chr m:val="⃗"/>
                              <m:ctrlPr>
                                <a:rPr lang="zh-CN" altLang="zh-CN" i="1">
                                  <a:effectLst/>
                                  <a:latin typeface="Cambria Math" panose="02040503050406030204" pitchFamily="18" charset="0"/>
                                  <a:ea typeface="Cambria Math" panose="02040503050406030204" pitchFamily="18" charset="0"/>
                                </a:rPr>
                              </m:ctrlPr>
                            </m:accPr>
                            <m:e>
                              <m:r>
                                <a:rPr lang="en-US" altLang="zh-CN" sz="1800" i="1" kern="100" spc="20">
                                  <a:effectLst/>
                                  <a:latin typeface="Cambria Math" panose="02040503050406030204" pitchFamily="18" charset="0"/>
                                  <a:ea typeface="方正书宋简体"/>
                                  <a:cs typeface="Times New Roman" panose="02020603050405020304" pitchFamily="18" charset="0"/>
                                </a:rPr>
                                <m:t>𝑤</m:t>
                              </m:r>
                            </m:e>
                          </m:acc>
                          <m:r>
                            <a:rPr lang="en-US" altLang="zh-CN" sz="1800" i="1" kern="100" spc="20">
                              <a:effectLst/>
                              <a:latin typeface="Cambria Math" panose="02040503050406030204" pitchFamily="18" charset="0"/>
                              <a:ea typeface="方正书宋简体"/>
                              <a:cs typeface="Times New Roman" panose="02020603050405020304" pitchFamily="18" charset="0"/>
                            </a:rPr>
                            <m:t>,</m:t>
                          </m:r>
                          <m:acc>
                            <m:accPr>
                              <m:chr m:val="⃗"/>
                              <m:ctrlPr>
                                <a:rPr lang="zh-CN" altLang="zh-CN" i="1">
                                  <a:effectLst/>
                                  <a:latin typeface="Cambria Math" panose="02040503050406030204" pitchFamily="18" charset="0"/>
                                  <a:ea typeface="Cambria Math" panose="02040503050406030204" pitchFamily="18" charset="0"/>
                                </a:rPr>
                              </m:ctrlPr>
                            </m:accPr>
                            <m:e>
                              <m:r>
                                <a:rPr lang="en-US" altLang="zh-CN" sz="1800" i="1" kern="100" spc="20">
                                  <a:effectLst/>
                                  <a:latin typeface="Cambria Math" panose="02040503050406030204" pitchFamily="18" charset="0"/>
                                  <a:ea typeface="方正书宋简体"/>
                                  <a:cs typeface="Times New Roman" panose="02020603050405020304" pitchFamily="18" charset="0"/>
                                </a:rPr>
                                <m:t>𝑧</m:t>
                              </m:r>
                            </m:e>
                          </m:acc>
                        </m:e>
                        <m:e>
                          <m:r>
                            <a:rPr lang="en-US" altLang="zh-CN" sz="1800" i="1" kern="100" spc="20">
                              <a:effectLst/>
                              <a:latin typeface="Cambria Math" panose="02040503050406030204" pitchFamily="18" charset="0"/>
                              <a:ea typeface="方正书宋简体"/>
                              <a:cs typeface="Times New Roman" panose="02020603050405020304" pitchFamily="18" charset="0"/>
                            </a:rPr>
                            <m:t>𝛼</m:t>
                          </m:r>
                          <m:r>
                            <a:rPr lang="en-US" altLang="zh-CN" sz="1800" i="1" kern="100" spc="20">
                              <a:effectLst/>
                              <a:latin typeface="Cambria Math" panose="02040503050406030204" pitchFamily="18" charset="0"/>
                              <a:ea typeface="方正书宋简体"/>
                              <a:cs typeface="Times New Roman" panose="02020603050405020304" pitchFamily="18" charset="0"/>
                            </a:rPr>
                            <m:t>,</m:t>
                          </m:r>
                          <m:r>
                            <a:rPr lang="en-US" altLang="zh-CN" sz="1800" i="1" kern="100" spc="20">
                              <a:effectLst/>
                              <a:latin typeface="Cambria Math" panose="02040503050406030204" pitchFamily="18" charset="0"/>
                              <a:ea typeface="方正书宋简体"/>
                              <a:cs typeface="Times New Roman" panose="02020603050405020304" pitchFamily="18" charset="0"/>
                            </a:rPr>
                            <m:t>𝛽</m:t>
                          </m:r>
                        </m:e>
                      </m:d>
                      <m:r>
                        <a:rPr lang="en-US" altLang="zh-CN" sz="1800" i="1" kern="100" spc="20">
                          <a:effectLst/>
                          <a:latin typeface="Cambria Math" panose="02040503050406030204" pitchFamily="18" charset="0"/>
                          <a:ea typeface="方正书宋简体"/>
                          <a:cs typeface="Times New Roman" panose="02020603050405020304" pitchFamily="18" charset="0"/>
                        </a:rPr>
                        <m:t>=</m:t>
                      </m:r>
                      <m:nary>
                        <m:naryPr>
                          <m:subHide m:val="on"/>
                          <m:supHide m:val="on"/>
                          <m:ctrlPr>
                            <a:rPr lang="zh-CN" altLang="zh-CN" i="1">
                              <a:effectLst/>
                              <a:latin typeface="Cambria Math" panose="02040503050406030204" pitchFamily="18" charset="0"/>
                              <a:ea typeface="Cambria Math" panose="02040503050406030204" pitchFamily="18" charset="0"/>
                            </a:rPr>
                          </m:ctrlPr>
                        </m:naryPr>
                        <m:sub/>
                        <m:sup/>
                        <m:e>
                          <m:r>
                            <a:rPr lang="en-US" altLang="zh-CN" sz="1800" i="1" kern="100" spc="20">
                              <a:effectLst/>
                              <a:latin typeface="Cambria Math" panose="02040503050406030204" pitchFamily="18" charset="0"/>
                              <a:ea typeface="方正书宋简体"/>
                              <a:cs typeface="Times New Roman" panose="02020603050405020304" pitchFamily="18" charset="0"/>
                            </a:rPr>
                            <m:t>𝑝</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spc="20">
                                  <a:effectLst/>
                                  <a:latin typeface="Cambria Math" panose="02040503050406030204" pitchFamily="18" charset="0"/>
                                  <a:ea typeface="方正书宋简体"/>
                                  <a:cs typeface="Times New Roman" panose="02020603050405020304" pitchFamily="18" charset="0"/>
                                </a:rPr>
                                <m:t>𝜃</m:t>
                              </m:r>
                            </m:e>
                            <m:e>
                              <m:r>
                                <a:rPr lang="en-US" altLang="zh-CN" sz="1800" i="1" kern="100" spc="20">
                                  <a:effectLst/>
                                  <a:latin typeface="Cambria Math" panose="02040503050406030204" pitchFamily="18" charset="0"/>
                                  <a:ea typeface="方正书宋简体"/>
                                  <a:cs typeface="Times New Roman" panose="02020603050405020304" pitchFamily="18" charset="0"/>
                                </a:rPr>
                                <m:t>𝛼</m:t>
                              </m:r>
                            </m:e>
                          </m:d>
                          <m:nary>
                            <m:naryPr>
                              <m:chr m:val="∏"/>
                              <m:ctrlPr>
                                <a:rPr lang="zh-CN" altLang="zh-CN" i="1">
                                  <a:effectLst/>
                                  <a:latin typeface="Cambria Math" panose="02040503050406030204" pitchFamily="18" charset="0"/>
                                  <a:ea typeface="Cambria Math" panose="02040503050406030204" pitchFamily="18" charset="0"/>
                                </a:rPr>
                              </m:ctrlPr>
                            </m:naryPr>
                            <m:sub>
                              <m:r>
                                <a:rPr lang="en-US" altLang="zh-CN" sz="1800" i="1" kern="100" spc="20">
                                  <a:effectLst/>
                                  <a:latin typeface="Cambria Math" panose="02040503050406030204" pitchFamily="18" charset="0"/>
                                  <a:ea typeface="方正书宋简体"/>
                                  <a:cs typeface="Times New Roman" panose="02020603050405020304" pitchFamily="18" charset="0"/>
                                </a:rPr>
                                <m:t>𝑛</m:t>
                              </m:r>
                              <m:r>
                                <a:rPr lang="en-US" altLang="zh-CN" sz="1800" i="1" kern="100" spc="20">
                                  <a:effectLst/>
                                  <a:latin typeface="Cambria Math" panose="02040503050406030204" pitchFamily="18" charset="0"/>
                                  <a:ea typeface="方正书宋简体"/>
                                  <a:cs typeface="Times New Roman" panose="02020603050405020304" pitchFamily="18" charset="0"/>
                                </a:rPr>
                                <m:t>=1</m:t>
                              </m:r>
                            </m:sub>
                            <m:sup>
                              <m:r>
                                <a:rPr lang="en-US" altLang="zh-CN" sz="1800" i="1" kern="100" spc="20">
                                  <a:effectLst/>
                                  <a:latin typeface="Cambria Math" panose="02040503050406030204" pitchFamily="18" charset="0"/>
                                  <a:ea typeface="方正书宋简体"/>
                                  <a:cs typeface="Times New Roman" panose="02020603050405020304" pitchFamily="18" charset="0"/>
                                </a:rPr>
                                <m:t>𝑁</m:t>
                              </m:r>
                            </m:sup>
                            <m:e>
                              <m:r>
                                <a:rPr lang="en-US" altLang="zh-CN" sz="1800" i="1" kern="100" spc="20">
                                  <a:effectLst/>
                                  <a:latin typeface="Cambria Math" panose="02040503050406030204" pitchFamily="18" charset="0"/>
                                  <a:ea typeface="方正书宋简体"/>
                                  <a:cs typeface="Times New Roman" panose="02020603050405020304" pitchFamily="18" charset="0"/>
                                </a:rPr>
                                <m:t>𝑝</m:t>
                              </m:r>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𝑧</m:t>
                                      </m:r>
                                    </m:e>
                                    <m:sub>
                                      <m:r>
                                        <a:rPr lang="en-US" altLang="zh-CN" sz="1800" i="1" kern="100" spc="20">
                                          <a:effectLst/>
                                          <a:latin typeface="Cambria Math" panose="02040503050406030204" pitchFamily="18" charset="0"/>
                                          <a:ea typeface="方正书宋简体"/>
                                          <a:cs typeface="Times New Roman" panose="02020603050405020304" pitchFamily="18" charset="0"/>
                                        </a:rPr>
                                        <m:t>𝑛</m:t>
                                      </m:r>
                                    </m:sub>
                                  </m:sSub>
                                </m:e>
                                <m:e>
                                  <m:r>
                                    <a:rPr lang="en-US" altLang="zh-CN" sz="1800" i="1" kern="100" spc="20">
                                      <a:effectLst/>
                                      <a:latin typeface="Cambria Math" panose="02040503050406030204" pitchFamily="18" charset="0"/>
                                      <a:ea typeface="方正书宋简体"/>
                                      <a:cs typeface="Times New Roman" panose="02020603050405020304" pitchFamily="18" charset="0"/>
                                    </a:rPr>
                                    <m:t>𝜃</m:t>
                                  </m:r>
                                </m:e>
                              </m:d>
                              <m:r>
                                <a:rPr lang="en-US" altLang="zh-CN" sz="1800" i="1" kern="100" spc="20">
                                  <a:effectLst/>
                                  <a:latin typeface="Cambria Math" panose="02040503050406030204" pitchFamily="18" charset="0"/>
                                  <a:ea typeface="方正书宋简体"/>
                                  <a:cs typeface="Times New Roman" panose="02020603050405020304" pitchFamily="18" charset="0"/>
                                </a:rPr>
                                <m:t>𝑝</m:t>
                              </m:r>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𝑤</m:t>
                                      </m:r>
                                    </m:e>
                                    <m:sub>
                                      <m:r>
                                        <a:rPr lang="en-US" altLang="zh-CN" sz="1800" i="1" kern="100" spc="20">
                                          <a:effectLst/>
                                          <a:latin typeface="Cambria Math" panose="02040503050406030204" pitchFamily="18" charset="0"/>
                                          <a:ea typeface="方正书宋简体"/>
                                          <a:cs typeface="Times New Roman" panose="02020603050405020304" pitchFamily="18" charset="0"/>
                                        </a:rPr>
                                        <m:t>𝑛</m:t>
                                      </m:r>
                                    </m:sub>
                                  </m:sSub>
                                </m:e>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𝑧</m:t>
                                      </m:r>
                                    </m:e>
                                    <m:sub>
                                      <m:r>
                                        <a:rPr lang="en-US" altLang="zh-CN" sz="1800" i="1" kern="100" spc="20">
                                          <a:effectLst/>
                                          <a:latin typeface="Cambria Math" panose="02040503050406030204" pitchFamily="18" charset="0"/>
                                          <a:ea typeface="方正书宋简体"/>
                                          <a:cs typeface="Times New Roman" panose="02020603050405020304" pitchFamily="18" charset="0"/>
                                        </a:rPr>
                                        <m:t>𝑛</m:t>
                                      </m:r>
                                    </m:sub>
                                  </m:sSub>
                                  <m:r>
                                    <a:rPr lang="en-US" altLang="zh-CN" sz="1800" i="1" kern="100" spc="20">
                                      <a:effectLst/>
                                      <a:latin typeface="Cambria Math" panose="02040503050406030204" pitchFamily="18" charset="0"/>
                                      <a:ea typeface="方正书宋简体"/>
                                      <a:cs typeface="Times New Roman" panose="02020603050405020304" pitchFamily="18" charset="0"/>
                                    </a:rPr>
                                    <m:t>,</m:t>
                                  </m:r>
                                  <m:r>
                                    <a:rPr lang="en-US" altLang="zh-CN" sz="1800" i="1" kern="100" spc="20">
                                      <a:effectLst/>
                                      <a:latin typeface="Cambria Math" panose="02040503050406030204" pitchFamily="18" charset="0"/>
                                      <a:ea typeface="方正书宋简体"/>
                                      <a:cs typeface="Times New Roman" panose="02020603050405020304" pitchFamily="18" charset="0"/>
                                    </a:rPr>
                                    <m:t>𝛽</m:t>
                                  </m:r>
                                </m:e>
                              </m:d>
                            </m:e>
                          </m:nary>
                          <m:r>
                            <a:rPr lang="en-US" altLang="zh-CN" sz="1800" i="1" kern="100" spc="20">
                              <a:effectLst/>
                              <a:latin typeface="Cambria Math" panose="02040503050406030204" pitchFamily="18" charset="0"/>
                              <a:ea typeface="方正书宋简体"/>
                              <a:cs typeface="Times New Roman" panose="02020603050405020304" pitchFamily="18" charset="0"/>
                            </a:rPr>
                            <m:t>)</m:t>
                          </m:r>
                        </m:e>
                      </m:nary>
                      <m:box>
                        <m:boxPr>
                          <m:diff m:val="on"/>
                          <m:ctrlPr>
                            <a:rPr lang="zh-CN" altLang="zh-CN" i="1">
                              <a:effectLst/>
                              <a:latin typeface="Cambria Math" panose="02040503050406030204" pitchFamily="18" charset="0"/>
                              <a:ea typeface="Cambria Math" panose="02040503050406030204" pitchFamily="18" charset="0"/>
                            </a:rPr>
                          </m:ctrlPr>
                        </m:boxPr>
                        <m:e>
                          <m:r>
                            <a:rPr lang="en-US" altLang="zh-CN" sz="1800" i="1" kern="100" spc="20">
                              <a:effectLst/>
                              <a:latin typeface="Cambria Math" panose="02040503050406030204" pitchFamily="18" charset="0"/>
                              <a:ea typeface="方正书宋简体"/>
                              <a:cs typeface="Times New Roman" panose="02020603050405020304" pitchFamily="18" charset="0"/>
                            </a:rPr>
                            <m:t>𝑑</m:t>
                          </m:r>
                          <m:r>
                            <a:rPr lang="en-US" altLang="zh-CN" sz="1800" i="1" kern="100" spc="20">
                              <a:effectLst/>
                              <a:latin typeface="Cambria Math" panose="02040503050406030204" pitchFamily="18" charset="0"/>
                              <a:ea typeface="方正书宋简体"/>
                              <a:cs typeface="Times New Roman" panose="02020603050405020304" pitchFamily="18" charset="0"/>
                            </a:rPr>
                            <m:t>𝜃</m:t>
                          </m:r>
                        </m:e>
                      </m:box>
                    </m:oMath>
                  </m:oMathPara>
                </a14:m>
                <a:endParaRPr lang="en-US" altLang="zh-CN" dirty="0"/>
              </a:p>
              <a:p>
                <a:pPr marL="0" indent="0">
                  <a:buNone/>
                </a:pPr>
                <a:r>
                  <a:rPr lang="zh-CN" altLang="en-US" dirty="0"/>
                  <a:t>根据联合分布可以得到相应的 </a:t>
                </a:r>
                <a:r>
                  <a:rPr lang="en-US" altLang="zh-CN" dirty="0"/>
                  <a:t>Gibbs </a:t>
                </a:r>
                <a:r>
                  <a:rPr lang="zh-CN" altLang="en-US" dirty="0"/>
                  <a:t>抽样公式：</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𝑘</m:t>
                          </m:r>
                        </m:e>
                        <m:e>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𝑧</m:t>
                                  </m:r>
                                </m:e>
                              </m:acc>
                            </m:e>
                            <m:sub>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  </m:t>
                              </m:r>
                            </m:sub>
                          </m:sSub>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𝑤</m:t>
                              </m:r>
                            </m:e>
                          </m:acc>
                        </m:e>
                      </m:d>
                      <m:r>
                        <a:rPr lang="en-US" altLang="zh-CN" i="1">
                          <a:latin typeface="Cambria Math" panose="02040503050406030204" pitchFamily="18" charset="0"/>
                        </a:rPr>
                        <m:t>∝</m:t>
                      </m:r>
                      <m:f>
                        <m:fPr>
                          <m:ctrlPr>
                            <a:rPr lang="zh-CN" altLang="zh-CN" i="1">
                              <a:latin typeface="Cambria Math" panose="02040503050406030204" pitchFamily="18" charset="0"/>
                            </a:rPr>
                          </m:ctrlPr>
                        </m:fPr>
                        <m:num>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𝑛</m:t>
                              </m:r>
                            </m:e>
                            <m:sub>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𝑘</m:t>
                              </m:r>
                            </m:sub>
                          </m:sSub>
                        </m:num>
                        <m:den>
                          <m:nary>
                            <m:naryPr>
                              <m:chr m:val="∑"/>
                              <m:ctrlPr>
                                <a:rPr lang="zh-CN"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𝐾</m:t>
                              </m:r>
                            </m:sup>
                            <m:e>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𝑛</m:t>
                                      </m:r>
                                    </m:e>
                                    <m:sub>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𝑘</m:t>
                                      </m:r>
                                    </m:sub>
                                  </m:sSub>
                                </m:e>
                              </m:d>
                            </m:e>
                          </m:nary>
                        </m:den>
                      </m:f>
                      <m:r>
                        <a:rPr lang="en-US" altLang="zh-CN" i="1">
                          <a:latin typeface="Cambria Math" panose="02040503050406030204" pitchFamily="18" charset="0"/>
                        </a:rPr>
                        <m:t>⋅</m:t>
                      </m:r>
                      <m:f>
                        <m:fPr>
                          <m:ctrlPr>
                            <a:rPr lang="zh-CN" altLang="zh-CN" i="1">
                              <a:latin typeface="Cambria Math" panose="02040503050406030204" pitchFamily="18" charset="0"/>
                            </a:rPr>
                          </m:ctrlPr>
                        </m:fPr>
                        <m:num>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𝑛</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𝑡</m:t>
                                  </m:r>
                                </m:sub>
                              </m:sSub>
                            </m:e>
                          </m:d>
                        </m:num>
                        <m:den>
                          <m:nary>
                            <m:naryPr>
                              <m:chr m:val="∑"/>
                              <m:ctrlPr>
                                <a:rPr lang="zh-CN" altLang="zh-CN" i="1">
                                  <a:latin typeface="Cambria Math" panose="02040503050406030204" pitchFamily="18" charset="0"/>
                                </a:rPr>
                              </m:ctrlPr>
                            </m:naryPr>
                            <m:sub>
                              <m:r>
                                <a:rPr lang="en-US" altLang="zh-CN" i="1">
                                  <a:latin typeface="Cambria Math" panose="02040503050406030204" pitchFamily="18" charset="0"/>
                                </a:rPr>
                                <m:t>𝑡</m:t>
                              </m:r>
                              <m:r>
                                <a:rPr lang="en-US" altLang="zh-CN" i="1">
                                  <a:latin typeface="Cambria Math" panose="02040503050406030204" pitchFamily="18" charset="0"/>
                                </a:rPr>
                                <m:t>=1</m:t>
                              </m:r>
                            </m:sub>
                            <m:sup>
                              <m:r>
                                <a:rPr lang="en-US" altLang="zh-CN" i="1">
                                  <a:latin typeface="Cambria Math" panose="02040503050406030204" pitchFamily="18" charset="0"/>
                                </a:rPr>
                                <m:t>𝑉</m:t>
                              </m:r>
                            </m:sup>
                            <m:e>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𝑛</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𝑡</m:t>
                                      </m:r>
                                    </m:sub>
                                  </m:sSub>
                                </m:e>
                              </m:d>
                            </m:e>
                          </m:nary>
                        </m:den>
                      </m:f>
                    </m:oMath>
                  </m:oMathPara>
                </a14:m>
                <a:endParaRPr lang="en-US" altLang="zh-CN" dirty="0"/>
              </a:p>
              <a:p>
                <a:pPr marL="0" indent="0">
                  <a:buNone/>
                </a:pPr>
                <a:r>
                  <a:rPr lang="zh-CN" altLang="en-US" dirty="0"/>
                  <a:t>其中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oMath>
                </a14:m>
                <a:r>
                  <a:rPr lang="zh-CN" altLang="en-US" dirty="0"/>
                  <a:t> 表示第 </a:t>
                </a:r>
                <a14:m>
                  <m:oMath xmlns:m="http://schemas.openxmlformats.org/officeDocument/2006/math">
                    <m:r>
                      <a:rPr lang="en-US" altLang="zh-CN" b="0" i="1" smtClean="0">
                        <a:latin typeface="Cambria Math" panose="02040503050406030204" pitchFamily="18" charset="0"/>
                      </a:rPr>
                      <m:t>𝑖</m:t>
                    </m:r>
                  </m:oMath>
                </a14:m>
                <a:r>
                  <a:rPr lang="zh-CN" altLang="en-US" dirty="0"/>
                  <a:t> 个词的主题，</a:t>
                </a:r>
                <a14:m>
                  <m:oMath xmlns:m="http://schemas.openxmlformats.org/officeDocument/2006/math">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𝑧</m:t>
                            </m:r>
                          </m:e>
                        </m:acc>
                      </m:e>
                      <m:sub>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  </m:t>
                        </m:r>
                      </m:sub>
                    </m:sSub>
                  </m:oMath>
                </a14:m>
                <a:r>
                  <a:rPr lang="zh-CN" altLang="en-US" dirty="0"/>
                  <a:t>表示其它词语的主题，</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up>
                    </m:sSubSup>
                  </m:oMath>
                </a14:m>
                <a:r>
                  <a:rPr lang="zh-CN" altLang="en-US" dirty="0"/>
                  <a:t> 表示 </a:t>
                </a:r>
                <a14:m>
                  <m:oMath xmlns:m="http://schemas.openxmlformats.org/officeDocument/2006/math">
                    <m:r>
                      <a:rPr lang="en-US" altLang="zh-CN" b="0" i="1" smtClean="0">
                        <a:latin typeface="Cambria Math" panose="02040503050406030204" pitchFamily="18" charset="0"/>
                      </a:rPr>
                      <m:t>𝑚</m:t>
                    </m:r>
                  </m:oMath>
                </a14:m>
                <a:r>
                  <a:rPr lang="zh-CN" altLang="en-US" dirty="0"/>
                  <a:t> 文档中出现 </a:t>
                </a:r>
                <a14:m>
                  <m:oMath xmlns:m="http://schemas.openxmlformats.org/officeDocument/2006/math">
                    <m:r>
                      <a:rPr lang="en-US" altLang="zh-CN" b="0" i="1" smtClean="0">
                        <a:latin typeface="Cambria Math" panose="02040503050406030204" pitchFamily="18" charset="0"/>
                      </a:rPr>
                      <m:t>𝑘</m:t>
                    </m:r>
                  </m:oMath>
                </a14:m>
                <a:r>
                  <a:rPr lang="zh-CN" altLang="en-US" dirty="0"/>
                  <a:t> 主题的次数，</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up>
                    </m:sSubSup>
                  </m:oMath>
                </a14:m>
                <a:r>
                  <a:rPr lang="zh-CN" altLang="en-US" dirty="0"/>
                  <a:t> 表示 </a:t>
                </a:r>
                <a14:m>
                  <m:oMath xmlns:m="http://schemas.openxmlformats.org/officeDocument/2006/math">
                    <m:r>
                      <a:rPr lang="en-US" altLang="zh-CN" b="0" i="1" smtClean="0">
                        <a:latin typeface="Cambria Math" panose="02040503050406030204" pitchFamily="18" charset="0"/>
                      </a:rPr>
                      <m:t>𝑘</m:t>
                    </m:r>
                  </m:oMath>
                </a14:m>
                <a:r>
                  <a:rPr lang="zh-CN" altLang="en-US" dirty="0"/>
                  <a:t> 主题中出现 </a:t>
                </a:r>
                <a14:m>
                  <m:oMath xmlns:m="http://schemas.openxmlformats.org/officeDocument/2006/math">
                    <m:r>
                      <a:rPr lang="en-US" altLang="zh-CN" b="0" i="1" smtClean="0">
                        <a:latin typeface="Cambria Math" panose="02040503050406030204" pitchFamily="18" charset="0"/>
                      </a:rPr>
                      <m:t>𝑡</m:t>
                    </m:r>
                  </m:oMath>
                </a14:m>
                <a:r>
                  <a:rPr lang="zh-CN" altLang="en-US" dirty="0"/>
                  <a:t> 词的次数。</a:t>
                </a:r>
              </a:p>
            </p:txBody>
          </p:sp>
        </mc:Choice>
        <mc:Fallback xmlns="">
          <p:sp>
            <p:nvSpPr>
              <p:cNvPr id="3" name="内容占位符 2">
                <a:extLst>
                  <a:ext uri="{FF2B5EF4-FFF2-40B4-BE49-F238E27FC236}">
                    <a16:creationId xmlns:a16="http://schemas.microsoft.com/office/drawing/2014/main" id="{F44B5956-394E-4592-B0AA-CD33F6F7C4B8}"/>
                  </a:ext>
                </a:extLst>
              </p:cNvPr>
              <p:cNvSpPr>
                <a:spLocks noGrp="1" noRot="1" noChangeAspect="1" noMove="1" noResize="1" noEditPoints="1" noAdjustHandles="1" noChangeArrowheads="1" noChangeShapeType="1" noTextEdit="1"/>
              </p:cNvSpPr>
              <p:nvPr>
                <p:ph idx="1"/>
              </p:nvPr>
            </p:nvSpPr>
            <p:spPr>
              <a:xfrm>
                <a:off x="669924" y="1346975"/>
                <a:ext cx="10850563" cy="5019675"/>
              </a:xfrm>
              <a:blipFill>
                <a:blip r:embed="rId3"/>
                <a:stretch>
                  <a:fillRect l="-618" t="-1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601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相似度度量：主题分布</a:t>
            </a:r>
            <a:r>
              <a:rPr lang="en-US" altLang="zh-CN" dirty="0"/>
              <a:t>-</a:t>
            </a:r>
            <a:r>
              <a:rPr lang="zh-CN" altLang="en-US" dirty="0"/>
              <a:t>主题分布</a:t>
            </a:r>
          </a:p>
        </p:txBody>
      </p:sp>
      <mc:AlternateContent xmlns:mc="http://schemas.openxmlformats.org/markup-compatibility/2006" xmlns:a14="http://schemas.microsoft.com/office/drawing/2010/main">
        <mc:Choice Requires="a14">
          <p:sp>
            <p:nvSpPr>
              <p:cNvPr id="3" name="文本占位符 2"/>
              <p:cNvSpPr>
                <a:spLocks noGrp="1"/>
              </p:cNvSpPr>
              <p:nvPr>
                <p:ph idx="1"/>
              </p:nvPr>
            </p:nvSpPr>
            <p:spPr>
              <a:xfrm>
                <a:off x="669924" y="1215483"/>
                <a:ext cx="10850563" cy="4928142"/>
              </a:xfrm>
            </p:spPr>
            <p:txBody>
              <a:bodyPr/>
              <a:lstStyle/>
              <a:p>
                <a:pPr lvl="0"/>
                <a:r>
                  <a:rPr lang="zh-CN" altLang="en-US" dirty="0">
                    <a:effectLst/>
                    <a:latin typeface="Cambria Math" panose="02040503050406030204" pitchFamily="18" charset="0"/>
                    <a:ea typeface="Cambria Math" panose="02040503050406030204" pitchFamily="18" charset="0"/>
                  </a:rPr>
                  <a:t>余弦相似度</a:t>
                </a:r>
                <a:endParaRPr lang="en-US" altLang="zh-CN" dirty="0">
                  <a:effectLst/>
                  <a:latin typeface="Cambria Math" panose="02040503050406030204" pitchFamily="18" charset="0"/>
                  <a:ea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𝑆</m:t>
                          </m:r>
                        </m:e>
                        <m:sub>
                          <m:r>
                            <a:rPr lang="en-US" altLang="zh-CN" sz="1800" i="1" kern="100" spc="20">
                              <a:effectLst/>
                              <a:latin typeface="Cambria Math" panose="02040503050406030204" pitchFamily="18" charset="0"/>
                              <a:ea typeface="方正书宋简体"/>
                              <a:cs typeface="Times New Roman" panose="02020603050405020304" pitchFamily="18" charset="0"/>
                            </a:rPr>
                            <m:t>𝐶</m:t>
                          </m:r>
                        </m:sub>
                      </m:sSub>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𝜃</m:t>
                              </m:r>
                            </m:e>
                            <m:sub>
                              <m:r>
                                <a:rPr lang="en-US" altLang="zh-CN" sz="1800" i="1" kern="100" spc="20">
                                  <a:effectLst/>
                                  <a:latin typeface="Cambria Math" panose="02040503050406030204" pitchFamily="18" charset="0"/>
                                  <a:ea typeface="方正书宋简体"/>
                                  <a:cs typeface="Times New Roman" panose="02020603050405020304" pitchFamily="18" charset="0"/>
                                </a:rPr>
                                <m:t>𝑖</m:t>
                              </m:r>
                            </m:sub>
                          </m:sSub>
                          <m:r>
                            <a:rPr lang="en-US" altLang="zh-CN" sz="1800" i="1" kern="100" spc="20">
                              <a:effectLst/>
                              <a:latin typeface="Cambria Math" panose="02040503050406030204" pitchFamily="18" charset="0"/>
                              <a:ea typeface="方正书宋简体"/>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𝜃</m:t>
                              </m:r>
                            </m:e>
                            <m:sub>
                              <m:r>
                                <a:rPr lang="en-US" altLang="zh-CN" sz="1800" i="1" kern="100" spc="20">
                                  <a:effectLst/>
                                  <a:latin typeface="Cambria Math" panose="02040503050406030204" pitchFamily="18" charset="0"/>
                                  <a:ea typeface="方正书宋简体"/>
                                  <a:cs typeface="Times New Roman" panose="02020603050405020304" pitchFamily="18" charset="0"/>
                                </a:rPr>
                                <m:t>𝑗</m:t>
                              </m:r>
                            </m:sub>
                          </m:sSub>
                        </m:e>
                      </m:d>
                      <m:r>
                        <a:rPr lang="en-US" altLang="zh-CN" sz="1800" i="1" kern="100" spc="20">
                          <a:effectLst/>
                          <a:latin typeface="Cambria Math" panose="02040503050406030204" pitchFamily="18" charset="0"/>
                          <a:ea typeface="方正书宋简体"/>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𝜃</m:t>
                              </m:r>
                            </m:e>
                            <m:sub>
                              <m:r>
                                <a:rPr lang="en-US" altLang="zh-CN" sz="1800" i="1" kern="100" spc="20">
                                  <a:effectLst/>
                                  <a:latin typeface="Cambria Math" panose="02040503050406030204" pitchFamily="18" charset="0"/>
                                  <a:ea typeface="方正书宋简体"/>
                                  <a:cs typeface="Times New Roman" panose="02020603050405020304" pitchFamily="18" charset="0"/>
                                </a:rPr>
                                <m:t>𝑖</m:t>
                              </m:r>
                            </m:sub>
                          </m:sSub>
                          <m:r>
                            <a:rPr lang="en-US" altLang="zh-CN" sz="1800" i="1" kern="100" spc="20">
                              <a:effectLst/>
                              <a:latin typeface="Cambria Math" panose="02040503050406030204" pitchFamily="18" charset="0"/>
                              <a:ea typeface="方正书宋简体"/>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𝜃</m:t>
                              </m:r>
                            </m:e>
                            <m:sub>
                              <m:r>
                                <a:rPr lang="en-US" altLang="zh-CN" sz="1800" i="1" kern="100" spc="20">
                                  <a:effectLst/>
                                  <a:latin typeface="Cambria Math" panose="02040503050406030204" pitchFamily="18" charset="0"/>
                                  <a:ea typeface="方正书宋简体"/>
                                  <a:cs typeface="Times New Roman" panose="02020603050405020304" pitchFamily="18" charset="0"/>
                                </a:rPr>
                                <m:t>𝑗</m:t>
                              </m:r>
                            </m:sub>
                          </m:sSub>
                        </m:num>
                        <m:den>
                          <m:d>
                            <m:dPr>
                              <m:begChr m:val="‖"/>
                              <m:endChr m:val="‖"/>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𝜃</m:t>
                                  </m:r>
                                </m:e>
                                <m:sub>
                                  <m:r>
                                    <a:rPr lang="en-US" altLang="zh-CN" sz="1800" i="1" kern="100" spc="20">
                                      <a:effectLst/>
                                      <a:latin typeface="Cambria Math" panose="02040503050406030204" pitchFamily="18" charset="0"/>
                                      <a:ea typeface="方正书宋简体"/>
                                      <a:cs typeface="Times New Roman" panose="02020603050405020304" pitchFamily="18" charset="0"/>
                                    </a:rPr>
                                    <m:t>𝑖</m:t>
                                  </m:r>
                                </m:sub>
                              </m:sSub>
                            </m:e>
                          </m:d>
                          <m:d>
                            <m:dPr>
                              <m:begChr m:val="‖"/>
                              <m:endChr m:val="‖"/>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𝜃</m:t>
                                  </m:r>
                                </m:e>
                                <m:sub>
                                  <m:r>
                                    <a:rPr lang="en-US" altLang="zh-CN" sz="1800" i="1" kern="100" spc="20">
                                      <a:effectLst/>
                                      <a:latin typeface="Cambria Math" panose="02040503050406030204" pitchFamily="18" charset="0"/>
                                      <a:ea typeface="方正书宋简体"/>
                                      <a:cs typeface="Times New Roman" panose="02020603050405020304" pitchFamily="18" charset="0"/>
                                    </a:rPr>
                                    <m:t>𝑗</m:t>
                                  </m:r>
                                </m:sub>
                              </m:sSub>
                            </m:e>
                          </m:d>
                        </m:den>
                      </m:f>
                    </m:oMath>
                  </m:oMathPara>
                </a14:m>
                <a:endParaRPr lang="en-US" altLang="zh-CN" dirty="0"/>
              </a:p>
              <a:p>
                <a:r>
                  <a:rPr lang="en-US" altLang="zh-CN" sz="1800" kern="100" spc="20" dirty="0" err="1">
                    <a:effectLst/>
                    <a:latin typeface="Times New Roman" panose="02020603050405020304" pitchFamily="18" charset="0"/>
                    <a:ea typeface="方正书宋简体"/>
                  </a:rPr>
                  <a:t>Kullback-Leibler</a:t>
                </a:r>
                <a:r>
                  <a:rPr lang="en-US" altLang="zh-CN" sz="1800" kern="100" spc="20" dirty="0">
                    <a:effectLst/>
                    <a:latin typeface="Times New Roman" panose="02020603050405020304" pitchFamily="18" charset="0"/>
                    <a:ea typeface="方正书宋简体"/>
                  </a:rPr>
                  <a:t> </a:t>
                </a:r>
                <a:r>
                  <a:rPr lang="zh-CN" altLang="zh-CN" sz="1800" kern="100" spc="20" dirty="0">
                    <a:effectLst/>
                    <a:latin typeface="Times New Roman" panose="02020603050405020304" pitchFamily="18" charset="0"/>
                    <a:ea typeface="方正书宋简体"/>
                    <a:cs typeface="Times New Roman" panose="02020603050405020304" pitchFamily="18" charset="0"/>
                  </a:rPr>
                  <a:t>散度（相对熵）</a:t>
                </a:r>
                <a:endParaRPr lang="en-US" altLang="zh-CN" sz="1800" kern="100" spc="20" dirty="0">
                  <a:effectLst/>
                  <a:latin typeface="Times New Roman" panose="02020603050405020304" pitchFamily="18" charset="0"/>
                  <a:ea typeface="方正书宋简体"/>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𝐷</m:t>
                          </m:r>
                        </m:e>
                        <m:sub>
                          <m:r>
                            <a:rPr lang="en-US" altLang="zh-CN" sz="1800" i="1" kern="100" spc="20">
                              <a:effectLst/>
                              <a:latin typeface="Cambria Math" panose="02040503050406030204" pitchFamily="18" charset="0"/>
                              <a:ea typeface="方正书宋简体"/>
                              <a:cs typeface="Times New Roman" panose="02020603050405020304" pitchFamily="18" charset="0"/>
                            </a:rPr>
                            <m:t>𝐾𝐿</m:t>
                          </m:r>
                        </m:sub>
                      </m:sSub>
                      <m:r>
                        <a:rPr lang="en-US" altLang="zh-CN" sz="1800" i="1" kern="100" spc="20">
                          <a:effectLst/>
                          <a:latin typeface="Cambria Math" panose="02040503050406030204" pitchFamily="18" charset="0"/>
                          <a:ea typeface="方正书宋简体"/>
                          <a:cs typeface="Times New Roman" panose="02020603050405020304" pitchFamily="18" charset="0"/>
                        </a:rPr>
                        <m:t>(</m:t>
                      </m:r>
                      <m:r>
                        <a:rPr lang="en-US" altLang="zh-CN" sz="1800" i="1" kern="100" spc="20">
                          <a:effectLst/>
                          <a:latin typeface="Cambria Math" panose="02040503050406030204" pitchFamily="18" charset="0"/>
                          <a:ea typeface="方正书宋简体"/>
                          <a:cs typeface="Times New Roman" panose="02020603050405020304" pitchFamily="18" charset="0"/>
                        </a:rPr>
                        <m:t>𝑃</m:t>
                      </m:r>
                      <m:r>
                        <a:rPr lang="en-US" altLang="zh-CN" sz="1800" i="1" kern="100" spc="20">
                          <a:effectLst/>
                          <a:latin typeface="Cambria Math" panose="02040503050406030204" pitchFamily="18" charset="0"/>
                          <a:ea typeface="方正书宋简体"/>
                          <a:cs typeface="Times New Roman" panose="02020603050405020304" pitchFamily="18" charset="0"/>
                        </a:rPr>
                        <m:t>|</m:t>
                      </m:r>
                      <m:d>
                        <m:dPr>
                          <m:begChr m:val="|"/>
                          <m:ctrlPr>
                            <a:rPr lang="zh-CN" altLang="zh-CN" i="1">
                              <a:effectLst/>
                              <a:latin typeface="Cambria Math" panose="02040503050406030204" pitchFamily="18" charset="0"/>
                              <a:ea typeface="Cambria Math" panose="02040503050406030204" pitchFamily="18" charset="0"/>
                            </a:rPr>
                          </m:ctrlPr>
                        </m:dPr>
                        <m:e>
                          <m:r>
                            <a:rPr lang="en-US" altLang="zh-CN" sz="1800" i="1" kern="100" spc="20">
                              <a:effectLst/>
                              <a:latin typeface="Cambria Math" panose="02040503050406030204" pitchFamily="18" charset="0"/>
                              <a:ea typeface="方正书宋简体"/>
                              <a:cs typeface="Times New Roman" panose="02020603050405020304" pitchFamily="18" charset="0"/>
                            </a:rPr>
                            <m:t>𝑄</m:t>
                          </m:r>
                        </m:e>
                      </m:d>
                      <m:r>
                        <a:rPr lang="en-US" altLang="zh-CN" sz="1800" i="1" kern="100" spc="20">
                          <a:effectLst/>
                          <a:latin typeface="Cambria Math" panose="02040503050406030204" pitchFamily="18" charset="0"/>
                          <a:ea typeface="方正书宋简体"/>
                          <a:cs typeface="Times New Roman" panose="02020603050405020304" pitchFamily="18" charset="0"/>
                        </a:rPr>
                        <m:t>=</m:t>
                      </m:r>
                      <m:nary>
                        <m:naryPr>
                          <m:chr m:val="∑"/>
                          <m:supHide m:val="on"/>
                          <m:ctrlPr>
                            <a:rPr lang="zh-CN" altLang="zh-CN" i="1">
                              <a:effectLst/>
                              <a:latin typeface="Cambria Math" panose="02040503050406030204" pitchFamily="18" charset="0"/>
                              <a:ea typeface="Cambria Math" panose="02040503050406030204" pitchFamily="18" charset="0"/>
                            </a:rPr>
                          </m:ctrlPr>
                        </m:naryPr>
                        <m:sub>
                          <m:r>
                            <a:rPr lang="en-US" altLang="zh-CN" sz="1800" i="1" kern="100" spc="20">
                              <a:effectLst/>
                              <a:latin typeface="Cambria Math" panose="02040503050406030204" pitchFamily="18" charset="0"/>
                              <a:ea typeface="方正书宋简体"/>
                              <a:cs typeface="Times New Roman" panose="02020603050405020304" pitchFamily="18" charset="0"/>
                            </a:rPr>
                            <m:t>𝑥</m:t>
                          </m:r>
                          <m:r>
                            <a:rPr lang="en-US" altLang="zh-CN" sz="1800" i="1" kern="100" spc="20">
                              <a:effectLst/>
                              <a:latin typeface="Cambria Math" panose="02040503050406030204" pitchFamily="18" charset="0"/>
                              <a:ea typeface="方正书宋简体"/>
                              <a:cs typeface="Times New Roman" panose="02020603050405020304" pitchFamily="18" charset="0"/>
                            </a:rPr>
                            <m:t>∈</m:t>
                          </m:r>
                          <m:r>
                            <a:rPr lang="en-US" altLang="zh-CN" sz="1800" i="1" kern="100" spc="20">
                              <a:effectLst/>
                              <a:latin typeface="Cambria Math" panose="02040503050406030204" pitchFamily="18" charset="0"/>
                              <a:ea typeface="方正书宋简体"/>
                              <a:cs typeface="Times New Roman" panose="02020603050405020304" pitchFamily="18" charset="0"/>
                            </a:rPr>
                            <m:t>𝑋</m:t>
                          </m:r>
                        </m:sub>
                        <m:sup/>
                        <m:e>
                          <m:r>
                            <a:rPr lang="en-US" altLang="zh-CN" sz="1800" i="1" kern="100" spc="20">
                              <a:effectLst/>
                              <a:latin typeface="Cambria Math" panose="02040503050406030204" pitchFamily="18" charset="0"/>
                              <a:ea typeface="方正书宋简体"/>
                              <a:cs typeface="Times New Roman" panose="02020603050405020304" pitchFamily="18" charset="0"/>
                            </a:rPr>
                            <m:t>𝑃</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spc="20">
                                  <a:effectLst/>
                                  <a:latin typeface="Cambria Math" panose="02040503050406030204" pitchFamily="18" charset="0"/>
                                  <a:ea typeface="方正书宋简体"/>
                                  <a:cs typeface="Times New Roman" panose="02020603050405020304" pitchFamily="18" charset="0"/>
                                </a:rPr>
                                <m:t>𝑥</m:t>
                              </m:r>
                            </m:e>
                          </m:d>
                          <m:func>
                            <m:funcPr>
                              <m:ctrlPr>
                                <a:rPr lang="zh-CN" altLang="zh-CN" i="1">
                                  <a:effectLst/>
                                  <a:latin typeface="Cambria Math" panose="02040503050406030204" pitchFamily="18" charset="0"/>
                                  <a:ea typeface="Cambria Math" panose="02040503050406030204" pitchFamily="18" charset="0"/>
                                </a:rPr>
                              </m:ctrlPr>
                            </m:funcPr>
                            <m:fName>
                              <m:r>
                                <m:rPr>
                                  <m:sty m:val="p"/>
                                </m:rPr>
                                <a:rPr lang="en-US" altLang="zh-CN" sz="1800" kern="100" spc="20">
                                  <a:effectLst/>
                                  <a:latin typeface="Cambria Math" panose="02040503050406030204" pitchFamily="18" charset="0"/>
                                  <a:ea typeface="方正书宋简体"/>
                                  <a:cs typeface="Times New Roman" panose="02020603050405020304" pitchFamily="18" charset="0"/>
                                </a:rPr>
                                <m:t>log</m:t>
                              </m:r>
                            </m:fName>
                            <m:e>
                              <m:f>
                                <m:fPr>
                                  <m:ctrlPr>
                                    <a:rPr lang="zh-CN" altLang="zh-CN" i="1">
                                      <a:effectLst/>
                                      <a:latin typeface="Cambria Math" panose="02040503050406030204" pitchFamily="18" charset="0"/>
                                      <a:ea typeface="Cambria Math" panose="02040503050406030204" pitchFamily="18" charset="0"/>
                                    </a:rPr>
                                  </m:ctrlPr>
                                </m:fPr>
                                <m:num>
                                  <m:r>
                                    <a:rPr lang="en-US" altLang="zh-CN" sz="1800" i="1" kern="100" spc="20">
                                      <a:effectLst/>
                                      <a:latin typeface="Cambria Math" panose="02040503050406030204" pitchFamily="18" charset="0"/>
                                      <a:ea typeface="方正书宋简体"/>
                                      <a:cs typeface="Times New Roman" panose="02020603050405020304" pitchFamily="18" charset="0"/>
                                    </a:rPr>
                                    <m:t>𝑃</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spc="20">
                                          <a:effectLst/>
                                          <a:latin typeface="Cambria Math" panose="02040503050406030204" pitchFamily="18" charset="0"/>
                                          <a:ea typeface="方正书宋简体"/>
                                          <a:cs typeface="Times New Roman" panose="02020603050405020304" pitchFamily="18" charset="0"/>
                                        </a:rPr>
                                        <m:t>𝑥</m:t>
                                      </m:r>
                                    </m:e>
                                  </m:d>
                                </m:num>
                                <m:den>
                                  <m:r>
                                    <a:rPr lang="en-US" altLang="zh-CN" sz="1800" i="1" kern="100" spc="20">
                                      <a:effectLst/>
                                      <a:latin typeface="Cambria Math" panose="02040503050406030204" pitchFamily="18" charset="0"/>
                                      <a:ea typeface="方正书宋简体"/>
                                      <a:cs typeface="Times New Roman" panose="02020603050405020304" pitchFamily="18" charset="0"/>
                                    </a:rPr>
                                    <m:t>𝑄</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spc="20">
                                          <a:effectLst/>
                                          <a:latin typeface="Cambria Math" panose="02040503050406030204" pitchFamily="18" charset="0"/>
                                          <a:ea typeface="方正书宋简体"/>
                                          <a:cs typeface="Times New Roman" panose="02020603050405020304" pitchFamily="18" charset="0"/>
                                        </a:rPr>
                                        <m:t>𝑥</m:t>
                                      </m:r>
                                    </m:e>
                                  </m:d>
                                </m:den>
                              </m:f>
                            </m:e>
                          </m:func>
                        </m:e>
                      </m:nary>
                      <m:r>
                        <a:rPr lang="en-US" altLang="zh-CN" sz="1800" i="1" kern="100" spc="20">
                          <a:effectLst/>
                          <a:latin typeface="Cambria Math" panose="02040503050406030204" pitchFamily="18" charset="0"/>
                          <a:ea typeface="方正书宋简体"/>
                          <a:cs typeface="Times New Roman" panose="02020603050405020304" pitchFamily="18" charset="0"/>
                        </a:rPr>
                        <m:t> </m:t>
                      </m:r>
                    </m:oMath>
                  </m:oMathPara>
                </a14:m>
                <a:br>
                  <a:rPr lang="en-US" altLang="zh-CN" dirty="0"/>
                </a:br>
                <a:endParaRPr lang="en-US" altLang="zh-CN" dirty="0"/>
              </a:p>
              <a:p>
                <a:pPr marL="0" indent="0">
                  <a:buNone/>
                </a:pPr>
                <a:r>
                  <a:rPr lang="zh-CN" altLang="en-US" sz="1800" kern="100" spc="20" dirty="0">
                    <a:effectLst/>
                    <a:ea typeface="Cambria Math" panose="02040503050406030204" pitchFamily="18" charset="0"/>
                  </a:rPr>
                  <a:t>    </a:t>
                </a:r>
                <a:r>
                  <a:rPr lang="zh-CN" altLang="en-US" sz="1800" kern="100" spc="20" dirty="0">
                    <a:effectLst/>
                    <a:latin typeface="+mn-ea"/>
                  </a:rPr>
                  <a:t>分类分布：</a:t>
                </a:r>
                <a:endParaRPr lang="en-US" altLang="zh-CN" sz="1800" kern="100" spc="20" dirty="0">
                  <a:effectLst/>
                  <a:latin typeface="+mn-ea"/>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sz="1800" i="1" kern="100" spc="20" smtClean="0">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rPr>
                            <m:t>𝐷</m:t>
                          </m:r>
                        </m:e>
                        <m:sub>
                          <m:r>
                            <a:rPr lang="en-US" altLang="zh-CN" sz="1800" i="1" kern="100" spc="20">
                              <a:effectLst/>
                              <a:latin typeface="Cambria Math" panose="02040503050406030204" pitchFamily="18" charset="0"/>
                              <a:ea typeface="方正书宋简体"/>
                            </a:rPr>
                            <m:t>𝐾𝐿</m:t>
                          </m:r>
                        </m:sub>
                      </m:sSub>
                      <m:r>
                        <a:rPr lang="en-US" altLang="zh-CN" sz="1800" i="1" kern="100" spc="20">
                          <a:effectLst/>
                          <a:latin typeface="Cambria Math" panose="02040503050406030204" pitchFamily="18" charset="0"/>
                          <a:ea typeface="方正书宋简体"/>
                        </a:rPr>
                        <m:t>(</m:t>
                      </m:r>
                      <m:sSub>
                        <m:sSubPr>
                          <m:ctrlPr>
                            <a:rPr lang="zh-CN" altLang="zh-CN" sz="1800" i="1" kern="100" spc="20">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rPr>
                            <m:t>𝜃</m:t>
                          </m:r>
                        </m:e>
                        <m:sub>
                          <m:r>
                            <a:rPr lang="en-US" altLang="zh-CN" sz="1800" i="1" kern="100" spc="20">
                              <a:effectLst/>
                              <a:latin typeface="Cambria Math" panose="02040503050406030204" pitchFamily="18" charset="0"/>
                              <a:ea typeface="方正书宋简体"/>
                            </a:rPr>
                            <m:t>𝑖</m:t>
                          </m:r>
                        </m:sub>
                      </m:sSub>
                      <m:r>
                        <a:rPr lang="en-US" altLang="zh-CN" sz="1800" i="1" kern="100" spc="20">
                          <a:effectLst/>
                          <a:latin typeface="Cambria Math" panose="02040503050406030204" pitchFamily="18" charset="0"/>
                          <a:ea typeface="方正书宋简体"/>
                        </a:rPr>
                        <m:t>|</m:t>
                      </m:r>
                      <m:d>
                        <m:dPr>
                          <m:begChr m:val="|"/>
                          <m:ctrlPr>
                            <a:rPr lang="zh-CN" altLang="zh-CN" sz="1800" i="1" kern="100" spc="20">
                              <a:effectLst/>
                              <a:latin typeface="Cambria Math" panose="02040503050406030204" pitchFamily="18" charset="0"/>
                              <a:ea typeface="Cambria Math" panose="02040503050406030204" pitchFamily="18" charset="0"/>
                            </a:rPr>
                          </m:ctrlPr>
                        </m:dPr>
                        <m:e>
                          <m:sSub>
                            <m:sSubPr>
                              <m:ctrlPr>
                                <a:rPr lang="zh-CN" altLang="zh-CN" sz="1800" i="1" kern="100" spc="20">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rPr>
                                <m:t>𝜃</m:t>
                              </m:r>
                            </m:e>
                            <m:sub>
                              <m:r>
                                <a:rPr lang="en-US" altLang="zh-CN" sz="1800" i="1" kern="100" spc="20">
                                  <a:effectLst/>
                                  <a:latin typeface="Cambria Math" panose="02040503050406030204" pitchFamily="18" charset="0"/>
                                  <a:ea typeface="方正书宋简体"/>
                                </a:rPr>
                                <m:t>𝑗</m:t>
                              </m:r>
                            </m:sub>
                          </m:sSub>
                        </m:e>
                      </m:d>
                      <m:r>
                        <a:rPr lang="en-US" altLang="zh-CN" sz="1800" i="1" kern="100" spc="20">
                          <a:effectLst/>
                          <a:latin typeface="Cambria Math" panose="02040503050406030204" pitchFamily="18" charset="0"/>
                          <a:ea typeface="方正书宋简体"/>
                        </a:rPr>
                        <m:t>=</m:t>
                      </m:r>
                      <m:nary>
                        <m:naryPr>
                          <m:chr m:val="∑"/>
                          <m:ctrlPr>
                            <a:rPr lang="zh-CN" altLang="zh-CN" sz="1800" i="1" kern="100" spc="20">
                              <a:effectLst/>
                              <a:latin typeface="Cambria Math" panose="02040503050406030204" pitchFamily="18" charset="0"/>
                              <a:ea typeface="Cambria Math" panose="02040503050406030204" pitchFamily="18" charset="0"/>
                            </a:rPr>
                          </m:ctrlPr>
                        </m:naryPr>
                        <m:sub>
                          <m:r>
                            <a:rPr lang="en-US" altLang="zh-CN" sz="1800" i="1" kern="100" spc="20">
                              <a:effectLst/>
                              <a:latin typeface="Cambria Math" panose="02040503050406030204" pitchFamily="18" charset="0"/>
                              <a:ea typeface="方正书宋简体"/>
                            </a:rPr>
                            <m:t>𝑘</m:t>
                          </m:r>
                          <m:r>
                            <a:rPr lang="en-US" altLang="zh-CN" sz="1800" i="1" kern="100" spc="20">
                              <a:effectLst/>
                              <a:latin typeface="Cambria Math" panose="02040503050406030204" pitchFamily="18" charset="0"/>
                              <a:ea typeface="方正书宋简体"/>
                            </a:rPr>
                            <m:t>=1</m:t>
                          </m:r>
                        </m:sub>
                        <m:sup>
                          <m:r>
                            <a:rPr lang="en-US" altLang="zh-CN" sz="1800" i="1" kern="100" spc="20">
                              <a:effectLst/>
                              <a:latin typeface="Cambria Math" panose="02040503050406030204" pitchFamily="18" charset="0"/>
                              <a:ea typeface="方正书宋简体"/>
                            </a:rPr>
                            <m:t>𝑛</m:t>
                          </m:r>
                        </m:sup>
                        <m:e>
                          <m:sSub>
                            <m:sSubPr>
                              <m:ctrlPr>
                                <a:rPr lang="zh-CN" altLang="zh-CN" sz="1800" i="1" kern="100" spc="20">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rPr>
                                <m:t>𝜃</m:t>
                              </m:r>
                            </m:e>
                            <m:sub>
                              <m:r>
                                <a:rPr lang="en-US" altLang="zh-CN" sz="1800" i="1" kern="100" spc="20">
                                  <a:effectLst/>
                                  <a:latin typeface="Cambria Math" panose="02040503050406030204" pitchFamily="18" charset="0"/>
                                  <a:ea typeface="方正书宋简体"/>
                                </a:rPr>
                                <m:t>𝑖𝑘</m:t>
                              </m:r>
                            </m:sub>
                          </m:sSub>
                          <m:func>
                            <m:funcPr>
                              <m:ctrlPr>
                                <a:rPr lang="zh-CN" altLang="zh-CN" sz="1800" i="1" kern="100" spc="20">
                                  <a:effectLst/>
                                  <a:latin typeface="Cambria Math" panose="02040503050406030204" pitchFamily="18" charset="0"/>
                                  <a:ea typeface="Cambria Math" panose="02040503050406030204" pitchFamily="18" charset="0"/>
                                </a:rPr>
                              </m:ctrlPr>
                            </m:funcPr>
                            <m:fName>
                              <m:r>
                                <m:rPr>
                                  <m:sty m:val="p"/>
                                </m:rPr>
                                <a:rPr lang="en-US" altLang="zh-CN" sz="1800" kern="100" spc="20">
                                  <a:effectLst/>
                                  <a:latin typeface="Cambria Math" panose="02040503050406030204" pitchFamily="18" charset="0"/>
                                  <a:ea typeface="方正书宋简体"/>
                                </a:rPr>
                                <m:t>log</m:t>
                              </m:r>
                            </m:fName>
                            <m:e>
                              <m:f>
                                <m:fPr>
                                  <m:ctrlPr>
                                    <a:rPr lang="zh-CN" altLang="zh-CN" sz="1800" i="1" kern="100" spc="20">
                                      <a:effectLst/>
                                      <a:latin typeface="Cambria Math" panose="02040503050406030204" pitchFamily="18" charset="0"/>
                                      <a:ea typeface="Cambria Math" panose="02040503050406030204" pitchFamily="18" charset="0"/>
                                    </a:rPr>
                                  </m:ctrlPr>
                                </m:fPr>
                                <m:num>
                                  <m:sSub>
                                    <m:sSubPr>
                                      <m:ctrlPr>
                                        <a:rPr lang="zh-CN" altLang="zh-CN" sz="1800" i="1" kern="100" spc="20">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rPr>
                                        <m:t>𝜃</m:t>
                                      </m:r>
                                    </m:e>
                                    <m:sub>
                                      <m:r>
                                        <a:rPr lang="en-US" altLang="zh-CN" sz="1800" i="1" kern="100" spc="20">
                                          <a:effectLst/>
                                          <a:latin typeface="Cambria Math" panose="02040503050406030204" pitchFamily="18" charset="0"/>
                                          <a:ea typeface="方正书宋简体"/>
                                        </a:rPr>
                                        <m:t>𝑖𝑘</m:t>
                                      </m:r>
                                    </m:sub>
                                  </m:sSub>
                                </m:num>
                                <m:den>
                                  <m:sSub>
                                    <m:sSubPr>
                                      <m:ctrlPr>
                                        <a:rPr lang="zh-CN" altLang="zh-CN" sz="1800" i="1" kern="100" spc="20">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rPr>
                                        <m:t>𝜃</m:t>
                                      </m:r>
                                    </m:e>
                                    <m:sub>
                                      <m:r>
                                        <a:rPr lang="en-US" altLang="zh-CN" sz="1800" i="1" kern="100" spc="20">
                                          <a:effectLst/>
                                          <a:latin typeface="Cambria Math" panose="02040503050406030204" pitchFamily="18" charset="0"/>
                                          <a:ea typeface="方正书宋简体"/>
                                        </a:rPr>
                                        <m:t>𝑗𝑘</m:t>
                                      </m:r>
                                    </m:sub>
                                  </m:sSub>
                                </m:den>
                              </m:f>
                            </m:e>
                          </m:func>
                        </m:e>
                      </m:nary>
                    </m:oMath>
                  </m:oMathPara>
                </a14:m>
                <a:endParaRPr lang="zh-CN" altLang="zh-CN" sz="1800" kern="100" spc="20" dirty="0">
                  <a:effectLst/>
                  <a:latin typeface="Times New Roman" panose="02020603050405020304" pitchFamily="18" charset="0"/>
                  <a:ea typeface="方正书宋简体"/>
                </a:endParaRPr>
              </a:p>
              <a:p>
                <a:pPr marL="0" indent="0">
                  <a:buNone/>
                </a:pPr>
                <a:r>
                  <a:rPr lang="en-US" altLang="zh-CN" dirty="0"/>
                  <a:t>    </a:t>
                </a:r>
                <a:r>
                  <a:rPr lang="en-US" altLang="zh-CN" sz="1800" kern="100" spc="20" dirty="0">
                    <a:effectLst/>
                    <a:latin typeface="+mn-ea"/>
                  </a:rPr>
                  <a:t>Jensen-Shannon </a:t>
                </a:r>
                <a:r>
                  <a:rPr lang="zh-CN" altLang="zh-CN" sz="1800" kern="100" spc="20" dirty="0">
                    <a:effectLst/>
                    <a:latin typeface="+mn-ea"/>
                    <a:cs typeface="Times New Roman" panose="02020603050405020304" pitchFamily="18" charset="0"/>
                  </a:rPr>
                  <a:t>散度：</a:t>
                </a:r>
                <a:endParaRPr lang="en-US" altLang="zh-CN" sz="1800" kern="100" spc="20" dirty="0">
                  <a:effectLst/>
                  <a:latin typeface="+mn-ea"/>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sz="1800" i="1" kern="100" spc="20" smtClean="0">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rPr>
                            <m:t>𝐷</m:t>
                          </m:r>
                        </m:e>
                        <m:sub>
                          <m:r>
                            <a:rPr lang="en-US" altLang="zh-CN" sz="1800" i="1" kern="100" spc="20">
                              <a:effectLst/>
                              <a:latin typeface="Cambria Math" panose="02040503050406030204" pitchFamily="18" charset="0"/>
                              <a:ea typeface="方正书宋简体"/>
                            </a:rPr>
                            <m:t>𝐽𝑆</m:t>
                          </m:r>
                        </m:sub>
                      </m:sSub>
                      <m:r>
                        <a:rPr lang="en-US" altLang="zh-CN" sz="1800" i="1" kern="100" spc="20">
                          <a:effectLst/>
                          <a:latin typeface="Cambria Math" panose="02040503050406030204" pitchFamily="18" charset="0"/>
                          <a:ea typeface="方正书宋简体"/>
                        </a:rPr>
                        <m:t>(</m:t>
                      </m:r>
                      <m:r>
                        <a:rPr lang="en-US" altLang="zh-CN" sz="1800" i="1" kern="100" spc="20">
                          <a:effectLst/>
                          <a:latin typeface="Cambria Math" panose="02040503050406030204" pitchFamily="18" charset="0"/>
                          <a:ea typeface="方正书宋简体"/>
                        </a:rPr>
                        <m:t>𝑃</m:t>
                      </m:r>
                      <m:r>
                        <a:rPr lang="en-US" altLang="zh-CN" sz="1800" i="1" kern="100" spc="20">
                          <a:effectLst/>
                          <a:latin typeface="Cambria Math" panose="02040503050406030204" pitchFamily="18" charset="0"/>
                          <a:ea typeface="方正书宋简体"/>
                        </a:rPr>
                        <m:t>|</m:t>
                      </m:r>
                      <m:d>
                        <m:dPr>
                          <m:begChr m:val="|"/>
                          <m:ctrlPr>
                            <a:rPr lang="zh-CN" altLang="zh-CN" sz="1800" i="1" kern="100" spc="20">
                              <a:effectLst/>
                              <a:latin typeface="Cambria Math" panose="02040503050406030204" pitchFamily="18" charset="0"/>
                              <a:ea typeface="Cambria Math" panose="02040503050406030204" pitchFamily="18" charset="0"/>
                            </a:rPr>
                          </m:ctrlPr>
                        </m:dPr>
                        <m:e>
                          <m:r>
                            <a:rPr lang="en-US" altLang="zh-CN" sz="1800" i="1" kern="100" spc="20">
                              <a:effectLst/>
                              <a:latin typeface="Cambria Math" panose="02040503050406030204" pitchFamily="18" charset="0"/>
                              <a:ea typeface="方正书宋简体"/>
                            </a:rPr>
                            <m:t>𝑄</m:t>
                          </m:r>
                        </m:e>
                      </m:d>
                      <m:r>
                        <a:rPr lang="en-US" altLang="zh-CN" sz="1800" i="1" kern="100" spc="20">
                          <a:effectLst/>
                          <a:latin typeface="Cambria Math" panose="02040503050406030204" pitchFamily="18" charset="0"/>
                          <a:ea typeface="方正书宋简体"/>
                        </a:rPr>
                        <m:t>=</m:t>
                      </m:r>
                      <m:f>
                        <m:fPr>
                          <m:ctrlPr>
                            <a:rPr lang="zh-CN" altLang="zh-CN" sz="1800" i="1" kern="100" spc="20">
                              <a:effectLst/>
                              <a:latin typeface="Cambria Math" panose="02040503050406030204" pitchFamily="18" charset="0"/>
                              <a:ea typeface="Cambria Math" panose="02040503050406030204" pitchFamily="18" charset="0"/>
                            </a:rPr>
                          </m:ctrlPr>
                        </m:fPr>
                        <m:num>
                          <m:r>
                            <a:rPr lang="en-US" altLang="zh-CN" sz="1800" i="1" kern="100" spc="20">
                              <a:effectLst/>
                              <a:latin typeface="Cambria Math" panose="02040503050406030204" pitchFamily="18" charset="0"/>
                              <a:ea typeface="方正书宋简体"/>
                            </a:rPr>
                            <m:t>1</m:t>
                          </m:r>
                        </m:num>
                        <m:den>
                          <m:r>
                            <a:rPr lang="en-US" altLang="zh-CN" sz="1800" i="1" kern="100" spc="20">
                              <a:effectLst/>
                              <a:latin typeface="Cambria Math" panose="02040503050406030204" pitchFamily="18" charset="0"/>
                              <a:ea typeface="方正书宋简体"/>
                            </a:rPr>
                            <m:t>2</m:t>
                          </m:r>
                        </m:den>
                      </m:f>
                      <m:sSub>
                        <m:sSubPr>
                          <m:ctrlPr>
                            <a:rPr lang="zh-CN" altLang="zh-CN" sz="1800" i="1" kern="100" spc="20">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rPr>
                            <m:t>𝐷</m:t>
                          </m:r>
                        </m:e>
                        <m:sub>
                          <m:r>
                            <a:rPr lang="en-US" altLang="zh-CN" sz="1800" i="1" kern="100" spc="20">
                              <a:effectLst/>
                              <a:latin typeface="Cambria Math" panose="02040503050406030204" pitchFamily="18" charset="0"/>
                              <a:ea typeface="方正书宋简体"/>
                            </a:rPr>
                            <m:t>𝐾𝐿</m:t>
                          </m:r>
                        </m:sub>
                      </m:sSub>
                      <m:r>
                        <a:rPr lang="en-US" altLang="zh-CN" sz="1800" i="1" kern="100" spc="20">
                          <a:effectLst/>
                          <a:latin typeface="Cambria Math" panose="02040503050406030204" pitchFamily="18" charset="0"/>
                          <a:ea typeface="方正书宋简体"/>
                        </a:rPr>
                        <m:t>(</m:t>
                      </m:r>
                      <m:r>
                        <a:rPr lang="en-US" altLang="zh-CN" sz="1800" i="1" kern="100" spc="20">
                          <a:effectLst/>
                          <a:latin typeface="Cambria Math" panose="02040503050406030204" pitchFamily="18" charset="0"/>
                          <a:ea typeface="方正书宋简体"/>
                        </a:rPr>
                        <m:t>𝑃</m:t>
                      </m:r>
                      <m:r>
                        <a:rPr lang="en-US" altLang="zh-CN" sz="1800" i="1" kern="100" spc="20">
                          <a:effectLst/>
                          <a:latin typeface="Cambria Math" panose="02040503050406030204" pitchFamily="18" charset="0"/>
                          <a:ea typeface="方正书宋简体"/>
                        </a:rPr>
                        <m:t>|</m:t>
                      </m:r>
                      <m:d>
                        <m:dPr>
                          <m:begChr m:val="|"/>
                          <m:ctrlPr>
                            <a:rPr lang="zh-CN" altLang="zh-CN" sz="1800" i="1" kern="100" spc="20">
                              <a:effectLst/>
                              <a:latin typeface="Cambria Math" panose="02040503050406030204" pitchFamily="18" charset="0"/>
                              <a:ea typeface="Cambria Math" panose="02040503050406030204" pitchFamily="18" charset="0"/>
                            </a:rPr>
                          </m:ctrlPr>
                        </m:dPr>
                        <m:e>
                          <m:r>
                            <a:rPr lang="en-US" altLang="zh-CN" sz="1800" i="1" kern="100" spc="20">
                              <a:effectLst/>
                              <a:latin typeface="Cambria Math" panose="02040503050406030204" pitchFamily="18" charset="0"/>
                              <a:ea typeface="方正书宋简体"/>
                            </a:rPr>
                            <m:t>𝑀</m:t>
                          </m:r>
                        </m:e>
                      </m:d>
                      <m:r>
                        <a:rPr lang="en-US" altLang="zh-CN" sz="1800" i="1" kern="100" spc="20">
                          <a:effectLst/>
                          <a:latin typeface="Cambria Math" panose="02040503050406030204" pitchFamily="18" charset="0"/>
                          <a:ea typeface="方正书宋简体"/>
                        </a:rPr>
                        <m:t>+</m:t>
                      </m:r>
                      <m:f>
                        <m:fPr>
                          <m:ctrlPr>
                            <a:rPr lang="zh-CN" altLang="zh-CN" sz="1800" i="1" kern="100" spc="20">
                              <a:effectLst/>
                              <a:latin typeface="Cambria Math" panose="02040503050406030204" pitchFamily="18" charset="0"/>
                              <a:ea typeface="Cambria Math" panose="02040503050406030204" pitchFamily="18" charset="0"/>
                            </a:rPr>
                          </m:ctrlPr>
                        </m:fPr>
                        <m:num>
                          <m:r>
                            <a:rPr lang="en-US" altLang="zh-CN" sz="1800" i="1" kern="100" spc="20">
                              <a:effectLst/>
                              <a:latin typeface="Cambria Math" panose="02040503050406030204" pitchFamily="18" charset="0"/>
                              <a:ea typeface="方正书宋简体"/>
                            </a:rPr>
                            <m:t>1</m:t>
                          </m:r>
                        </m:num>
                        <m:den>
                          <m:r>
                            <a:rPr lang="en-US" altLang="zh-CN" sz="1800" i="1" kern="100" spc="20">
                              <a:effectLst/>
                              <a:latin typeface="Cambria Math" panose="02040503050406030204" pitchFamily="18" charset="0"/>
                              <a:ea typeface="方正书宋简体"/>
                            </a:rPr>
                            <m:t>2</m:t>
                          </m:r>
                        </m:den>
                      </m:f>
                      <m:sSub>
                        <m:sSubPr>
                          <m:ctrlPr>
                            <a:rPr lang="zh-CN" altLang="zh-CN" sz="1800" i="1" kern="100" spc="20">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rPr>
                            <m:t>𝐷</m:t>
                          </m:r>
                        </m:e>
                        <m:sub>
                          <m:r>
                            <a:rPr lang="en-US" altLang="zh-CN" sz="1800" i="1" kern="100" spc="20">
                              <a:effectLst/>
                              <a:latin typeface="Cambria Math" panose="02040503050406030204" pitchFamily="18" charset="0"/>
                              <a:ea typeface="方正书宋简体"/>
                            </a:rPr>
                            <m:t>𝐾𝐿</m:t>
                          </m:r>
                        </m:sub>
                      </m:sSub>
                      <m:r>
                        <a:rPr lang="en-US" altLang="zh-CN" sz="1800" i="1" kern="100" spc="20">
                          <a:effectLst/>
                          <a:latin typeface="Cambria Math" panose="02040503050406030204" pitchFamily="18" charset="0"/>
                          <a:ea typeface="方正书宋简体"/>
                        </a:rPr>
                        <m:t>(</m:t>
                      </m:r>
                      <m:r>
                        <a:rPr lang="en-US" altLang="zh-CN" sz="1800" i="1" kern="100" spc="20">
                          <a:effectLst/>
                          <a:latin typeface="Cambria Math" panose="02040503050406030204" pitchFamily="18" charset="0"/>
                          <a:ea typeface="方正书宋简体"/>
                        </a:rPr>
                        <m:t>𝑄</m:t>
                      </m:r>
                      <m:r>
                        <a:rPr lang="en-US" altLang="zh-CN" sz="1800" i="1" kern="100" spc="20">
                          <a:effectLst/>
                          <a:latin typeface="Cambria Math" panose="02040503050406030204" pitchFamily="18" charset="0"/>
                          <a:ea typeface="方正书宋简体"/>
                        </a:rPr>
                        <m:t>||</m:t>
                      </m:r>
                      <m:r>
                        <a:rPr lang="en-US" altLang="zh-CN" sz="1800" i="1" kern="100" spc="20">
                          <a:effectLst/>
                          <a:latin typeface="Cambria Math" panose="02040503050406030204" pitchFamily="18" charset="0"/>
                          <a:ea typeface="方正书宋简体"/>
                        </a:rPr>
                        <m:t>𝑀</m:t>
                      </m:r>
                      <m:r>
                        <a:rPr lang="en-US" altLang="zh-CN" sz="1800" i="1" kern="100" spc="20">
                          <a:effectLst/>
                          <a:latin typeface="Cambria Math" panose="02040503050406030204" pitchFamily="18" charset="0"/>
                          <a:ea typeface="方正书宋简体"/>
                        </a:rPr>
                        <m:t>)</m:t>
                      </m:r>
                    </m:oMath>
                  </m:oMathPara>
                </a14:m>
                <a:endParaRPr lang="zh-CN" altLang="zh-CN" sz="1800" kern="100" spc="20" dirty="0">
                  <a:effectLst/>
                  <a:latin typeface="Times New Roman" panose="02020603050405020304" pitchFamily="18" charset="0"/>
                  <a:ea typeface="方正书宋简体"/>
                </a:endParaRPr>
              </a:p>
              <a:p>
                <a:pPr marL="0" indent="0">
                  <a:buNone/>
                </a:pPr>
                <a:r>
                  <a:rPr lang="en-US" altLang="zh-CN" dirty="0"/>
                  <a:t>    </a:t>
                </a:r>
                <a:r>
                  <a:rPr lang="zh-CN" altLang="en-US" sz="1800" dirty="0"/>
                  <a:t>分类分布：</a:t>
                </a:r>
                <a:endParaRPr lang="en-US" altLang="zh-CN" sz="1800" dirty="0"/>
              </a:p>
              <a:p>
                <a:pPr marL="0" indent="0">
                  <a:buNone/>
                </a:pPr>
                <a14:m>
                  <m:oMathPara xmlns:m="http://schemas.openxmlformats.org/officeDocument/2006/math">
                    <m:oMathParaPr>
                      <m:jc m:val="centerGroup"/>
                    </m:oMathParaPr>
                    <m:oMath xmlns:m="http://schemas.openxmlformats.org/officeDocument/2006/math">
                      <m:sSub>
                        <m:sSubPr>
                          <m:ctrlPr>
                            <a:rPr lang="zh-CN" altLang="zh-CN" sz="1600" i="1" smtClean="0">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𝐷</m:t>
                          </m:r>
                        </m:e>
                        <m:sub>
                          <m:r>
                            <a:rPr lang="en-US" altLang="zh-CN" sz="1800" i="1" kern="100" spc="20">
                              <a:effectLst/>
                              <a:latin typeface="Cambria Math" panose="02040503050406030204" pitchFamily="18" charset="0"/>
                              <a:ea typeface="方正书宋简体"/>
                              <a:cs typeface="Times New Roman" panose="02020603050405020304" pitchFamily="18" charset="0"/>
                            </a:rPr>
                            <m:t>𝐽𝑆</m:t>
                          </m:r>
                        </m:sub>
                      </m:sSub>
                      <m:r>
                        <a:rPr lang="en-US" altLang="zh-CN" sz="1800" i="1" kern="100" spc="20">
                          <a:effectLst/>
                          <a:latin typeface="Cambria Math" panose="02040503050406030204" pitchFamily="18" charset="0"/>
                          <a:ea typeface="方正书宋简体"/>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𝜃</m:t>
                          </m:r>
                        </m:e>
                        <m:sub>
                          <m:r>
                            <a:rPr lang="en-US" altLang="zh-CN" sz="1800" i="1" kern="100" spc="20">
                              <a:effectLst/>
                              <a:latin typeface="Cambria Math" panose="02040503050406030204" pitchFamily="18" charset="0"/>
                              <a:ea typeface="方正书宋简体"/>
                              <a:cs typeface="Times New Roman" panose="02020603050405020304" pitchFamily="18" charset="0"/>
                            </a:rPr>
                            <m:t>𝑖</m:t>
                          </m:r>
                        </m:sub>
                      </m:sSub>
                      <m:r>
                        <a:rPr lang="en-US" altLang="zh-CN" sz="1800" i="1" kern="100" spc="20">
                          <a:effectLst/>
                          <a:latin typeface="Cambria Math" panose="02040503050406030204" pitchFamily="18" charset="0"/>
                          <a:ea typeface="方正书宋简体"/>
                          <a:cs typeface="Times New Roman" panose="02020603050405020304" pitchFamily="18" charset="0"/>
                        </a:rPr>
                        <m:t>|</m:t>
                      </m:r>
                      <m:d>
                        <m:dPr>
                          <m:begChr m:val="|"/>
                          <m:ctrlPr>
                            <a:rPr lang="zh-CN" altLang="zh-CN" sz="1600" i="1">
                              <a:effectLst/>
                              <a:latin typeface="Cambria Math" panose="02040503050406030204" pitchFamily="18" charset="0"/>
                              <a:ea typeface="Cambria Math" panose="02040503050406030204" pitchFamily="18" charset="0"/>
                            </a:rPr>
                          </m:ctrlPr>
                        </m:dPr>
                        <m:e>
                          <m:sSub>
                            <m:sSubPr>
                              <m:ctrlPr>
                                <a:rPr lang="zh-CN" altLang="zh-CN" sz="1600"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𝜃</m:t>
                              </m:r>
                            </m:e>
                            <m:sub>
                              <m:r>
                                <a:rPr lang="en-US" altLang="zh-CN" sz="1800" i="1" kern="100" spc="20">
                                  <a:effectLst/>
                                  <a:latin typeface="Cambria Math" panose="02040503050406030204" pitchFamily="18" charset="0"/>
                                  <a:ea typeface="方正书宋简体"/>
                                  <a:cs typeface="Times New Roman" panose="02020603050405020304" pitchFamily="18" charset="0"/>
                                </a:rPr>
                                <m:t>𝑗</m:t>
                              </m:r>
                            </m:sub>
                          </m:sSub>
                        </m:e>
                      </m:d>
                      <m:r>
                        <a:rPr lang="en-US" altLang="zh-CN" sz="1800" i="1" kern="100" spc="20">
                          <a:effectLst/>
                          <a:latin typeface="Cambria Math" panose="02040503050406030204" pitchFamily="18" charset="0"/>
                          <a:ea typeface="方正书宋简体"/>
                          <a:cs typeface="Times New Roman" panose="02020603050405020304" pitchFamily="18" charset="0"/>
                        </a:rPr>
                        <m:t>=</m:t>
                      </m:r>
                      <m:f>
                        <m:fPr>
                          <m:ctrlPr>
                            <a:rPr lang="zh-CN" altLang="zh-CN" sz="1600" i="1">
                              <a:effectLst/>
                              <a:latin typeface="Cambria Math" panose="02040503050406030204" pitchFamily="18" charset="0"/>
                              <a:ea typeface="Cambria Math" panose="02040503050406030204" pitchFamily="18" charset="0"/>
                            </a:rPr>
                          </m:ctrlPr>
                        </m:fPr>
                        <m:num>
                          <m:r>
                            <a:rPr lang="en-US" altLang="zh-CN" sz="1800" i="1" kern="100" spc="20">
                              <a:effectLst/>
                              <a:latin typeface="Cambria Math" panose="02040503050406030204" pitchFamily="18" charset="0"/>
                              <a:ea typeface="方正书宋简体"/>
                              <a:cs typeface="Times New Roman" panose="02020603050405020304" pitchFamily="18" charset="0"/>
                            </a:rPr>
                            <m:t>1</m:t>
                          </m:r>
                        </m:num>
                        <m:den>
                          <m:r>
                            <a:rPr lang="en-US" altLang="zh-CN" sz="1800" i="1" kern="100" spc="20">
                              <a:effectLst/>
                              <a:latin typeface="Cambria Math" panose="02040503050406030204" pitchFamily="18" charset="0"/>
                              <a:ea typeface="方正书宋简体"/>
                              <a:cs typeface="Times New Roman" panose="02020603050405020304" pitchFamily="18" charset="0"/>
                            </a:rPr>
                            <m:t>2</m:t>
                          </m:r>
                        </m:den>
                      </m:f>
                      <m:sSub>
                        <m:sSubPr>
                          <m:ctrlPr>
                            <a:rPr lang="zh-CN" altLang="zh-CN" sz="1600"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𝐷</m:t>
                          </m:r>
                        </m:e>
                        <m:sub>
                          <m:r>
                            <a:rPr lang="en-US" altLang="zh-CN" sz="1800" i="1" kern="100" spc="20">
                              <a:effectLst/>
                              <a:latin typeface="Cambria Math" panose="02040503050406030204" pitchFamily="18" charset="0"/>
                              <a:ea typeface="方正书宋简体"/>
                              <a:cs typeface="Times New Roman" panose="02020603050405020304" pitchFamily="18" charset="0"/>
                            </a:rPr>
                            <m:t>𝐾𝐿</m:t>
                          </m:r>
                        </m:sub>
                      </m:sSub>
                      <m:r>
                        <a:rPr lang="en-US" altLang="zh-CN" sz="1800" i="1" kern="100" spc="20">
                          <a:effectLst/>
                          <a:latin typeface="Cambria Math" panose="02040503050406030204" pitchFamily="18" charset="0"/>
                          <a:ea typeface="方正书宋简体"/>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𝜃</m:t>
                          </m:r>
                        </m:e>
                        <m:sub>
                          <m:r>
                            <a:rPr lang="en-US" altLang="zh-CN" sz="1800" i="1" kern="100" spc="20">
                              <a:effectLst/>
                              <a:latin typeface="Cambria Math" panose="02040503050406030204" pitchFamily="18" charset="0"/>
                              <a:ea typeface="方正书宋简体"/>
                              <a:cs typeface="Times New Roman" panose="02020603050405020304" pitchFamily="18" charset="0"/>
                            </a:rPr>
                            <m:t>𝑖</m:t>
                          </m:r>
                        </m:sub>
                      </m:sSub>
                      <m:r>
                        <a:rPr lang="en-US" altLang="zh-CN" sz="1800" i="1" kern="100" spc="20">
                          <a:effectLst/>
                          <a:latin typeface="Cambria Math" panose="02040503050406030204" pitchFamily="18" charset="0"/>
                          <a:ea typeface="方正书宋简体"/>
                          <a:cs typeface="Times New Roman" panose="02020603050405020304" pitchFamily="18" charset="0"/>
                        </a:rPr>
                        <m:t>||</m:t>
                      </m:r>
                      <m:f>
                        <m:fPr>
                          <m:ctrlPr>
                            <a:rPr lang="zh-CN" altLang="zh-CN" sz="1600" i="1">
                              <a:effectLst/>
                              <a:latin typeface="Cambria Math" panose="02040503050406030204" pitchFamily="18" charset="0"/>
                              <a:ea typeface="Cambria Math" panose="02040503050406030204" pitchFamily="18" charset="0"/>
                            </a:rPr>
                          </m:ctrlPr>
                        </m:fPr>
                        <m:num>
                          <m:sSub>
                            <m:sSubPr>
                              <m:ctrlPr>
                                <a:rPr lang="zh-CN" altLang="zh-CN" sz="1600"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𝜃</m:t>
                              </m:r>
                            </m:e>
                            <m:sub>
                              <m:r>
                                <a:rPr lang="en-US" altLang="zh-CN" sz="1800" i="1" kern="100" spc="20">
                                  <a:effectLst/>
                                  <a:latin typeface="Cambria Math" panose="02040503050406030204" pitchFamily="18" charset="0"/>
                                  <a:ea typeface="方正书宋简体"/>
                                  <a:cs typeface="Times New Roman" panose="02020603050405020304" pitchFamily="18" charset="0"/>
                                </a:rPr>
                                <m:t>𝑖</m:t>
                              </m:r>
                            </m:sub>
                          </m:sSub>
                          <m:r>
                            <a:rPr lang="en-US" altLang="zh-CN" sz="1800" i="1" kern="100" spc="20">
                              <a:effectLst/>
                              <a:latin typeface="Cambria Math" panose="02040503050406030204" pitchFamily="18" charset="0"/>
                              <a:ea typeface="方正书宋简体"/>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𝜃</m:t>
                              </m:r>
                            </m:e>
                            <m:sub>
                              <m:r>
                                <a:rPr lang="en-US" altLang="zh-CN" sz="1800" i="1" kern="100" spc="20">
                                  <a:effectLst/>
                                  <a:latin typeface="Cambria Math" panose="02040503050406030204" pitchFamily="18" charset="0"/>
                                  <a:ea typeface="方正书宋简体"/>
                                  <a:cs typeface="Times New Roman" panose="02020603050405020304" pitchFamily="18" charset="0"/>
                                </a:rPr>
                                <m:t>𝑗</m:t>
                              </m:r>
                            </m:sub>
                          </m:sSub>
                        </m:num>
                        <m:den>
                          <m:r>
                            <a:rPr lang="en-US" altLang="zh-CN" sz="1800" i="1" kern="100" spc="20">
                              <a:effectLst/>
                              <a:latin typeface="Cambria Math" panose="02040503050406030204" pitchFamily="18" charset="0"/>
                              <a:ea typeface="方正书宋简体"/>
                              <a:cs typeface="Times New Roman" panose="02020603050405020304" pitchFamily="18" charset="0"/>
                            </a:rPr>
                            <m:t>2</m:t>
                          </m:r>
                        </m:den>
                      </m:f>
                      <m:r>
                        <a:rPr lang="en-US" altLang="zh-CN" sz="1800" i="1" kern="100" spc="20">
                          <a:effectLst/>
                          <a:latin typeface="Cambria Math" panose="02040503050406030204" pitchFamily="18" charset="0"/>
                          <a:ea typeface="方正书宋简体"/>
                          <a:cs typeface="Times New Roman" panose="02020603050405020304" pitchFamily="18" charset="0"/>
                        </a:rPr>
                        <m:t>)+</m:t>
                      </m:r>
                      <m:f>
                        <m:fPr>
                          <m:ctrlPr>
                            <a:rPr lang="zh-CN" altLang="zh-CN" sz="1600" i="1">
                              <a:effectLst/>
                              <a:latin typeface="Cambria Math" panose="02040503050406030204" pitchFamily="18" charset="0"/>
                              <a:ea typeface="Cambria Math" panose="02040503050406030204" pitchFamily="18" charset="0"/>
                            </a:rPr>
                          </m:ctrlPr>
                        </m:fPr>
                        <m:num>
                          <m:r>
                            <a:rPr lang="en-US" altLang="zh-CN" sz="1800" i="1" kern="100" spc="20">
                              <a:effectLst/>
                              <a:latin typeface="Cambria Math" panose="02040503050406030204" pitchFamily="18" charset="0"/>
                              <a:ea typeface="方正书宋简体"/>
                              <a:cs typeface="Times New Roman" panose="02020603050405020304" pitchFamily="18" charset="0"/>
                            </a:rPr>
                            <m:t>1</m:t>
                          </m:r>
                        </m:num>
                        <m:den>
                          <m:r>
                            <a:rPr lang="en-US" altLang="zh-CN" sz="1800" i="1" kern="100" spc="20">
                              <a:effectLst/>
                              <a:latin typeface="Cambria Math" panose="02040503050406030204" pitchFamily="18" charset="0"/>
                              <a:ea typeface="方正书宋简体"/>
                              <a:cs typeface="Times New Roman" panose="02020603050405020304" pitchFamily="18" charset="0"/>
                            </a:rPr>
                            <m:t>2</m:t>
                          </m:r>
                        </m:den>
                      </m:f>
                      <m:sSub>
                        <m:sSubPr>
                          <m:ctrlPr>
                            <a:rPr lang="zh-CN" altLang="zh-CN" sz="1600"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𝐷</m:t>
                          </m:r>
                        </m:e>
                        <m:sub>
                          <m:r>
                            <a:rPr lang="en-US" altLang="zh-CN" sz="1800" i="1" kern="100" spc="20">
                              <a:effectLst/>
                              <a:latin typeface="Cambria Math" panose="02040503050406030204" pitchFamily="18" charset="0"/>
                              <a:ea typeface="方正书宋简体"/>
                              <a:cs typeface="Times New Roman" panose="02020603050405020304" pitchFamily="18" charset="0"/>
                            </a:rPr>
                            <m:t>𝐾𝐿</m:t>
                          </m:r>
                        </m:sub>
                      </m:sSub>
                      <m:r>
                        <a:rPr lang="en-US" altLang="zh-CN" sz="1800" i="1" kern="100" spc="20">
                          <a:effectLst/>
                          <a:latin typeface="Cambria Math" panose="02040503050406030204" pitchFamily="18" charset="0"/>
                          <a:ea typeface="方正书宋简体"/>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𝜃</m:t>
                          </m:r>
                        </m:e>
                        <m:sub>
                          <m:r>
                            <a:rPr lang="en-US" altLang="zh-CN" sz="1800" i="1" kern="100" spc="20">
                              <a:effectLst/>
                              <a:latin typeface="Cambria Math" panose="02040503050406030204" pitchFamily="18" charset="0"/>
                              <a:ea typeface="方正书宋简体"/>
                              <a:cs typeface="Times New Roman" panose="02020603050405020304" pitchFamily="18" charset="0"/>
                            </a:rPr>
                            <m:t>𝑗</m:t>
                          </m:r>
                        </m:sub>
                      </m:sSub>
                      <m:r>
                        <a:rPr lang="en-US" altLang="zh-CN" sz="1800" i="1" kern="100" spc="20">
                          <a:effectLst/>
                          <a:latin typeface="Cambria Math" panose="02040503050406030204" pitchFamily="18" charset="0"/>
                          <a:ea typeface="方正书宋简体"/>
                          <a:cs typeface="Times New Roman" panose="02020603050405020304" pitchFamily="18" charset="0"/>
                        </a:rPr>
                        <m:t>||</m:t>
                      </m:r>
                      <m:f>
                        <m:fPr>
                          <m:ctrlPr>
                            <a:rPr lang="zh-CN" altLang="zh-CN" sz="1600" i="1">
                              <a:effectLst/>
                              <a:latin typeface="Cambria Math" panose="02040503050406030204" pitchFamily="18" charset="0"/>
                              <a:ea typeface="Cambria Math" panose="02040503050406030204" pitchFamily="18" charset="0"/>
                            </a:rPr>
                          </m:ctrlPr>
                        </m:fPr>
                        <m:num>
                          <m:sSub>
                            <m:sSubPr>
                              <m:ctrlPr>
                                <a:rPr lang="zh-CN" altLang="zh-CN" sz="1600"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𝜃</m:t>
                              </m:r>
                            </m:e>
                            <m:sub>
                              <m:r>
                                <a:rPr lang="en-US" altLang="zh-CN" sz="1800" i="1" kern="100" spc="20">
                                  <a:effectLst/>
                                  <a:latin typeface="Cambria Math" panose="02040503050406030204" pitchFamily="18" charset="0"/>
                                  <a:ea typeface="方正书宋简体"/>
                                  <a:cs typeface="Times New Roman" panose="02020603050405020304" pitchFamily="18" charset="0"/>
                                </a:rPr>
                                <m:t>𝑖</m:t>
                              </m:r>
                            </m:sub>
                          </m:sSub>
                          <m:r>
                            <a:rPr lang="en-US" altLang="zh-CN" sz="1800" i="1" kern="100" spc="20">
                              <a:effectLst/>
                              <a:latin typeface="Cambria Math" panose="02040503050406030204" pitchFamily="18" charset="0"/>
                              <a:ea typeface="方正书宋简体"/>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𝜃</m:t>
                              </m:r>
                            </m:e>
                            <m:sub>
                              <m:r>
                                <a:rPr lang="en-US" altLang="zh-CN" sz="1800" i="1" kern="100" spc="20">
                                  <a:effectLst/>
                                  <a:latin typeface="Cambria Math" panose="02040503050406030204" pitchFamily="18" charset="0"/>
                                  <a:ea typeface="方正书宋简体"/>
                                  <a:cs typeface="Times New Roman" panose="02020603050405020304" pitchFamily="18" charset="0"/>
                                </a:rPr>
                                <m:t>𝑗</m:t>
                              </m:r>
                            </m:sub>
                          </m:sSub>
                        </m:num>
                        <m:den>
                          <m:r>
                            <a:rPr lang="en-US" altLang="zh-CN" sz="1800" i="1" kern="100" spc="20">
                              <a:effectLst/>
                              <a:latin typeface="Cambria Math" panose="02040503050406030204" pitchFamily="18" charset="0"/>
                              <a:ea typeface="方正书宋简体"/>
                              <a:cs typeface="Times New Roman" panose="02020603050405020304" pitchFamily="18" charset="0"/>
                            </a:rPr>
                            <m:t>2</m:t>
                          </m:r>
                        </m:den>
                      </m:f>
                      <m:r>
                        <a:rPr lang="en-US" altLang="zh-CN" sz="1800" i="1" kern="100" spc="20">
                          <a:effectLst/>
                          <a:latin typeface="Cambria Math" panose="02040503050406030204" pitchFamily="18" charset="0"/>
                          <a:ea typeface="方正书宋简体"/>
                          <a:cs typeface="Times New Roman" panose="02020603050405020304" pitchFamily="18" charset="0"/>
                        </a:rPr>
                        <m:t>)</m:t>
                      </m:r>
                    </m:oMath>
                  </m:oMathPara>
                </a14:m>
                <a:endParaRPr lang="en-US" altLang="zh-CN" sz="1800" dirty="0"/>
              </a:p>
              <a:p>
                <a:pPr marL="0" indent="0">
                  <a:buNone/>
                </a:pPr>
                <a:endParaRPr lang="en-US" altLang="zh-CN" dirty="0"/>
              </a:p>
            </p:txBody>
          </p:sp>
        </mc:Choice>
        <mc:Fallback xmlns="">
          <p:sp>
            <p:nvSpPr>
              <p:cNvPr id="3" name="文本占位符 2"/>
              <p:cNvSpPr>
                <a:spLocks noGrp="1" noRot="1" noChangeAspect="1" noMove="1" noResize="1" noEditPoints="1" noAdjustHandles="1" noChangeArrowheads="1" noChangeShapeType="1" noTextEdit="1"/>
              </p:cNvSpPr>
              <p:nvPr>
                <p:ph idx="1"/>
              </p:nvPr>
            </p:nvSpPr>
            <p:spPr>
              <a:xfrm>
                <a:off x="669924" y="1215483"/>
                <a:ext cx="10850563" cy="4928142"/>
              </a:xfrm>
              <a:blipFill>
                <a:blip r:embed="rId3"/>
                <a:stretch>
                  <a:fillRect l="-506" t="-14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1597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相似度度量：文档</a:t>
            </a:r>
            <a:r>
              <a:rPr lang="en-US" altLang="zh-CN" dirty="0"/>
              <a:t>-</a:t>
            </a:r>
            <a:r>
              <a:rPr lang="zh-CN" altLang="en-US" dirty="0"/>
              <a:t>主题分布</a:t>
            </a:r>
          </a:p>
        </p:txBody>
      </p:sp>
      <mc:AlternateContent xmlns:mc="http://schemas.openxmlformats.org/markup-compatibility/2006" xmlns:a14="http://schemas.microsoft.com/office/drawing/2010/main">
        <mc:Choice Requires="a14">
          <p:sp>
            <p:nvSpPr>
              <p:cNvPr id="3" name="文本占位符 2"/>
              <p:cNvSpPr>
                <a:spLocks noGrp="1"/>
              </p:cNvSpPr>
              <p:nvPr>
                <p:ph idx="1"/>
              </p:nvPr>
            </p:nvSpPr>
            <p:spPr>
              <a:xfrm>
                <a:off x="669924" y="1360449"/>
                <a:ext cx="10850563" cy="4783176"/>
              </a:xfrm>
            </p:spPr>
            <p:txBody>
              <a:bodyPr/>
              <a:lstStyle/>
              <a:p>
                <a:pPr marL="0" lvl="0" indent="0">
                  <a:buNone/>
                </a:pPr>
                <a:r>
                  <a:rPr lang="zh-CN" altLang="zh-CN" sz="1800" kern="100" spc="20" dirty="0">
                    <a:effectLst/>
                    <a:latin typeface="Times New Roman" panose="02020603050405020304" pitchFamily="18" charset="0"/>
                    <a:ea typeface="方正书宋简体"/>
                    <a:cs typeface="Times New Roman" panose="02020603050405020304" pitchFamily="18" charset="0"/>
                  </a:rPr>
                  <a:t>除了使用主题分布来度量文档相似度外，我们也可以使用一篇文档的主题分布生成另一篇文档的概率来作为相似度的度量：</a:t>
                </a:r>
                <a:endParaRPr lang="en-US" altLang="zh-CN" sz="1800" kern="100" spc="20" dirty="0">
                  <a:effectLst/>
                  <a:latin typeface="Times New Roman" panose="02020603050405020304" pitchFamily="18" charset="0"/>
                  <a:ea typeface="方正书宋简体"/>
                  <a:cs typeface="Times New Roman" panose="02020603050405020304" pitchFamily="18" charset="0"/>
                </a:endParaRPr>
              </a:p>
              <a:p>
                <a:pPr marL="0" lvl="0" indent="0">
                  <a:buNone/>
                </a:pPr>
                <a:endParaRPr lang="en-US" altLang="zh-CN" sz="1800" dirty="0"/>
              </a:p>
              <a:p>
                <a:pPr marL="0" lvl="0" indent="0">
                  <a:buNone/>
                </a:pPr>
                <a14:m>
                  <m:oMathPara xmlns:m="http://schemas.openxmlformats.org/officeDocument/2006/math">
                    <m:oMathParaPr>
                      <m:jc m:val="centerGroup"/>
                    </m:oMathParaPr>
                    <m:oMath xmlns:m="http://schemas.openxmlformats.org/officeDocument/2006/math">
                      <m:sSub>
                        <m:sSubPr>
                          <m:ctrlPr>
                            <a:rPr lang="zh-CN" altLang="zh-CN" sz="1600" i="1" smtClean="0">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𝑆</m:t>
                          </m:r>
                        </m:e>
                        <m:sub>
                          <m:r>
                            <a:rPr lang="en-US" altLang="zh-CN" sz="1800" i="1" kern="100" spc="20">
                              <a:effectLst/>
                              <a:latin typeface="Cambria Math" panose="02040503050406030204" pitchFamily="18" charset="0"/>
                              <a:ea typeface="方正书宋简体"/>
                              <a:cs typeface="Times New Roman" panose="02020603050405020304" pitchFamily="18" charset="0"/>
                            </a:rPr>
                            <m:t>𝑝</m:t>
                          </m:r>
                        </m:sub>
                      </m:sSub>
                      <m:r>
                        <a:rPr lang="en-US" altLang="zh-CN" sz="1800" i="1" kern="100" spc="20">
                          <a:effectLst/>
                          <a:latin typeface="Cambria Math" panose="02040503050406030204" pitchFamily="18" charset="0"/>
                          <a:ea typeface="方正书宋简体"/>
                          <a:cs typeface="Times New Roman" panose="02020603050405020304" pitchFamily="18" charset="0"/>
                        </a:rPr>
                        <m:t>=</m:t>
                      </m:r>
                      <m:nary>
                        <m:naryPr>
                          <m:chr m:val="∏"/>
                          <m:supHide m:val="on"/>
                          <m:ctrlPr>
                            <a:rPr lang="zh-CN" altLang="zh-CN" sz="1600" i="1">
                              <a:effectLst/>
                              <a:latin typeface="Cambria Math" panose="02040503050406030204" pitchFamily="18" charset="0"/>
                              <a:ea typeface="Cambria Math" panose="02040503050406030204" pitchFamily="18" charset="0"/>
                            </a:rPr>
                          </m:ctrlPr>
                        </m:naryPr>
                        <m:sub>
                          <m:r>
                            <a:rPr lang="en-US" altLang="zh-CN" sz="1800" i="1" kern="100" spc="20">
                              <a:effectLst/>
                              <a:latin typeface="Cambria Math" panose="02040503050406030204" pitchFamily="18" charset="0"/>
                              <a:ea typeface="方正书宋简体"/>
                              <a:cs typeface="Times New Roman" panose="02020603050405020304" pitchFamily="18" charset="0"/>
                            </a:rPr>
                            <m:t>𝑤</m:t>
                          </m:r>
                          <m:r>
                            <a:rPr lang="en-US" altLang="zh-CN" sz="1800" i="1" kern="100" spc="20">
                              <a:effectLst/>
                              <a:latin typeface="Cambria Math" panose="02040503050406030204" pitchFamily="18" charset="0"/>
                              <a:ea typeface="方正书宋简体"/>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𝑊</m:t>
                              </m:r>
                            </m:e>
                            <m:sub>
                              <m:r>
                                <a:rPr lang="en-US" altLang="zh-CN" sz="1800" i="1" kern="100" spc="20">
                                  <a:effectLst/>
                                  <a:latin typeface="Cambria Math" panose="02040503050406030204" pitchFamily="18" charset="0"/>
                                  <a:ea typeface="方正书宋简体"/>
                                  <a:cs typeface="Times New Roman" panose="02020603050405020304" pitchFamily="18" charset="0"/>
                                </a:rPr>
                                <m:t>𝑖</m:t>
                              </m:r>
                            </m:sub>
                          </m:sSub>
                        </m:sub>
                        <m:sup/>
                        <m:e>
                          <m:nary>
                            <m:naryPr>
                              <m:chr m:val="∑"/>
                              <m:ctrlPr>
                                <a:rPr lang="zh-CN" altLang="zh-CN" sz="1600" i="1">
                                  <a:effectLst/>
                                  <a:latin typeface="Cambria Math" panose="02040503050406030204" pitchFamily="18" charset="0"/>
                                  <a:ea typeface="Cambria Math" panose="02040503050406030204" pitchFamily="18" charset="0"/>
                                </a:rPr>
                              </m:ctrlPr>
                            </m:naryPr>
                            <m:sub>
                              <m:r>
                                <a:rPr lang="en-US" altLang="zh-CN" sz="1800" i="1" kern="100" spc="20">
                                  <a:effectLst/>
                                  <a:latin typeface="Cambria Math" panose="02040503050406030204" pitchFamily="18" charset="0"/>
                                  <a:ea typeface="方正书宋简体"/>
                                  <a:cs typeface="Times New Roman" panose="02020603050405020304" pitchFamily="18" charset="0"/>
                                </a:rPr>
                                <m:t>𝑘</m:t>
                              </m:r>
                              <m:r>
                                <a:rPr lang="en-US" altLang="zh-CN" sz="1800" i="1" kern="100" spc="20">
                                  <a:effectLst/>
                                  <a:latin typeface="Cambria Math" panose="02040503050406030204" pitchFamily="18" charset="0"/>
                                  <a:ea typeface="方正书宋简体"/>
                                  <a:cs typeface="Times New Roman" panose="02020603050405020304" pitchFamily="18" charset="0"/>
                                </a:rPr>
                                <m:t>=1</m:t>
                              </m:r>
                            </m:sub>
                            <m:sup>
                              <m:r>
                                <a:rPr lang="en-US" altLang="zh-CN" sz="1800" i="1" kern="100" spc="20">
                                  <a:effectLst/>
                                  <a:latin typeface="Cambria Math" panose="02040503050406030204" pitchFamily="18" charset="0"/>
                                  <a:ea typeface="方正书宋简体"/>
                                  <a:cs typeface="Times New Roman" panose="02020603050405020304" pitchFamily="18" charset="0"/>
                                </a:rPr>
                                <m:t>𝑛</m:t>
                              </m:r>
                            </m:sup>
                            <m:e>
                              <m:r>
                                <a:rPr lang="en-US" altLang="zh-CN" sz="1800" i="1" kern="100" spc="20">
                                  <a:effectLst/>
                                  <a:latin typeface="Cambria Math" panose="02040503050406030204" pitchFamily="18" charset="0"/>
                                  <a:ea typeface="方正书宋简体"/>
                                  <a:cs typeface="Times New Roman" panose="02020603050405020304" pitchFamily="18" charset="0"/>
                                </a:rPr>
                                <m:t>𝑝</m:t>
                              </m:r>
                              <m:d>
                                <m:dPr>
                                  <m:ctrlPr>
                                    <a:rPr lang="zh-CN" altLang="zh-CN" sz="1600" i="1">
                                      <a:effectLst/>
                                      <a:latin typeface="Cambria Math" panose="02040503050406030204" pitchFamily="18" charset="0"/>
                                      <a:ea typeface="Cambria Math" panose="02040503050406030204" pitchFamily="18" charset="0"/>
                                    </a:rPr>
                                  </m:ctrlPr>
                                </m:dPr>
                                <m:e>
                                  <m:r>
                                    <a:rPr lang="en-US" altLang="zh-CN" sz="1800" i="1" kern="100" spc="20">
                                      <a:effectLst/>
                                      <a:latin typeface="Cambria Math" panose="02040503050406030204" pitchFamily="18" charset="0"/>
                                      <a:ea typeface="方正书宋简体"/>
                                      <a:cs typeface="Times New Roman" panose="02020603050405020304" pitchFamily="18" charset="0"/>
                                    </a:rPr>
                                    <m:t>𝑤</m:t>
                                  </m:r>
                                </m:e>
                                <m:e>
                                  <m:sSub>
                                    <m:sSubPr>
                                      <m:ctrlPr>
                                        <a:rPr lang="zh-CN" altLang="zh-CN" sz="1600"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𝑧</m:t>
                                      </m:r>
                                    </m:e>
                                    <m:sub>
                                      <m:r>
                                        <a:rPr lang="en-US" altLang="zh-CN" sz="1800" i="1" kern="100" spc="20">
                                          <a:effectLst/>
                                          <a:latin typeface="Cambria Math" panose="02040503050406030204" pitchFamily="18" charset="0"/>
                                          <a:ea typeface="方正书宋简体"/>
                                          <a:cs typeface="Times New Roman" panose="02020603050405020304" pitchFamily="18" charset="0"/>
                                        </a:rPr>
                                        <m:t>𝑘</m:t>
                                      </m:r>
                                    </m:sub>
                                  </m:sSub>
                                </m:e>
                              </m:d>
                              <m:r>
                                <a:rPr lang="en-US" altLang="zh-CN" sz="1800" i="1" kern="100" spc="20">
                                  <a:effectLst/>
                                  <a:latin typeface="Cambria Math" panose="02040503050406030204" pitchFamily="18" charset="0"/>
                                  <a:ea typeface="方正书宋简体"/>
                                  <a:cs typeface="Times New Roman" panose="02020603050405020304" pitchFamily="18" charset="0"/>
                                </a:rPr>
                                <m:t>𝑝</m:t>
                              </m:r>
                              <m:r>
                                <a:rPr lang="en-US" altLang="zh-CN" sz="1800" i="1" kern="100" spc="20">
                                  <a:effectLst/>
                                  <a:latin typeface="Cambria Math" panose="02040503050406030204" pitchFamily="18" charset="0"/>
                                  <a:ea typeface="方正书宋简体"/>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𝑧</m:t>
                                  </m:r>
                                </m:e>
                                <m:sub>
                                  <m:r>
                                    <a:rPr lang="en-US" altLang="zh-CN" sz="1800" i="1" kern="100" spc="20">
                                      <a:effectLst/>
                                      <a:latin typeface="Cambria Math" panose="02040503050406030204" pitchFamily="18" charset="0"/>
                                      <a:ea typeface="方正书宋简体"/>
                                      <a:cs typeface="Times New Roman" panose="02020603050405020304" pitchFamily="18" charset="0"/>
                                    </a:rPr>
                                    <m:t>𝑘</m:t>
                                  </m:r>
                                </m:sub>
                              </m:sSub>
                              <m:r>
                                <a:rPr lang="en-US" altLang="zh-CN" sz="1800" i="1" kern="100" spc="20">
                                  <a:effectLst/>
                                  <a:latin typeface="Cambria Math" panose="02040503050406030204" pitchFamily="18" charset="0"/>
                                  <a:ea typeface="方正书宋简体"/>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cs typeface="Times New Roman" panose="02020603050405020304" pitchFamily="18" charset="0"/>
                                    </a:rPr>
                                    <m:t>𝑊</m:t>
                                  </m:r>
                                </m:e>
                                <m:sub>
                                  <m:r>
                                    <a:rPr lang="en-US" altLang="zh-CN" sz="1800" i="1" kern="100" spc="20">
                                      <a:effectLst/>
                                      <a:latin typeface="Cambria Math" panose="02040503050406030204" pitchFamily="18" charset="0"/>
                                      <a:ea typeface="方正书宋简体"/>
                                      <a:cs typeface="Times New Roman" panose="02020603050405020304" pitchFamily="18" charset="0"/>
                                    </a:rPr>
                                    <m:t>𝑗</m:t>
                                  </m:r>
                                </m:sub>
                              </m:sSub>
                              <m:r>
                                <a:rPr lang="en-US" altLang="zh-CN" sz="1800" i="1" kern="100" spc="20">
                                  <a:effectLst/>
                                  <a:latin typeface="Cambria Math" panose="02040503050406030204" pitchFamily="18" charset="0"/>
                                  <a:ea typeface="方正书宋简体"/>
                                  <a:cs typeface="Times New Roman" panose="02020603050405020304" pitchFamily="18" charset="0"/>
                                </a:rPr>
                                <m:t>)</m:t>
                              </m:r>
                            </m:e>
                          </m:nary>
                          <m:r>
                            <a:rPr lang="en-US" altLang="zh-CN" sz="1800" i="1" kern="100" spc="20">
                              <a:effectLst/>
                              <a:latin typeface="Cambria Math" panose="02040503050406030204" pitchFamily="18" charset="0"/>
                              <a:ea typeface="方正书宋简体"/>
                              <a:cs typeface="Times New Roman" panose="02020603050405020304" pitchFamily="18" charset="0"/>
                            </a:rPr>
                            <m:t> </m:t>
                          </m:r>
                        </m:e>
                      </m:nary>
                    </m:oMath>
                  </m:oMathPara>
                </a14:m>
                <a:endParaRPr lang="en-US" altLang="zh-CN" sz="1800" dirty="0"/>
              </a:p>
              <a:p>
                <a:pPr marL="0" indent="0">
                  <a:buNone/>
                </a:pPr>
                <a:endParaRPr lang="en-US" altLang="zh-CN" sz="1800" kern="100" spc="20" dirty="0">
                  <a:effectLst/>
                  <a:latin typeface="Times New Roman" panose="02020603050405020304" pitchFamily="18" charset="0"/>
                  <a:ea typeface="方正书宋简体"/>
                </a:endParaRPr>
              </a:p>
              <a:p>
                <a:pPr marL="0" indent="0">
                  <a:buNone/>
                </a:pPr>
                <a:r>
                  <a:rPr lang="zh-CN" altLang="zh-CN" sz="1800" kern="100" spc="20" dirty="0">
                    <a:effectLst/>
                    <a:latin typeface="Times New Roman" panose="02020603050405020304" pitchFamily="18" charset="0"/>
                    <a:ea typeface="方正书宋简体"/>
                  </a:rPr>
                  <a:t>其中</a:t>
                </a:r>
                <a:r>
                  <a:rPr lang="en-US" altLang="zh-CN" sz="1800" kern="100" spc="20" dirty="0">
                    <a:effectLst/>
                    <a:latin typeface="Times New Roman" panose="02020603050405020304" pitchFamily="18" charset="0"/>
                    <a:ea typeface="方正书宋简体"/>
                  </a:rPr>
                  <a:t> </a:t>
                </a:r>
                <a14:m>
                  <m:oMath xmlns:m="http://schemas.openxmlformats.org/officeDocument/2006/math">
                    <m:sSub>
                      <m:sSubPr>
                        <m:ctrlPr>
                          <a:rPr lang="zh-CN" altLang="zh-CN" sz="1800" i="1" kern="100" spc="20">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rPr>
                          <m:t>𝑊</m:t>
                        </m:r>
                      </m:e>
                      <m:sub>
                        <m:r>
                          <a:rPr lang="en-US" altLang="zh-CN" sz="1800" i="1" kern="100" spc="20">
                            <a:effectLst/>
                            <a:latin typeface="Cambria Math" panose="02040503050406030204" pitchFamily="18" charset="0"/>
                            <a:ea typeface="方正书宋简体"/>
                          </a:rPr>
                          <m:t>𝑖</m:t>
                        </m:r>
                      </m:sub>
                    </m:sSub>
                  </m:oMath>
                </a14:m>
                <a:r>
                  <a:rPr lang="en-US" altLang="zh-CN" sz="1800" kern="100" spc="20" dirty="0">
                    <a:effectLst/>
                    <a:latin typeface="Times New Roman" panose="02020603050405020304" pitchFamily="18" charset="0"/>
                    <a:ea typeface="方正书宋简体"/>
                  </a:rPr>
                  <a:t> </a:t>
                </a:r>
                <a:r>
                  <a:rPr lang="zh-CN" altLang="zh-CN" sz="1800" kern="100" spc="20" dirty="0">
                    <a:effectLst/>
                    <a:latin typeface="Times New Roman" panose="02020603050405020304" pitchFamily="18" charset="0"/>
                    <a:ea typeface="方正书宋简体"/>
                  </a:rPr>
                  <a:t>是被生成的文档，</a:t>
                </a:r>
                <a14:m>
                  <m:oMath xmlns:m="http://schemas.openxmlformats.org/officeDocument/2006/math">
                    <m:sSub>
                      <m:sSubPr>
                        <m:ctrlPr>
                          <a:rPr lang="zh-CN" altLang="zh-CN" sz="1800" i="1" kern="100" spc="20">
                            <a:effectLst/>
                            <a:latin typeface="Cambria Math" panose="02040503050406030204" pitchFamily="18" charset="0"/>
                            <a:ea typeface="Cambria Math" panose="02040503050406030204" pitchFamily="18" charset="0"/>
                          </a:rPr>
                        </m:ctrlPr>
                      </m:sSubPr>
                      <m:e>
                        <m:r>
                          <a:rPr lang="en-US" altLang="zh-CN" sz="1800" i="1" kern="100" spc="20">
                            <a:effectLst/>
                            <a:latin typeface="Cambria Math" panose="02040503050406030204" pitchFamily="18" charset="0"/>
                            <a:ea typeface="方正书宋简体"/>
                          </a:rPr>
                          <m:t>𝑊</m:t>
                        </m:r>
                      </m:e>
                      <m:sub>
                        <m:r>
                          <a:rPr lang="en-US" altLang="zh-CN" sz="1800" i="1" kern="100" spc="20">
                            <a:effectLst/>
                            <a:latin typeface="Cambria Math" panose="02040503050406030204" pitchFamily="18" charset="0"/>
                            <a:ea typeface="方正书宋简体"/>
                          </a:rPr>
                          <m:t>𝑗</m:t>
                        </m:r>
                      </m:sub>
                    </m:sSub>
                  </m:oMath>
                </a14:m>
                <a:r>
                  <a:rPr lang="en-US" altLang="zh-CN" sz="1800" kern="100" spc="20" dirty="0">
                    <a:effectLst/>
                    <a:latin typeface="Times New Roman" panose="02020603050405020304" pitchFamily="18" charset="0"/>
                    <a:ea typeface="方正书宋简体"/>
                  </a:rPr>
                  <a:t> </a:t>
                </a:r>
                <a:r>
                  <a:rPr lang="zh-CN" altLang="zh-CN" sz="1800" kern="100" spc="20" dirty="0">
                    <a:effectLst/>
                    <a:latin typeface="Times New Roman" panose="02020603050405020304" pitchFamily="18" charset="0"/>
                    <a:ea typeface="方正书宋简体"/>
                  </a:rPr>
                  <a:t>则是另一篇文档。</a:t>
                </a:r>
              </a:p>
            </p:txBody>
          </p:sp>
        </mc:Choice>
        <mc:Fallback xmlns="">
          <p:sp>
            <p:nvSpPr>
              <p:cNvPr id="3" name="文本占位符 2"/>
              <p:cNvSpPr>
                <a:spLocks noGrp="1" noRot="1" noChangeAspect="1" noMove="1" noResize="1" noEditPoints="1" noAdjustHandles="1" noChangeArrowheads="1" noChangeShapeType="1" noTextEdit="1"/>
              </p:cNvSpPr>
              <p:nvPr>
                <p:ph idx="1"/>
              </p:nvPr>
            </p:nvSpPr>
            <p:spPr>
              <a:xfrm>
                <a:off x="669924" y="1360449"/>
                <a:ext cx="10850563" cy="4783176"/>
              </a:xfrm>
              <a:blipFill>
                <a:blip r:embed="rId3"/>
                <a:stretch>
                  <a:fillRect l="-506" t="-1146" r="-2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66791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a18adb86-5929-4bf5-a1c6-bcf101f86030"/>
</p:tagLst>
</file>

<file path=ppt/tags/tag2.xml><?xml version="1.0" encoding="utf-8"?>
<p:tagLst xmlns:a="http://schemas.openxmlformats.org/drawingml/2006/main" xmlns:r="http://schemas.openxmlformats.org/officeDocument/2006/relationships" xmlns:p="http://schemas.openxmlformats.org/presentationml/2006/main">
  <p:tag name="ISLIDE.DIAGRAM" val="0fb470e5-1029-42ce-833c-e9373f9ba9bf"/>
</p:tagLst>
</file>

<file path=ppt/theme/theme1.xml><?xml version="1.0" encoding="utf-8"?>
<a:theme xmlns:a="http://schemas.openxmlformats.org/drawingml/2006/main" name="主题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768</TotalTime>
  <Words>1238</Words>
  <Application>Microsoft Office PowerPoint</Application>
  <PresentationFormat>宽屏</PresentationFormat>
  <Paragraphs>152</Paragraphs>
  <Slides>18</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微软雅黑</vt:lpstr>
      <vt:lpstr>Arial</vt:lpstr>
      <vt:lpstr>Calibri</vt:lpstr>
      <vt:lpstr>Cambria Math</vt:lpstr>
      <vt:lpstr>Consolas</vt:lpstr>
      <vt:lpstr>Impact</vt:lpstr>
      <vt:lpstr>Times New Roman</vt:lpstr>
      <vt:lpstr>主题5</vt:lpstr>
      <vt:lpstr>基于潜在狄利克雷分配模型的语义搜索方法</vt:lpstr>
      <vt:lpstr>PowerPoint 演示文稿</vt:lpstr>
      <vt:lpstr>原理介绍</vt:lpstr>
      <vt:lpstr>LDA</vt:lpstr>
      <vt:lpstr>LDA：基本思想</vt:lpstr>
      <vt:lpstr>LDA：基本思想</vt:lpstr>
      <vt:lpstr>Gibbs 抽样</vt:lpstr>
      <vt:lpstr>相似度度量：主题分布-主题分布</vt:lpstr>
      <vt:lpstr>相似度度量：文档-主题分布</vt:lpstr>
      <vt:lpstr>实验结果</vt:lpstr>
      <vt:lpstr>语料库</vt:lpstr>
      <vt:lpstr>主题数</vt:lpstr>
      <vt:lpstr>相似度度量</vt:lpstr>
      <vt:lpstr>分词策略</vt:lpstr>
      <vt:lpstr>模型效果</vt:lpstr>
      <vt:lpstr>总结</vt:lpstr>
      <vt:lpstr>总结</vt:lpstr>
      <vt:lpstr>Thanks.</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Ib 混沌</cp:lastModifiedBy>
  <cp:revision>39</cp:revision>
  <cp:lastPrinted>2018-02-05T16:00:00Z</cp:lastPrinted>
  <dcterms:created xsi:type="dcterms:W3CDTF">2018-02-05T16:00:00Z</dcterms:created>
  <dcterms:modified xsi:type="dcterms:W3CDTF">2023-01-03T17:25:43Z</dcterms:modified>
  <cp:category>business proposal;oral defense;training courseware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a18adb86-5929-4bf5-a1c6-bcf101f86030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2018-08-30T08:24:10.9447553Z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