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70"/>
  </p:normalViewPr>
  <p:slideViewPr>
    <p:cSldViewPr snapToGrid="0" snapToObjects="1">
      <p:cViewPr>
        <p:scale>
          <a:sx n="119" d="100"/>
          <a:sy n="119" d="100"/>
        </p:scale>
        <p:origin x="-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40C6D-03F0-B041-98AD-F90EA97C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4BE45B-288F-6145-B291-7A204CBE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CAD24-78C3-2E47-9604-3987153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489B9-D894-994B-BEB6-E9A94771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C1A5F-41C2-714B-A4D3-DCB17E02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308CC-981E-1D4D-8FBF-8C4BC4B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1F9CB-A464-9849-8006-DABF18BC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E8D7B-CBBC-CB4C-A580-E772951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95DC4-79AB-B243-9115-81B2F8E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68A8EB-2DC9-2346-B986-2B511EDB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7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E8D715-C20F-E849-9D53-487CF0A5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6A2756-0371-344B-9346-50B61BED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6A733-3908-E14D-835E-968482CB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AC809-EBC9-2D4C-A87A-CB3B12E8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BE3DF-692F-0044-A952-814D4B2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1CCC-8201-6A4F-A40B-D3E07EAF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B71AA-CFE4-3046-9A4D-74AF36DE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0F2E6-36FF-E148-AE00-0A830612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6AD45-731A-CC45-B8BE-E323DA1F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3AFA7-5F78-664B-B326-E6979A3A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A16DB-99FE-D14D-B53F-ADAAC9C6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33EC4A-61DC-0049-B23F-C7CBD863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0EF5C-199F-CD48-BA9B-F646614F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FA2AC-48AA-4249-8032-57A99343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151DB-6C2C-2844-AEA6-77F9449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74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29FFB-A1B9-384D-A291-2D72D3A4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6435E-F0F0-D54D-988C-B5F2F558E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12CF33-0450-2C40-995C-CD707AA8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B54E2C-B2D3-3E42-B1A7-BBF27326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893813-DAFB-F44B-9A3B-A6DC10B0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8FB33-3973-DA4D-A2DA-FE2A89D7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FF237-66FD-7C4B-9AC9-4B5AAEB2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87FBFB-7370-7044-BEB0-C575EA3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5635D5-8832-B443-B5ED-1EB4837BD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9D3C6B-AABA-C34F-8385-B5FD022CE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681C1E-F696-7349-99A9-E2B08E27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6B71B-34A7-C346-862B-59EA736A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54106D-2866-FF46-BDEB-C8F5091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46FF61-C5EF-E349-9917-CADC106B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5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A033F-B30D-0F48-8EAA-39AFBF68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0D0E50-865E-B148-9F41-EED90C1F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561357-78DE-1242-868A-8009F75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285280-8D1C-4E4B-963E-EAEA7947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3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F5F16F-9D60-B543-ABB2-C28E3B22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D9C26E-8F8D-934B-83B0-42E9C1D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53F13-06C4-B647-A4A5-632C3098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224A6-E939-A741-A55C-EC99C0A7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69E3C-5D18-1B4D-B9E2-DAF04E7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1B3BA9-C507-304D-87B8-EA50A9CC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8C8BC-04C9-BB45-8813-67EC456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0CBE3-39DA-AE4E-91E0-5DFD93F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8723C8-4CD0-B844-B98C-15BA0169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3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C7931-A3DF-0B43-963B-90E6CF5D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F9D0B5-C02B-7D4B-863D-BC781669B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2A2164-B77D-C840-9393-099EF297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0E537-A0C7-B144-B2D5-62B250D7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8833-39C3-A947-8284-6A5F6FF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F6613C-1735-8947-8D9A-18C7263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47141F-6050-3B48-B671-E7740B7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05FE7-092D-5D48-A219-CE213BA1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62568-84C7-2240-880D-822006853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F560-9D59-4247-8A75-AAF02A3D85DE}" type="datetimeFigureOut">
              <a:rPr lang="de-DE" smtClean="0"/>
              <a:t>27.11.18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5F4C3-2AF6-6144-AFC8-E70C72DD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DDD4D-E919-CD4F-9495-63DE20102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3F2B-EFA6-C94C-9BCE-B1E693549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3FFCC5-3FBD-C141-B8A9-4EB0C8F8052F}"/>
              </a:ext>
            </a:extLst>
          </p:cNvPr>
          <p:cNvSpPr/>
          <p:nvPr/>
        </p:nvSpPr>
        <p:spPr>
          <a:xfrm>
            <a:off x="1242259" y="1475958"/>
            <a:ext cx="1624264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Formale Sprachen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43BDE13-FA97-7B40-918E-E1C7F0650ABA}"/>
              </a:ext>
            </a:extLst>
          </p:cNvPr>
          <p:cNvSpPr/>
          <p:nvPr/>
        </p:nvSpPr>
        <p:spPr>
          <a:xfrm>
            <a:off x="6001619" y="209994"/>
            <a:ext cx="1624264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Formale Grammatiken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14C57F-DA1B-6544-A528-25654AE70A61}"/>
              </a:ext>
            </a:extLst>
          </p:cNvPr>
          <p:cNvSpPr/>
          <p:nvPr/>
        </p:nvSpPr>
        <p:spPr>
          <a:xfrm>
            <a:off x="3519236" y="1475958"/>
            <a:ext cx="1624264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Reguläre Ausdrücke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10C0B7-762B-0849-AC0B-8B23B6E2746E}"/>
              </a:ext>
            </a:extLst>
          </p:cNvPr>
          <p:cNvSpPr/>
          <p:nvPr/>
        </p:nvSpPr>
        <p:spPr>
          <a:xfrm>
            <a:off x="6001619" y="2810604"/>
            <a:ext cx="1624264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Automaten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E0C575E-C10D-0A4A-A107-EB9BC9C065B5}"/>
              </a:ext>
            </a:extLst>
          </p:cNvPr>
          <p:cNvSpPr/>
          <p:nvPr/>
        </p:nvSpPr>
        <p:spPr>
          <a:xfrm>
            <a:off x="8519121" y="1510300"/>
            <a:ext cx="1624264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Compiler und Interpreter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7E7790F6-252F-5342-A5FA-01B822EDA2BB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5400000" flipH="1" flipV="1">
            <a:off x="4789182" y="263522"/>
            <a:ext cx="754622" cy="1670251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C318CC6-473B-EC49-AC22-EBA2AECBBA4A}"/>
              </a:ext>
            </a:extLst>
          </p:cNvPr>
          <p:cNvSpPr txBox="1"/>
          <p:nvPr/>
        </p:nvSpPr>
        <p:spPr>
          <a:xfrm>
            <a:off x="4499359" y="257630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Regulärer Ausdruck </a:t>
            </a:r>
            <a:r>
              <a:rPr lang="de-DE" sz="1000" dirty="0">
                <a:sym typeface="Wingdings" pitchFamily="2" charset="2"/>
              </a:rPr>
              <a:t>zu </a:t>
            </a:r>
          </a:p>
          <a:p>
            <a:r>
              <a:rPr lang="de-DE" sz="1000" dirty="0"/>
              <a:t>Regulärer Grammatik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6643EC1-DB10-5241-A3C4-3426A8BFBD7B}"/>
              </a:ext>
            </a:extLst>
          </p:cNvPr>
          <p:cNvSpPr txBox="1"/>
          <p:nvPr/>
        </p:nvSpPr>
        <p:spPr>
          <a:xfrm>
            <a:off x="6908379" y="1590755"/>
            <a:ext cx="14895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Endlicher Automat zu </a:t>
            </a:r>
          </a:p>
          <a:p>
            <a:r>
              <a:rPr lang="de-DE" sz="1000" dirty="0"/>
              <a:t>Regulärer Grammatik</a:t>
            </a:r>
          </a:p>
          <a:p>
            <a:endParaRPr lang="de-DE" sz="1000" dirty="0"/>
          </a:p>
          <a:p>
            <a:r>
              <a:rPr lang="de-DE" sz="1000" dirty="0"/>
              <a:t>Kellerautomat zu </a:t>
            </a:r>
          </a:p>
          <a:p>
            <a:r>
              <a:rPr lang="de-DE" sz="1000" dirty="0"/>
              <a:t>Kontextfreier Grammatik</a:t>
            </a:r>
          </a:p>
        </p:txBody>
      </p: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1A66D4BB-B026-4F41-AC32-9E73AD2842F8}"/>
              </a:ext>
            </a:extLst>
          </p:cNvPr>
          <p:cNvCxnSpPr>
            <a:cxnSpLocks/>
          </p:cNvCxnSpPr>
          <p:nvPr/>
        </p:nvCxnSpPr>
        <p:spPr>
          <a:xfrm flipV="1">
            <a:off x="4441257" y="812741"/>
            <a:ext cx="1541201" cy="663216"/>
          </a:xfrm>
          <a:prstGeom prst="bentConnector3">
            <a:avLst>
              <a:gd name="adj1" fmla="val -30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B41B6A5-D7AC-9F43-894D-AA9019487F33}"/>
              </a:ext>
            </a:extLst>
          </p:cNvPr>
          <p:cNvSpPr txBox="1"/>
          <p:nvPr/>
        </p:nvSpPr>
        <p:spPr>
          <a:xfrm>
            <a:off x="4499359" y="86631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Reguläre Grammatik </a:t>
            </a:r>
          </a:p>
          <a:p>
            <a:r>
              <a:rPr lang="de-DE" sz="1000" dirty="0">
                <a:sym typeface="Wingdings" pitchFamily="2" charset="2"/>
              </a:rPr>
              <a:t>zu</a:t>
            </a:r>
            <a:r>
              <a:rPr lang="de-DE" sz="1000" dirty="0"/>
              <a:t> Regulärem Ausdruck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F823D156-C4FE-3E46-9B4D-C872A962BE21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4754841" y="2075168"/>
            <a:ext cx="823304" cy="1670251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83BAA484-BE92-DF4E-8CF1-51161953CA36}"/>
              </a:ext>
            </a:extLst>
          </p:cNvPr>
          <p:cNvCxnSpPr>
            <a:cxnSpLocks/>
          </p:cNvCxnSpPr>
          <p:nvPr/>
        </p:nvCxnSpPr>
        <p:spPr>
          <a:xfrm>
            <a:off x="4441257" y="2498639"/>
            <a:ext cx="1541201" cy="724266"/>
          </a:xfrm>
          <a:prstGeom prst="bentConnector3">
            <a:avLst>
              <a:gd name="adj1" fmla="val 12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4D4CC2C-B003-7D4A-B306-22E1D3CB0CC8}"/>
              </a:ext>
            </a:extLst>
          </p:cNvPr>
          <p:cNvSpPr txBox="1"/>
          <p:nvPr/>
        </p:nvSpPr>
        <p:spPr>
          <a:xfrm>
            <a:off x="4499359" y="3385057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Regulärer Ausdruck</a:t>
            </a:r>
          </a:p>
          <a:p>
            <a:r>
              <a:rPr lang="de-DE" sz="1000" dirty="0">
                <a:sym typeface="Wingdings" pitchFamily="2" charset="2"/>
              </a:rPr>
              <a:t>zu </a:t>
            </a:r>
            <a:r>
              <a:rPr lang="de-DE" sz="1000" dirty="0"/>
              <a:t>Endlichem Automat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C0C7D9-142A-7244-89C4-0EAC6BA7EBD8}"/>
              </a:ext>
            </a:extLst>
          </p:cNvPr>
          <p:cNvSpPr txBox="1"/>
          <p:nvPr/>
        </p:nvSpPr>
        <p:spPr>
          <a:xfrm>
            <a:off x="4499359" y="2765561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Endlicher Automat</a:t>
            </a:r>
          </a:p>
          <a:p>
            <a:r>
              <a:rPr lang="de-DE" sz="1000" dirty="0">
                <a:sym typeface="Wingdings" pitchFamily="2" charset="2"/>
              </a:rPr>
              <a:t>zu</a:t>
            </a:r>
            <a:r>
              <a:rPr lang="de-DE" sz="1000" dirty="0"/>
              <a:t> Regulärem Ausdruck</a:t>
            </a:r>
          </a:p>
        </p:txBody>
      </p:sp>
      <p:cxnSp>
        <p:nvCxnSpPr>
          <p:cNvPr id="48" name="Gewinkelte Verbindung 47">
            <a:extLst>
              <a:ext uri="{FF2B5EF4-FFF2-40B4-BE49-F238E27FC236}">
                <a16:creationId xmlns:a16="http://schemas.microsoft.com/office/drawing/2014/main" id="{EF6BCE78-9FF1-F542-897B-163C3FB59C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2208" y="2015292"/>
            <a:ext cx="1577926" cy="12700"/>
          </a:xfrm>
          <a:prstGeom prst="bentConnector3">
            <a:avLst>
              <a:gd name="adj1" fmla="val 10501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01CDD964-C865-EA43-B776-6C0725EB09FD}"/>
              </a:ext>
            </a:extLst>
          </p:cNvPr>
          <p:cNvCxnSpPr>
            <a:cxnSpLocks/>
          </p:cNvCxnSpPr>
          <p:nvPr/>
        </p:nvCxnSpPr>
        <p:spPr>
          <a:xfrm rot="5400000">
            <a:off x="6093904" y="2015292"/>
            <a:ext cx="1577927" cy="12700"/>
          </a:xfrm>
          <a:prstGeom prst="bentConnector3">
            <a:avLst>
              <a:gd name="adj1" fmla="val 11508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8EC11EB-FB9C-054A-9D3E-F327EA8D9617}"/>
              </a:ext>
            </a:extLst>
          </p:cNvPr>
          <p:cNvSpPr txBox="1"/>
          <p:nvPr/>
        </p:nvSpPr>
        <p:spPr>
          <a:xfrm>
            <a:off x="5264828" y="1590753"/>
            <a:ext cx="1473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/>
              <a:t>Reguläre Grammatik zu</a:t>
            </a:r>
          </a:p>
          <a:p>
            <a:pPr algn="r"/>
            <a:r>
              <a:rPr lang="de-DE" sz="1000" dirty="0"/>
              <a:t>Endlichem Automat</a:t>
            </a:r>
          </a:p>
          <a:p>
            <a:pPr algn="r"/>
            <a:endParaRPr lang="de-DE" sz="1000" dirty="0"/>
          </a:p>
          <a:p>
            <a:pPr algn="r"/>
            <a:r>
              <a:rPr lang="de-DE" sz="1000" dirty="0"/>
              <a:t>Kontextfreie Grammatik </a:t>
            </a:r>
            <a:br>
              <a:rPr lang="de-DE" sz="1000" dirty="0"/>
            </a:br>
            <a:r>
              <a:rPr lang="de-DE" sz="1000" dirty="0"/>
              <a:t>zu Kellerautomat </a:t>
            </a:r>
          </a:p>
          <a:p>
            <a:pPr algn="r"/>
            <a:endParaRPr lang="de-DE" sz="1000" dirty="0"/>
          </a:p>
        </p:txBody>
      </p: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C180B41F-D43B-EE4B-A4CB-C07B30D010B5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8084086" y="263133"/>
            <a:ext cx="788964" cy="1705370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5F177AD-CC66-D84B-B6D6-E97E7B0FBC7D}"/>
              </a:ext>
            </a:extLst>
          </p:cNvPr>
          <p:cNvSpPr txBox="1"/>
          <p:nvPr/>
        </p:nvSpPr>
        <p:spPr>
          <a:xfrm>
            <a:off x="7931511" y="898592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Formale Grammatik zu </a:t>
            </a:r>
          </a:p>
          <a:p>
            <a:r>
              <a:rPr lang="de-DE" sz="1000" dirty="0"/>
              <a:t>Compilerdefinition</a:t>
            </a:r>
          </a:p>
        </p:txBody>
      </p:sp>
      <p:cxnSp>
        <p:nvCxnSpPr>
          <p:cNvPr id="67" name="Gewinkelte Verbindung 66">
            <a:extLst>
              <a:ext uri="{FF2B5EF4-FFF2-40B4-BE49-F238E27FC236}">
                <a16:creationId xmlns:a16="http://schemas.microsoft.com/office/drawing/2014/main" id="{2D7A9409-5646-F543-A9C6-4245AF4467A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66523" y="1987300"/>
            <a:ext cx="652713" cy="12700"/>
          </a:xfrm>
          <a:prstGeom prst="bentConnector3">
            <a:avLst>
              <a:gd name="adj1" fmla="val -20046"/>
            </a:avLst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 Verbindung 70">
            <a:extLst>
              <a:ext uri="{FF2B5EF4-FFF2-40B4-BE49-F238E27FC236}">
                <a16:creationId xmlns:a16="http://schemas.microsoft.com/office/drawing/2014/main" id="{ECD50A54-0C2D-2D4E-B5B0-3BEC9F179BDC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16200000" flipH="1">
            <a:off x="5675651" y="-1122618"/>
            <a:ext cx="34342" cy="7276862"/>
          </a:xfrm>
          <a:prstGeom prst="bentConnector3">
            <a:avLst>
              <a:gd name="adj1" fmla="val 4605247"/>
            </a:avLst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A6393960-A5E9-3F41-BC2B-E6F47BEDCE22}"/>
              </a:ext>
            </a:extLst>
          </p:cNvPr>
          <p:cNvSpPr txBox="1"/>
          <p:nvPr/>
        </p:nvSpPr>
        <p:spPr>
          <a:xfrm>
            <a:off x="2054390" y="3805028"/>
            <a:ext cx="2585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wechselseitige Motivation Theorie und Praxis</a:t>
            </a:r>
          </a:p>
        </p:txBody>
      </p:sp>
    </p:spTree>
    <p:extLst>
      <p:ext uri="{BB962C8B-B14F-4D97-AF65-F5344CB8AC3E}">
        <p14:creationId xmlns:p14="http://schemas.microsoft.com/office/powerpoint/2010/main" val="371761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Hielscher</dc:creator>
  <cp:lastModifiedBy>Michael Hielscher</cp:lastModifiedBy>
  <cp:revision>3</cp:revision>
  <dcterms:created xsi:type="dcterms:W3CDTF">2018-11-27T21:22:16Z</dcterms:created>
  <dcterms:modified xsi:type="dcterms:W3CDTF">2018-11-27T21:40:47Z</dcterms:modified>
</cp:coreProperties>
</file>