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3"/>
  </p:notesMasterIdLst>
  <p:sldIdLst>
    <p:sldId id="260" r:id="rId2"/>
    <p:sldId id="308" r:id="rId3"/>
    <p:sldId id="307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309" r:id="rId12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3">
            <a:extLst>
              <a:ext uri="{FF2B5EF4-FFF2-40B4-BE49-F238E27FC236}">
                <a16:creationId xmlns:a16="http://schemas.microsoft.com/office/drawing/2014/main" id="{B44A015A-B3C9-4B3C-B0C1-7E18B4AA67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49FD8A0F-53DA-40B2-AF0F-DA7D890B5B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7435" y="4653136"/>
            <a:ext cx="10273141" cy="891530"/>
          </a:xfrm>
        </p:spPr>
        <p:txBody>
          <a:bodyPr/>
          <a:lstStyle>
            <a:lvl1pPr marL="0" indent="0">
              <a:buClr>
                <a:srgbClr val="808285"/>
              </a:buClr>
              <a:buSzPct val="120000"/>
              <a:buFontTx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1" y="5611689"/>
            <a:ext cx="8534400" cy="553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9A40D-0434-4D50-AD22-1EBAE9C4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652B260-2B41-480F-A123-E1B5B64D148B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7CD264-B00E-4A31-A229-B77301D3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BB60E5-F8F6-4AE5-B364-00900CC5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E826C7-D028-40E2-B5A5-556C38CF3E0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51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4011084" cy="103043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357807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751851" y="404664"/>
            <a:ext cx="6816757" cy="460851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355783-18E0-4D0D-9352-74978FA313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E025E-C49B-453C-AE47-8E3CE02DEC7B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D219B3-BD5C-4C9D-A428-CBDCE62C1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32FEE3-7D14-4AD9-9EE2-EBAED2DD29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C197A-E97E-4117-86D4-1236263F1FF9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952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7A2119-2F02-4596-B318-6D8AD150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40DB2-7836-4D78-9596-F5286AB5A398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C9BFB-E520-4C63-B939-CF2F835F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AFC440-4A8C-447D-AB22-470CB8FA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B08E7-360E-49BD-A115-B359B23F75A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17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3412975"/>
          </a:xfrm>
        </p:spPr>
        <p:txBody>
          <a:bodyPr vert="eaVert"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EAE2AA-6621-4C66-B4B3-9EA294A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F5D2-CC7E-4304-BDC2-146A3C25B0B3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A42C9B-119C-4D8D-BF4E-76467DE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000FD5-DAF7-4915-8502-2BEE57A8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1006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2135-6303-4EA4-AD3D-C6ED3BB189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22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404664"/>
            <a:ext cx="2743200" cy="460851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404665"/>
            <a:ext cx="8026400" cy="4629673"/>
          </a:xfrm>
        </p:spPr>
        <p:txBody>
          <a:bodyPr vert="eaVert"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AF979C-507A-4829-BAE5-C574E9AD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AA67D-5AF2-448F-AAA6-148DE17CD08B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00C42D-AB56-49E5-B44A-AB3066FD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2D4A3A-FD4E-46AA-AECE-E0BC0C96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2BAD6-BD9D-4054-868E-1561A08B72F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34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609600" y="2132856"/>
            <a:ext cx="10972800" cy="1143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Hier komt een titel van </a:t>
            </a:r>
            <a:br>
              <a:rPr lang="nl-NL" dirty="0"/>
            </a:br>
            <a:r>
              <a:rPr lang="nl-NL" dirty="0"/>
              <a:t>een nieuw hoofdstuk</a:t>
            </a:r>
          </a:p>
        </p:txBody>
      </p:sp>
      <p:sp>
        <p:nvSpPr>
          <p:cNvPr id="3" name="Tijdelijke aanduiding voor datum 6">
            <a:extLst>
              <a:ext uri="{FF2B5EF4-FFF2-40B4-BE49-F238E27FC236}">
                <a16:creationId xmlns:a16="http://schemas.microsoft.com/office/drawing/2014/main" id="{300C2B4B-0A86-48A8-A593-D81EA1D2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F647-232C-43B5-A2FA-4A03ABAEF2D0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4" name="Tijdelijke aanduiding voor voettekst 7">
            <a:extLst>
              <a:ext uri="{FF2B5EF4-FFF2-40B4-BE49-F238E27FC236}">
                <a16:creationId xmlns:a16="http://schemas.microsoft.com/office/drawing/2014/main" id="{4677C9BD-F612-4768-BB87-3F7EE3D5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8">
            <a:extLst>
              <a:ext uri="{FF2B5EF4-FFF2-40B4-BE49-F238E27FC236}">
                <a16:creationId xmlns:a16="http://schemas.microsoft.com/office/drawing/2014/main" id="{FB212578-E0F3-47A5-B062-8E3D00F1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4344C-2845-49D3-B1C6-6E3FA3656E6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99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liggende afbeeld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623392" y="956742"/>
            <a:ext cx="6807200" cy="3408363"/>
          </a:xfrm>
        </p:spPr>
        <p:txBody>
          <a:bodyPr rtlCol="0">
            <a:normAutofit/>
          </a:bodyPr>
          <a:lstStyle>
            <a:lvl1pPr>
              <a:buClr>
                <a:schemeClr val="bg1"/>
              </a:buClr>
              <a:defRPr baseline="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28181" y="836712"/>
            <a:ext cx="4128459" cy="49006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7728182" y="1412776"/>
            <a:ext cx="4127500" cy="33843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15E6FB58-B5C2-44F3-9DC2-184DC74BBF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CD5B0-DD1A-41DB-A1F6-11C0DCC7014D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4DA3C688-F9B2-427B-A553-142885CC96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18A8143C-1D45-4025-8208-F6BC9F1C436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E9F33-3140-4E5B-8294-7CF4D1074F2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9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staande afbeeld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1103445" y="836712"/>
            <a:ext cx="4608512" cy="3888432"/>
          </a:xfrm>
        </p:spPr>
        <p:txBody>
          <a:bodyPr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Arial" pitchFamily="34" charset="0"/>
              <a:buChar char="»"/>
              <a:tabLst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84032" y="764704"/>
            <a:ext cx="5280587" cy="43204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6384032" y="1196752"/>
            <a:ext cx="5280587" cy="3528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5BAF772F-6264-4D55-AC8C-E70F3A1DC91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B2F0-0DBF-4C53-B9B0-5C6CC6A24BB1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A56E4A1E-F36D-41E2-AC7C-E86BF6D61F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0E22A396-9B33-4BAA-AE9D-C9660A5FF4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3EF8D-28E2-4D7E-8DD6-22C5C628159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7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kop en teks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720411" y="2564904"/>
            <a:ext cx="10847173" cy="3024336"/>
          </a:xfrm>
        </p:spPr>
        <p:txBody>
          <a:bodyPr/>
          <a:lstStyle>
            <a:lvl1pPr marL="342900" indent="-342900">
              <a:buFont typeface="Arial" pitchFamily="34" charset="0"/>
              <a:buChar char="»"/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945216" cy="648072"/>
          </a:xfrm>
        </p:spPr>
        <p:txBody>
          <a:bodyPr>
            <a:noAutofit/>
          </a:bodyPr>
          <a:lstStyle>
            <a:lvl1pPr algn="l">
              <a:defRPr sz="4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719403" y="2132138"/>
            <a:ext cx="10849205" cy="36075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E1001A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95E63FE1-4133-42C8-A618-FF28343308A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526E-F1BB-49D1-B744-A308F17F4A67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AD1974C7-5522-4DD4-83C7-65DFBC3645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AE15A391-1E69-40A2-BDC4-8823A87576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242AC-18D9-47C6-A3E1-6ED6A3099879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80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28111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78092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1F7346-B267-4C75-8029-E26D319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F222-AA44-4B3B-89F2-1F3ACACF97B2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AA03E1-2197-4337-8FB0-123A2829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24038-8F56-4B05-97EF-57D519D1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2968F-09DF-47C3-9290-8DC14A6E0F2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484984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192011" y="1600202"/>
            <a:ext cx="5384800" cy="3484983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B09F21-23F7-4837-AA7B-83FE7D670A2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DBBE-4D45-407C-B08D-90F4756112B1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23C0FC-5742-4669-AB72-D4BFB8A681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4F4D49-3973-4BA7-9FA1-17EBF9DEAD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D8AF7-5AFD-42DB-B3C6-48B429857148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7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0129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609600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6192011" y="2176266"/>
            <a:ext cx="5384800" cy="283691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itchFamily="34" charset="0"/>
              <a:buChar char="»"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0D5CEF4-8C2C-476D-87B8-52A2D22334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2AAB-05BC-4599-8ACB-E3ECEAF35506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CFB0247-0060-482B-B687-CF1AD5619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0E2CF87-94E0-4A1E-9A03-8A50187E20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90DE-EC07-4A02-88DF-C894DBE90E5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74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176C9B-41E9-4730-A4CD-6E582198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DF724-8D7D-4CB4-ABC5-CA1B546A0692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8D3ACF6-135C-4368-82B1-20BA0D9D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FE373E-893B-49F8-834E-7411AADA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1103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5EAE6-7A34-4848-B741-4BC84296F19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78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1">
            <a:extLst>
              <a:ext uri="{FF2B5EF4-FFF2-40B4-BE49-F238E27FC236}">
                <a16:creationId xmlns:a16="http://schemas.microsoft.com/office/drawing/2014/main" id="{73AA36E2-3943-440F-8460-913A11CD2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2051" name="Tijdelijke aanduiding voor tekst 2">
            <a:extLst>
              <a:ext uri="{FF2B5EF4-FFF2-40B4-BE49-F238E27FC236}">
                <a16:creationId xmlns:a16="http://schemas.microsoft.com/office/drawing/2014/main" id="{8DC56E82-8D5F-4CC9-B279-32DD7E91C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817960-0CE8-4A3C-A9A4-EEC74AE4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87B903-91B4-47D4-A76F-683629B6A704}" type="datetimeFigureOut">
              <a:rPr lang="nl-NL"/>
              <a:pPr>
                <a:defRPr/>
              </a:pPr>
              <a:t>13-9-2021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7D3039-B935-448C-A535-0BF8E8D59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31B426-8E56-4A47-971B-4B1FB9CBA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11EBCE-C81B-4725-9F3E-660F9A49CB4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08285"/>
        </a:buClr>
        <a:buSzPct val="120000"/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8285"/>
        </a:buClr>
        <a:buSzPct val="120000"/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08285"/>
        </a:buClr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808285"/>
        </a:buClr>
        <a:buSzPct val="12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808285"/>
        </a:buClr>
        <a:buSzPct val="120000"/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kids.nl/Vuur" TargetMode="External"/><Relationship Id="rId7" Type="http://schemas.openxmlformats.org/officeDocument/2006/relationships/hyperlink" Target="https://wikikids.nl/Kookpunt" TargetMode="External"/><Relationship Id="rId2" Type="http://schemas.openxmlformats.org/officeDocument/2006/relationships/hyperlink" Target="https://wikikids.nl/Zwaartekrach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ikikids.nl/Celsius" TargetMode="External"/><Relationship Id="rId5" Type="http://schemas.openxmlformats.org/officeDocument/2006/relationships/hyperlink" Target="https://wikikids.nl/Water" TargetMode="External"/><Relationship Id="rId4" Type="http://schemas.openxmlformats.org/officeDocument/2006/relationships/hyperlink" Target="https://wikikids.nl/Koke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97D452A-96C5-4580-AFCB-E552E147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063" y="4652963"/>
            <a:ext cx="10272712" cy="8921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Informatieanalyse </a:t>
            </a:r>
            <a:br>
              <a:rPr lang="nl-NL" dirty="0"/>
            </a:br>
            <a:r>
              <a:rPr lang="nl-NL" dirty="0"/>
              <a:t>periode 1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6612E640-8BB7-4484-ADD3-C83C14F4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350" y="5805488"/>
            <a:ext cx="6400800" cy="5540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Eric </a:t>
            </a:r>
            <a:r>
              <a:rPr lang="nl-NL"/>
              <a:t>Bulters, </a:t>
            </a:r>
            <a:r>
              <a:rPr lang="nl-NL" dirty="0"/>
              <a:t>Adnan Kazan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tekst 1">
            <a:extLst>
              <a:ext uri="{FF2B5EF4-FFF2-40B4-BE49-F238E27FC236}">
                <a16:creationId xmlns:a16="http://schemas.microsoft.com/office/drawing/2014/main" id="{8BC20F5E-F28C-4537-805A-3CBBB535FBE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pPr marL="0" indent="0">
              <a:buNone/>
            </a:pPr>
            <a:r>
              <a:rPr lang="nl-NL" altLang="nl-NL" sz="2000" i="1" dirty="0"/>
              <a:t>Tip: Router, Internet, Bekabeling</a:t>
            </a:r>
          </a:p>
          <a:p>
            <a:r>
              <a:rPr lang="nl-NL" altLang="nl-NL" sz="2800" dirty="0"/>
              <a:t>Oorzaak		?</a:t>
            </a:r>
          </a:p>
          <a:p>
            <a:r>
              <a:rPr lang="nl-NL" altLang="nl-NL" sz="2800" dirty="0"/>
              <a:t>Probleem	?</a:t>
            </a:r>
          </a:p>
          <a:p>
            <a:r>
              <a:rPr lang="nl-NL" altLang="nl-NL" sz="2800" dirty="0"/>
              <a:t>Gevolg		?</a:t>
            </a:r>
          </a:p>
        </p:txBody>
      </p:sp>
      <p:sp>
        <p:nvSpPr>
          <p:cNvPr id="30723" name="Titel 2">
            <a:extLst>
              <a:ext uri="{FF2B5EF4-FFF2-40B4-BE49-F238E27FC236}">
                <a16:creationId xmlns:a16="http://schemas.microsoft.com/office/drawing/2014/main" id="{A280037A-3DE0-4B89-872F-E060A9A61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Oefening OPG</a:t>
            </a:r>
          </a:p>
        </p:txBody>
      </p:sp>
      <p:sp>
        <p:nvSpPr>
          <p:cNvPr id="30724" name="Tijdelijke aanduiding voor tekst 3">
            <a:extLst>
              <a:ext uri="{FF2B5EF4-FFF2-40B4-BE49-F238E27FC236}">
                <a16:creationId xmlns:a16="http://schemas.microsoft.com/office/drawing/2014/main" id="{A2A4DDC0-D531-4D18-9617-2BD299FBC0E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r>
              <a:rPr lang="nl-NL" altLang="nl-NL" dirty="0"/>
              <a:t>Situatie: TV werkt maar heb geen beeld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tekst 1">
            <a:extLst>
              <a:ext uri="{FF2B5EF4-FFF2-40B4-BE49-F238E27FC236}">
                <a16:creationId xmlns:a16="http://schemas.microsoft.com/office/drawing/2014/main" id="{245A3B85-50EB-45F2-8C49-67B6573F3AA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endParaRPr lang="nl-NL" altLang="nl-NL"/>
          </a:p>
        </p:txBody>
      </p:sp>
      <p:sp>
        <p:nvSpPr>
          <p:cNvPr id="31747" name="Titel 2">
            <a:extLst>
              <a:ext uri="{FF2B5EF4-FFF2-40B4-BE49-F238E27FC236}">
                <a16:creationId xmlns:a16="http://schemas.microsoft.com/office/drawing/2014/main" id="{024AB0FD-D9C4-4298-81EE-0D40DD9E0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Einde les</a:t>
            </a:r>
          </a:p>
        </p:txBody>
      </p:sp>
      <p:sp>
        <p:nvSpPr>
          <p:cNvPr id="31748" name="Tijdelijke aanduiding voor tekst 3">
            <a:extLst>
              <a:ext uri="{FF2B5EF4-FFF2-40B4-BE49-F238E27FC236}">
                <a16:creationId xmlns:a16="http://schemas.microsoft.com/office/drawing/2014/main" id="{1C548B44-7668-40CF-AA8F-827075007C3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endParaRPr lang="nl-NL" alt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5E8C1A3-FAB9-4FB9-88A8-4118E27E4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 rtlCol="0">
            <a:normAutofit/>
          </a:bodyPr>
          <a:lstStyle/>
          <a:p>
            <a:pPr defTabSz="457200" fontAlgn="auto">
              <a:spcBef>
                <a:spcPts val="1000"/>
              </a:spcBef>
              <a:spcAft>
                <a:spcPts val="0"/>
              </a:spcAft>
              <a:buClr>
                <a:srgbClr val="FF0000">
                  <a:lumMod val="75000"/>
                </a:srgbClr>
              </a:buClr>
              <a:buSzPct val="80000"/>
              <a:buFont typeface="Wingdings 3" charset="2"/>
              <a:buChar char=""/>
              <a:defRPr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cs typeface="+mn-cs"/>
              </a:rPr>
              <a:t>Welkom!</a:t>
            </a:r>
          </a:p>
          <a:p>
            <a:pPr defTabSz="457200" fontAlgn="auto">
              <a:spcBef>
                <a:spcPts val="1000"/>
              </a:spcBef>
              <a:spcAft>
                <a:spcPts val="0"/>
              </a:spcAft>
              <a:buClr>
                <a:srgbClr val="FF0000">
                  <a:lumMod val="75000"/>
                </a:srgbClr>
              </a:buClr>
              <a:buSzPct val="80000"/>
              <a:buFont typeface="Wingdings 3" charset="2"/>
              <a:buChar char=""/>
              <a:defRPr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cs typeface="+mn-cs"/>
              </a:rPr>
              <a:t>Programma</a:t>
            </a:r>
          </a:p>
          <a:p>
            <a:pPr defTabSz="457200" fontAlgn="auto">
              <a:spcBef>
                <a:spcPts val="1000"/>
              </a:spcBef>
              <a:spcAft>
                <a:spcPts val="0"/>
              </a:spcAft>
              <a:buClr>
                <a:srgbClr val="FF0000">
                  <a:lumMod val="75000"/>
                </a:srgbClr>
              </a:buClr>
              <a:buSzPct val="80000"/>
              <a:buFont typeface="Wingdings 3" charset="2"/>
              <a:buChar char=""/>
              <a:defRPr/>
            </a:pPr>
            <a:r>
              <a:rPr lang="nl-NL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cs typeface="+mn-cs"/>
              </a:rPr>
              <a:t>Leerdoelen</a:t>
            </a:r>
          </a:p>
          <a:p>
            <a:pPr fontAlgn="auto">
              <a:spcAft>
                <a:spcPts val="0"/>
              </a:spcAft>
              <a:defRPr/>
            </a:pPr>
            <a:endParaRPr lang="nl-NL" sz="2800" dirty="0"/>
          </a:p>
        </p:txBody>
      </p:sp>
      <p:sp>
        <p:nvSpPr>
          <p:cNvPr id="21507" name="Titel 2">
            <a:extLst>
              <a:ext uri="{FF2B5EF4-FFF2-40B4-BE49-F238E27FC236}">
                <a16:creationId xmlns:a16="http://schemas.microsoft.com/office/drawing/2014/main" id="{C1B9A011-9837-48BC-AD31-C1778BE58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 sz="2800"/>
              <a:t>Informatie verwerken en informatie analyseren</a:t>
            </a:r>
          </a:p>
        </p:txBody>
      </p:sp>
      <p:sp>
        <p:nvSpPr>
          <p:cNvPr id="21508" name="Tijdelijke aanduiding voor tekst 3">
            <a:extLst>
              <a:ext uri="{FF2B5EF4-FFF2-40B4-BE49-F238E27FC236}">
                <a16:creationId xmlns:a16="http://schemas.microsoft.com/office/drawing/2014/main" id="{6D3437F5-9980-4DC9-A74E-F41A4C3820E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r>
              <a:rPr lang="nl-NL" altLang="nl-NL" dirty="0"/>
              <a:t>Wat gaan we doen?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tekst 1">
            <a:extLst>
              <a:ext uri="{FF2B5EF4-FFF2-40B4-BE49-F238E27FC236}">
                <a16:creationId xmlns:a16="http://schemas.microsoft.com/office/drawing/2014/main" id="{D609866E-2367-4E77-92E5-682627783D3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r>
              <a:rPr lang="nl-NL" altLang="nl-NL" u="sng"/>
              <a:t>OPG, oorzaak, probleem, gevolg</a:t>
            </a:r>
          </a:p>
          <a:p>
            <a:pPr lvl="1"/>
            <a:r>
              <a:rPr lang="nl-NL" altLang="nl-NL"/>
              <a:t>Je kent de begrippen en kan ICT problemen verdelen in OPG</a:t>
            </a:r>
          </a:p>
          <a:p>
            <a:r>
              <a:rPr lang="nl-NL" altLang="nl-NL" u="sng"/>
              <a:t>Functioneel- en technisch ontwerp</a:t>
            </a:r>
          </a:p>
          <a:p>
            <a:pPr lvl="1"/>
            <a:r>
              <a:rPr lang="nl-NL" altLang="nl-NL"/>
              <a:t>Je kent de begrippen en kan het toepassen bij wensen van een opdrachtgever</a:t>
            </a:r>
          </a:p>
          <a:p>
            <a:r>
              <a:rPr lang="nl-NL" altLang="nl-NL" u="sng"/>
              <a:t>Use Case</a:t>
            </a:r>
          </a:p>
          <a:p>
            <a:pPr lvl="1"/>
            <a:r>
              <a:rPr lang="nl-NL" altLang="nl-NL"/>
              <a:t>Het visualiseren van scenario’s en functionaliteiten</a:t>
            </a:r>
          </a:p>
          <a:p>
            <a:r>
              <a:rPr lang="nl-NL" altLang="nl-NL" u="sng"/>
              <a:t>Moscow model</a:t>
            </a:r>
          </a:p>
          <a:p>
            <a:pPr lvl="1"/>
            <a:r>
              <a:rPr lang="nl-NL" altLang="nl-NL"/>
              <a:t>in kaart brengen wat noodzakelijk is qua functionaliteiten</a:t>
            </a:r>
          </a:p>
          <a:p>
            <a:pPr lvl="1"/>
            <a:endParaRPr lang="nl-NL" altLang="nl-NL"/>
          </a:p>
          <a:p>
            <a:pPr lvl="1"/>
            <a:endParaRPr lang="nl-NL" altLang="nl-NL"/>
          </a:p>
          <a:p>
            <a:pPr lvl="1"/>
            <a:endParaRPr lang="nl-NL" altLang="nl-NL"/>
          </a:p>
        </p:txBody>
      </p:sp>
      <p:sp>
        <p:nvSpPr>
          <p:cNvPr id="22531" name="Titel 2">
            <a:extLst>
              <a:ext uri="{FF2B5EF4-FFF2-40B4-BE49-F238E27FC236}">
                <a16:creationId xmlns:a16="http://schemas.microsoft.com/office/drawing/2014/main" id="{7EC9260F-67F8-4E21-B597-F4683340A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Programma </a:t>
            </a:r>
          </a:p>
        </p:txBody>
      </p:sp>
      <p:sp>
        <p:nvSpPr>
          <p:cNvPr id="22532" name="Tijdelijke aanduiding voor tekst 3">
            <a:extLst>
              <a:ext uri="{FF2B5EF4-FFF2-40B4-BE49-F238E27FC236}">
                <a16:creationId xmlns:a16="http://schemas.microsoft.com/office/drawing/2014/main" id="{EB0613ED-F216-40D6-A59C-40C77E897AF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r>
              <a:rPr lang="nl-NL" altLang="nl-NL"/>
              <a:t>Informatieanalyse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tekst 1">
            <a:extLst>
              <a:ext uri="{FF2B5EF4-FFF2-40B4-BE49-F238E27FC236}">
                <a16:creationId xmlns:a16="http://schemas.microsoft.com/office/drawing/2014/main" id="{61038F88-75A8-4F1D-90F9-2983DE88AFA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endParaRPr lang="nl-NL" altLang="nl-NL" sz="2800"/>
          </a:p>
          <a:p>
            <a:r>
              <a:rPr lang="nl-NL" altLang="nl-NL" sz="2800">
                <a:solidFill>
                  <a:srgbClr val="222222"/>
                </a:solidFill>
              </a:rPr>
              <a:t>Een </a:t>
            </a:r>
            <a:r>
              <a:rPr lang="nl-NL" altLang="nl-NL" sz="2800" b="1">
                <a:solidFill>
                  <a:srgbClr val="222222"/>
                </a:solidFill>
              </a:rPr>
              <a:t>oorzaak</a:t>
            </a:r>
            <a:r>
              <a:rPr lang="nl-NL" altLang="nl-NL" sz="2800">
                <a:solidFill>
                  <a:srgbClr val="222222"/>
                </a:solidFill>
              </a:rPr>
              <a:t> is datgene wat een bepaalde omstandigheid of gebeurtenis teweegbrengt. </a:t>
            </a:r>
            <a:endParaRPr lang="nl-NL" altLang="nl-NL" sz="2800"/>
          </a:p>
        </p:txBody>
      </p:sp>
      <p:sp>
        <p:nvSpPr>
          <p:cNvPr id="23555" name="Titel 2">
            <a:extLst>
              <a:ext uri="{FF2B5EF4-FFF2-40B4-BE49-F238E27FC236}">
                <a16:creationId xmlns:a16="http://schemas.microsoft.com/office/drawing/2014/main" id="{C4F6D008-C355-4368-B249-4CEA2ED89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OPG</a:t>
            </a:r>
          </a:p>
        </p:txBody>
      </p:sp>
      <p:sp>
        <p:nvSpPr>
          <p:cNvPr id="23556" name="Tijdelijke aanduiding voor tekst 3">
            <a:extLst>
              <a:ext uri="{FF2B5EF4-FFF2-40B4-BE49-F238E27FC236}">
                <a16:creationId xmlns:a16="http://schemas.microsoft.com/office/drawing/2014/main" id="{E0AF90F5-F27C-438C-AA97-6F415C46196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r>
              <a:rPr lang="nl-NL" altLang="nl-NL"/>
              <a:t>Oorzaak: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tekst 1">
            <a:extLst>
              <a:ext uri="{FF2B5EF4-FFF2-40B4-BE49-F238E27FC236}">
                <a16:creationId xmlns:a16="http://schemas.microsoft.com/office/drawing/2014/main" id="{D9A3DE47-1C93-41D6-A1CE-10EA4D38152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endParaRPr lang="nl-NL" altLang="nl-NL" sz="2800" b="1">
              <a:solidFill>
                <a:srgbClr val="202122"/>
              </a:solidFill>
            </a:endParaRPr>
          </a:p>
          <a:p>
            <a:r>
              <a:rPr lang="nl-NL" altLang="nl-NL" sz="2800" b="1">
                <a:solidFill>
                  <a:srgbClr val="202122"/>
                </a:solidFill>
              </a:rPr>
              <a:t>Probleemoplossing</a:t>
            </a:r>
            <a:r>
              <a:rPr lang="nl-NL" altLang="nl-NL" sz="2800">
                <a:solidFill>
                  <a:srgbClr val="202122"/>
                </a:solidFill>
              </a:rPr>
              <a:t> is het proces dat moet leiden tot een oplossing voor een probleem.</a:t>
            </a:r>
            <a:endParaRPr lang="nl-NL" altLang="nl-NL" sz="2800"/>
          </a:p>
        </p:txBody>
      </p:sp>
      <p:sp>
        <p:nvSpPr>
          <p:cNvPr id="24579" name="Titel 2">
            <a:extLst>
              <a:ext uri="{FF2B5EF4-FFF2-40B4-BE49-F238E27FC236}">
                <a16:creationId xmlns:a16="http://schemas.microsoft.com/office/drawing/2014/main" id="{BF94EB96-834A-4DF2-A42F-89871E876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OPG</a:t>
            </a:r>
          </a:p>
        </p:txBody>
      </p:sp>
      <p:sp>
        <p:nvSpPr>
          <p:cNvPr id="24580" name="Tijdelijke aanduiding voor tekst 3">
            <a:extLst>
              <a:ext uri="{FF2B5EF4-FFF2-40B4-BE49-F238E27FC236}">
                <a16:creationId xmlns:a16="http://schemas.microsoft.com/office/drawing/2014/main" id="{08CDA4C6-013F-41E3-89A8-5C313C4BB34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r>
              <a:rPr lang="nl-NL" altLang="nl-NL"/>
              <a:t>Probleem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tekst 1">
            <a:extLst>
              <a:ext uri="{FF2B5EF4-FFF2-40B4-BE49-F238E27FC236}">
                <a16:creationId xmlns:a16="http://schemas.microsoft.com/office/drawing/2014/main" id="{CE773CEE-9E58-4F4B-809C-E50579948CB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endParaRPr lang="nl-NL" altLang="nl-NL" sz="2800" b="1">
              <a:solidFill>
                <a:srgbClr val="202122"/>
              </a:solidFill>
            </a:endParaRPr>
          </a:p>
          <a:p>
            <a:r>
              <a:rPr lang="nl-NL" altLang="nl-NL" sz="2800">
                <a:solidFill>
                  <a:srgbClr val="222222"/>
                </a:solidFill>
              </a:rPr>
              <a:t>Als er iets gebeurt omdat daarvoor iets anders plaats vindt noem je dat </a:t>
            </a:r>
            <a:r>
              <a:rPr lang="nl-NL" altLang="nl-NL" sz="2800" b="1">
                <a:solidFill>
                  <a:srgbClr val="222222"/>
                </a:solidFill>
              </a:rPr>
              <a:t>oorzaak en gevolg</a:t>
            </a:r>
            <a:r>
              <a:rPr lang="nl-NL" altLang="nl-NL" sz="2800">
                <a:solidFill>
                  <a:srgbClr val="222222"/>
                </a:solidFill>
              </a:rPr>
              <a:t>. Om de oorzaak en gevolg in een zin duidelijk te maken in een zin kun je woorden gebruiken zoals: </a:t>
            </a:r>
            <a:r>
              <a:rPr lang="nl-NL" altLang="nl-NL" sz="2800" i="1">
                <a:solidFill>
                  <a:srgbClr val="222222"/>
                </a:solidFill>
              </a:rPr>
              <a:t>daardoor, doordat, hoe komt het dat</a:t>
            </a:r>
            <a:r>
              <a:rPr lang="nl-NL" altLang="nl-NL" sz="2800">
                <a:solidFill>
                  <a:srgbClr val="222222"/>
                </a:solidFill>
              </a:rPr>
              <a:t>.</a:t>
            </a:r>
            <a:endParaRPr lang="nl-NL" altLang="nl-NL" sz="2800"/>
          </a:p>
        </p:txBody>
      </p:sp>
      <p:sp>
        <p:nvSpPr>
          <p:cNvPr id="25603" name="Titel 2">
            <a:extLst>
              <a:ext uri="{FF2B5EF4-FFF2-40B4-BE49-F238E27FC236}">
                <a16:creationId xmlns:a16="http://schemas.microsoft.com/office/drawing/2014/main" id="{6E6956D9-DC62-406B-8163-E6C162F14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OPG</a:t>
            </a:r>
          </a:p>
        </p:txBody>
      </p:sp>
      <p:sp>
        <p:nvSpPr>
          <p:cNvPr id="25604" name="Tijdelijke aanduiding voor tekst 3">
            <a:extLst>
              <a:ext uri="{FF2B5EF4-FFF2-40B4-BE49-F238E27FC236}">
                <a16:creationId xmlns:a16="http://schemas.microsoft.com/office/drawing/2014/main" id="{F29BD767-CE27-4636-AF73-704489497CB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r>
              <a:rPr lang="nl-NL" altLang="nl-NL"/>
              <a:t>Gevolg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tekst 1">
            <a:extLst>
              <a:ext uri="{FF2B5EF4-FFF2-40B4-BE49-F238E27FC236}">
                <a16:creationId xmlns:a16="http://schemas.microsoft.com/office/drawing/2014/main" id="{948A66A7-EA07-416B-95AD-FF6D46E2D65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altLang="nl-NL">
                <a:solidFill>
                  <a:srgbClr val="222222"/>
                </a:solidFill>
              </a:rPr>
              <a:t>als je op aarde een appel loslaat dan valt die naar beneden.</a:t>
            </a:r>
          </a:p>
          <a:p>
            <a:r>
              <a:rPr lang="nl-NL" altLang="nl-NL" i="1">
                <a:solidFill>
                  <a:srgbClr val="222222"/>
                </a:solidFill>
              </a:rPr>
              <a:t>In dit voorbeeld is de oorzaak het loslaten van de appel. Het gevolg is het vallen. Dat de appel valt, als je het loslaat, komt weer door de </a:t>
            </a:r>
            <a:r>
              <a:rPr lang="nl-NL" altLang="nl-NL" i="1">
                <a:solidFill>
                  <a:srgbClr val="0B0080"/>
                </a:solidFill>
                <a:hlinkClick r:id="rId2" tooltip="Zwaartekracht"/>
              </a:rPr>
              <a:t>zwaartekracht</a:t>
            </a:r>
            <a:r>
              <a:rPr lang="nl-NL" altLang="nl-NL" i="1">
                <a:solidFill>
                  <a:srgbClr val="222222"/>
                </a:solidFill>
              </a:rPr>
              <a:t> op aarde. Die trekt voorwerpen naar beneden.</a:t>
            </a:r>
          </a:p>
          <a:p>
            <a:endParaRPr lang="nl-NL" altLang="nl-NL">
              <a:solidFill>
                <a:srgbClr val="22222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NL" altLang="nl-NL">
                <a:solidFill>
                  <a:srgbClr val="222222"/>
                </a:solidFill>
              </a:rPr>
              <a:t>als je water op het vuur zet dan gaat het water koken.</a:t>
            </a:r>
          </a:p>
          <a:p>
            <a:r>
              <a:rPr lang="nl-NL" altLang="nl-NL" i="1">
                <a:solidFill>
                  <a:srgbClr val="222222"/>
                </a:solidFill>
              </a:rPr>
              <a:t>In dit voorbeeld is de oorzaak het </a:t>
            </a:r>
            <a:r>
              <a:rPr lang="nl-NL" altLang="nl-NL" i="1">
                <a:solidFill>
                  <a:srgbClr val="0B0080"/>
                </a:solidFill>
                <a:hlinkClick r:id="rId3" tooltip="Vuur"/>
              </a:rPr>
              <a:t>vuur</a:t>
            </a:r>
            <a:r>
              <a:rPr lang="nl-NL" altLang="nl-NL" i="1">
                <a:solidFill>
                  <a:srgbClr val="222222"/>
                </a:solidFill>
              </a:rPr>
              <a:t>. En het gevolg is het </a:t>
            </a:r>
            <a:r>
              <a:rPr lang="nl-NL" altLang="nl-NL" i="1">
                <a:solidFill>
                  <a:srgbClr val="0B0080"/>
                </a:solidFill>
                <a:hlinkClick r:id="rId4" tooltip="Koken"/>
              </a:rPr>
              <a:t>kokende</a:t>
            </a:r>
            <a:r>
              <a:rPr lang="nl-NL" altLang="nl-NL" i="1">
                <a:solidFill>
                  <a:srgbClr val="222222"/>
                </a:solidFill>
              </a:rPr>
              <a:t> </a:t>
            </a:r>
            <a:r>
              <a:rPr lang="nl-NL" altLang="nl-NL" i="1">
                <a:solidFill>
                  <a:srgbClr val="0B0080"/>
                </a:solidFill>
                <a:hlinkClick r:id="rId5" tooltip="Water"/>
              </a:rPr>
              <a:t>water</a:t>
            </a:r>
            <a:r>
              <a:rPr lang="nl-NL" altLang="nl-NL" i="1">
                <a:solidFill>
                  <a:srgbClr val="222222"/>
                </a:solidFill>
              </a:rPr>
              <a:t>. Vuur kan het water verhitten. Als daardoor het water warmer wordt dan honderd graden </a:t>
            </a:r>
            <a:r>
              <a:rPr lang="nl-NL" altLang="nl-NL" i="1">
                <a:solidFill>
                  <a:srgbClr val="0B0080"/>
                </a:solidFill>
                <a:hlinkClick r:id="rId6" tooltip="Celsius"/>
              </a:rPr>
              <a:t>Celsius</a:t>
            </a:r>
            <a:r>
              <a:rPr lang="nl-NL" altLang="nl-NL" i="1">
                <a:solidFill>
                  <a:srgbClr val="222222"/>
                </a:solidFill>
              </a:rPr>
              <a:t> dan bereikt water het </a:t>
            </a:r>
            <a:r>
              <a:rPr lang="nl-NL" altLang="nl-NL" i="1" u="sng">
                <a:solidFill>
                  <a:srgbClr val="FAA700"/>
                </a:solidFill>
                <a:hlinkClick r:id="rId7" tooltip="Kookpunt"/>
              </a:rPr>
              <a:t>kookpunt</a:t>
            </a:r>
            <a:endParaRPr lang="nl-NL" altLang="nl-NL" i="1"/>
          </a:p>
          <a:p>
            <a:endParaRPr lang="nl-NL" altLang="nl-NL"/>
          </a:p>
        </p:txBody>
      </p:sp>
      <p:sp>
        <p:nvSpPr>
          <p:cNvPr id="26627" name="Titel 2">
            <a:extLst>
              <a:ext uri="{FF2B5EF4-FFF2-40B4-BE49-F238E27FC236}">
                <a16:creationId xmlns:a16="http://schemas.microsoft.com/office/drawing/2014/main" id="{841FB7DA-A955-45B9-A780-EDCC0EA8D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OPG</a:t>
            </a:r>
          </a:p>
        </p:txBody>
      </p:sp>
      <p:sp>
        <p:nvSpPr>
          <p:cNvPr id="26628" name="Tijdelijke aanduiding voor tekst 3">
            <a:extLst>
              <a:ext uri="{FF2B5EF4-FFF2-40B4-BE49-F238E27FC236}">
                <a16:creationId xmlns:a16="http://schemas.microsoft.com/office/drawing/2014/main" id="{3D93D04F-6CD4-4A85-828A-D6A57AAD4EC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719138" y="2132013"/>
            <a:ext cx="10848975" cy="360362"/>
          </a:xfrm>
        </p:spPr>
        <p:txBody>
          <a:bodyPr/>
          <a:lstStyle/>
          <a:p>
            <a:r>
              <a:rPr lang="nl-NL" altLang="nl-NL"/>
              <a:t>Voorbeelden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tekst 1">
            <a:extLst>
              <a:ext uri="{FF2B5EF4-FFF2-40B4-BE49-F238E27FC236}">
                <a16:creationId xmlns:a16="http://schemas.microsoft.com/office/drawing/2014/main" id="{47A44815-366A-43F8-AD8D-28FE258F82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720725" y="2565400"/>
            <a:ext cx="10847388" cy="3024188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nl-NL" altLang="nl-NL"/>
              <a:t>OPG Diagram</a:t>
            </a:r>
          </a:p>
        </p:txBody>
      </p:sp>
      <p:sp>
        <p:nvSpPr>
          <p:cNvPr id="27651" name="Titel 2">
            <a:extLst>
              <a:ext uri="{FF2B5EF4-FFF2-40B4-BE49-F238E27FC236}">
                <a16:creationId xmlns:a16="http://schemas.microsoft.com/office/drawing/2014/main" id="{B7E413BE-EC0E-4423-8A43-D2641191D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268413"/>
            <a:ext cx="8207375" cy="504825"/>
          </a:xfrm>
        </p:spPr>
        <p:txBody>
          <a:bodyPr/>
          <a:lstStyle/>
          <a:p>
            <a:r>
              <a:rPr lang="nl-NL" altLang="nl-NL"/>
              <a:t>OPG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84B482E3-0DD2-4207-848E-3D3E2C23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997200"/>
            <a:ext cx="76930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2">
            <a:extLst>
              <a:ext uri="{FF2B5EF4-FFF2-40B4-BE49-F238E27FC236}">
                <a16:creationId xmlns:a16="http://schemas.microsoft.com/office/drawing/2014/main" id="{2D682B4C-3192-4002-81DD-E849BAD96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268413"/>
            <a:ext cx="10944225" cy="647700"/>
          </a:xfrm>
        </p:spPr>
        <p:txBody>
          <a:bodyPr/>
          <a:lstStyle/>
          <a:p>
            <a:r>
              <a:rPr lang="nl-NL" altLang="nl-NL"/>
              <a:t>OPG Diagram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576F47DA-7D58-4B23-9038-1E868FC2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924175"/>
            <a:ext cx="63230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gio College - Grij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5" ma:contentTypeDescription="Een nieuw document maken." ma:contentTypeScope="" ma:versionID="e7e51e8cfdcfe61c856d1a651a6927d2">
  <xsd:schema xmlns:xsd="http://www.w3.org/2001/XMLSchema" xmlns:xs="http://www.w3.org/2001/XMLSchema" xmlns:p="http://schemas.microsoft.com/office/2006/metadata/properties" xmlns:ns2="59bbc668-0c4f-43c7-8909-c96bc69a3e78" targetNamespace="http://schemas.microsoft.com/office/2006/metadata/properties" ma:root="true" ma:fieldsID="ad3e559d718820ea2a4117d1116afc8e" ns2:_="">
    <xsd:import namespace="59bbc668-0c4f-43c7-8909-c96bc69a3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DA93A0-FAA8-4CBE-B0A7-65340530521A}"/>
</file>

<file path=customXml/itemProps2.xml><?xml version="1.0" encoding="utf-8"?>
<ds:datastoreItem xmlns:ds="http://schemas.openxmlformats.org/officeDocument/2006/customXml" ds:itemID="{A96746EF-C602-4C65-98FA-7D242810F1AF}"/>
</file>

<file path=customXml/itemProps3.xml><?xml version="1.0" encoding="utf-8"?>
<ds:datastoreItem xmlns:ds="http://schemas.openxmlformats.org/officeDocument/2006/customXml" ds:itemID="{EAA5607E-2920-464A-96D5-49A8D18D017B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300</Words>
  <Application>Microsoft Office PowerPoint</Application>
  <PresentationFormat>Breedbeeld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Regio College - Grijs</vt:lpstr>
      <vt:lpstr>Informatieanalyse  periode 1</vt:lpstr>
      <vt:lpstr>Informatie verwerken en informatie analyseren</vt:lpstr>
      <vt:lpstr>Programma </vt:lpstr>
      <vt:lpstr>OPG</vt:lpstr>
      <vt:lpstr>OPG</vt:lpstr>
      <vt:lpstr>OPG</vt:lpstr>
      <vt:lpstr>OPG</vt:lpstr>
      <vt:lpstr>OPG</vt:lpstr>
      <vt:lpstr>OPG Diagram</vt:lpstr>
      <vt:lpstr>Oefening OPG</vt:lpstr>
      <vt:lpstr>Einde 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Eric Bulters</cp:lastModifiedBy>
  <cp:revision>13</cp:revision>
  <dcterms:modified xsi:type="dcterms:W3CDTF">2021-09-13T08:18:03Z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</Properties>
</file>