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7" r:id="rId3"/>
    <p:sldId id="295" r:id="rId4"/>
    <p:sldId id="300" r:id="rId5"/>
    <p:sldId id="299" r:id="rId6"/>
    <p:sldId id="309" r:id="rId7"/>
    <p:sldId id="302" r:id="rId8"/>
    <p:sldId id="304" r:id="rId9"/>
    <p:sldId id="305" r:id="rId10"/>
    <p:sldId id="316" r:id="rId11"/>
    <p:sldId id="317" r:id="rId12"/>
    <p:sldId id="318" r:id="rId13"/>
    <p:sldId id="315" r:id="rId14"/>
    <p:sldId id="322" r:id="rId15"/>
    <p:sldId id="319" r:id="rId16"/>
    <p:sldId id="320" r:id="rId17"/>
    <p:sldId id="32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7435" y="4653136"/>
            <a:ext cx="10273141" cy="891530"/>
          </a:xfrm>
        </p:spPr>
        <p:txBody>
          <a:bodyPr/>
          <a:lstStyle>
            <a:lvl1pPr marL="0" indent="0">
              <a:buClr>
                <a:srgbClr val="808285"/>
              </a:buClr>
              <a:buSzPct val="120000"/>
              <a:buFontTx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1" y="5611689"/>
            <a:ext cx="8534400" cy="5536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A092C7D3-A214-4A25-B328-7B52DDE4AF08}" type="datetimeFigureOut">
              <a:rPr lang="nl-NL" smtClean="0"/>
              <a:pPr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CF200DF-4635-4538-B79E-81A0988DF2E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10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404664"/>
            <a:ext cx="4011084" cy="1030436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357807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751851" y="404664"/>
            <a:ext cx="6816757" cy="4608512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96631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876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0129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3412975"/>
          </a:xfrm>
        </p:spPr>
        <p:txBody>
          <a:bodyPr vert="eaVert"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006805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8954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404664"/>
            <a:ext cx="2743200" cy="460851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404665"/>
            <a:ext cx="8026400" cy="4629673"/>
          </a:xfrm>
        </p:spPr>
        <p:txBody>
          <a:bodyPr vert="eaVert"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230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609600" y="2132856"/>
            <a:ext cx="10972800" cy="1143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Hier komt een titel van </a:t>
            </a:r>
            <a:br>
              <a:rPr lang="nl-NL" dirty="0"/>
            </a:br>
            <a:r>
              <a:rPr lang="nl-NL" dirty="0"/>
              <a:t>een nieuw hoofdstuk</a:t>
            </a:r>
          </a:p>
        </p:txBody>
      </p:sp>
    </p:spTree>
    <p:extLst>
      <p:ext uri="{BB962C8B-B14F-4D97-AF65-F5344CB8AC3E}">
        <p14:creationId xmlns:p14="http://schemas.microsoft.com/office/powerpoint/2010/main" val="394526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kop en liggende afbeel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5" hasCustomPrompt="1"/>
          </p:nvPr>
        </p:nvSpPr>
        <p:spPr>
          <a:xfrm>
            <a:off x="623392" y="956742"/>
            <a:ext cx="6807200" cy="3408363"/>
          </a:xfrm>
        </p:spPr>
        <p:txBody>
          <a:bodyPr/>
          <a:lstStyle>
            <a:lvl1pPr>
              <a:buClr>
                <a:schemeClr val="bg1"/>
              </a:buClr>
              <a:defRPr baseline="0"/>
            </a:lvl1pPr>
          </a:lstStyle>
          <a:p>
            <a:r>
              <a:rPr lang="nl-NL" dirty="0"/>
              <a:t>Klik op het pictogram op een afbeelding toe te voegen.</a:t>
            </a:r>
            <a:br>
              <a:rPr lang="nl-NL" dirty="0"/>
            </a:br>
            <a:r>
              <a:rPr lang="nl-NL" dirty="0"/>
              <a:t>Als de afbeelding niet goed wordt weergegeven, klik dan rechts op de afbeelding, kies “afbeelding wijzigen” en voeg de afbeelding opnieuw toe.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728181" y="836712"/>
            <a:ext cx="4128459" cy="490066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Tussenkop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7728182" y="1412776"/>
            <a:ext cx="4127500" cy="33843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53599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kop en staande afbeel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5" hasCustomPrompt="1"/>
          </p:nvPr>
        </p:nvSpPr>
        <p:spPr>
          <a:xfrm>
            <a:off x="1103445" y="836712"/>
            <a:ext cx="4608512" cy="388843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itchFamily="34" charset="0"/>
              <a:buChar char="»"/>
              <a:tabLst/>
              <a:defRPr/>
            </a:lvl1pPr>
          </a:lstStyle>
          <a:p>
            <a:r>
              <a:rPr lang="nl-NL" dirty="0"/>
              <a:t>Klik op het pictogram op een afbeelding toe te voegen.</a:t>
            </a:r>
            <a:br>
              <a:rPr lang="nl-NL" dirty="0"/>
            </a:br>
            <a:r>
              <a:rPr lang="nl-NL" dirty="0"/>
              <a:t>Als de afbeelding niet goed wordt weergegeven, klik dan rechts op de afbeelding, kies “afbeelding wijzigen” en voeg de afbeelding opnieuw toe.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84032" y="764704"/>
            <a:ext cx="5280587" cy="43204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Tussenkop</a:t>
            </a:r>
          </a:p>
        </p:txBody>
      </p:sp>
      <p:sp>
        <p:nvSpPr>
          <p:cNvPr id="10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6384032" y="1196752"/>
            <a:ext cx="5280587" cy="352839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62829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kop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720411" y="2564904"/>
            <a:ext cx="10847173" cy="3024336"/>
          </a:xfrm>
        </p:spPr>
        <p:txBody>
          <a:bodyPr/>
          <a:lstStyle>
            <a:lvl1pPr marL="342900" indent="-342900">
              <a:buFont typeface="Arial" pitchFamily="34" charset="0"/>
              <a:buChar char="»"/>
              <a:defRPr sz="1800" baseline="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dirty="0"/>
              <a:t>Uw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2" y="1268760"/>
            <a:ext cx="10945216" cy="648072"/>
          </a:xfrm>
        </p:spPr>
        <p:txBody>
          <a:bodyPr>
            <a:noAutofit/>
          </a:bodyPr>
          <a:lstStyle>
            <a:lvl1pPr algn="l">
              <a:defRPr sz="4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403" y="2132138"/>
            <a:ext cx="10849205" cy="36075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E1001A"/>
                </a:solidFill>
              </a:defRPr>
            </a:lvl1pPr>
          </a:lstStyle>
          <a:p>
            <a:pPr lvl="0"/>
            <a:r>
              <a:rPr lang="nl-NL" dirty="0"/>
              <a:t>Evt. Tussenkop</a:t>
            </a:r>
          </a:p>
        </p:txBody>
      </p:sp>
    </p:spTree>
    <p:extLst>
      <p:ext uri="{BB962C8B-B14F-4D97-AF65-F5344CB8AC3E}">
        <p14:creationId xmlns:p14="http://schemas.microsoft.com/office/powerpoint/2010/main" val="285732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28111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78092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15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0129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3484984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6192011" y="1600202"/>
            <a:ext cx="5384800" cy="3484983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75845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0129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609600" y="2176266"/>
            <a:ext cx="5384800" cy="283691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6192011" y="2176266"/>
            <a:ext cx="5384800" cy="283691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94872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914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C7D3-A214-4A25-B328-7B52DDE4AF08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00DF-4635-4538-B79E-81A0988DF2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22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08285"/>
        </a:buClr>
        <a:buSzPct val="120000"/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Informatieanalyse </a:t>
            </a:r>
            <a:br>
              <a:rPr lang="nl-NL" dirty="0"/>
            </a:br>
            <a:r>
              <a:rPr lang="nl-NL" dirty="0"/>
              <a:t>periode 1</a:t>
            </a: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>
          <a:xfrm>
            <a:off x="2927648" y="5805264"/>
            <a:ext cx="6400800" cy="553616"/>
          </a:xfrm>
        </p:spPr>
        <p:txBody>
          <a:bodyPr/>
          <a:lstStyle/>
          <a:p>
            <a:r>
              <a:rPr lang="nl-NL" dirty="0"/>
              <a:t>Eric </a:t>
            </a:r>
            <a:r>
              <a:rPr lang="nl-NL"/>
              <a:t>Bulters, </a:t>
            </a:r>
            <a:r>
              <a:rPr lang="nl-NL" dirty="0"/>
              <a:t>Adnan Kazan</a:t>
            </a:r>
          </a:p>
        </p:txBody>
      </p:sp>
    </p:spTree>
    <p:extLst>
      <p:ext uri="{BB962C8B-B14F-4D97-AF65-F5344CB8AC3E}">
        <p14:creationId xmlns:p14="http://schemas.microsoft.com/office/powerpoint/2010/main" val="47808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51D2BEC-FF60-46B8-A444-BF97233A3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Begrijpen wat het verschil is tussen een Eis en een Wens</a:t>
            </a:r>
          </a:p>
          <a:p>
            <a:r>
              <a:rPr lang="nl-NL" dirty="0"/>
              <a:t>Kunnen benoemen en toelichten van </a:t>
            </a:r>
            <a:r>
              <a:rPr lang="nl-NL" dirty="0" err="1"/>
              <a:t>MoSCoW</a:t>
            </a:r>
            <a:endParaRPr lang="nl-NL" dirty="0"/>
          </a:p>
          <a:p>
            <a:r>
              <a:rPr lang="nl-NL" dirty="0"/>
              <a:t>Begrijpen waarom we modellen gebruiken</a:t>
            </a:r>
          </a:p>
          <a:p>
            <a:r>
              <a:rPr lang="nl-NL" dirty="0"/>
              <a:t>Oefening in het beschrijven van een systeem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B5BABA1-7240-4E7E-A065-D8C1F781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Verschil Eis en een Wens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30EE4DF-3D87-4C26-8D8A-7CD631FE43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Leerdoelen</a:t>
            </a:r>
          </a:p>
        </p:txBody>
      </p:sp>
    </p:spTree>
    <p:extLst>
      <p:ext uri="{BB962C8B-B14F-4D97-AF65-F5344CB8AC3E}">
        <p14:creationId xmlns:p14="http://schemas.microsoft.com/office/powerpoint/2010/main" val="7529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9CAB66A-49EC-4C84-8802-DE8B739D1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Zeer belangrijk wat de KLANT wil!</a:t>
            </a:r>
          </a:p>
          <a:p>
            <a:pPr lvl="1"/>
            <a:r>
              <a:rPr lang="nl-NL" dirty="0"/>
              <a:t>Op de één of andere manier hebben ICT-</a:t>
            </a:r>
            <a:r>
              <a:rPr lang="nl-NL" dirty="0" err="1"/>
              <a:t>ers</a:t>
            </a:r>
            <a:r>
              <a:rPr lang="nl-NL" dirty="0"/>
              <a:t> de arrogantie dat ze denken dat ze het beter weten dan de klant!</a:t>
            </a:r>
          </a:p>
          <a:p>
            <a:pPr marL="0" indent="0">
              <a:buNone/>
            </a:pPr>
            <a:r>
              <a:rPr lang="nl-NL" dirty="0"/>
              <a:t>Klant wilt een Opel, jij gaat los, doet vreselijk je best en levert een </a:t>
            </a:r>
            <a:r>
              <a:rPr lang="nl-NL" dirty="0" err="1"/>
              <a:t>Porsch</a:t>
            </a:r>
            <a:r>
              <a:rPr lang="nl-NL" dirty="0"/>
              <a:t>. Kan heel goed zijn dat hij ontevreden is want hij wilde die Opel!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Eis</a:t>
            </a:r>
          </a:p>
          <a:p>
            <a:pPr lvl="1"/>
            <a:r>
              <a:rPr lang="nl-NL" dirty="0"/>
              <a:t>Het moet ontwikkeld/gerealiseerd worden met de tijd en geld die je hebt gekregen</a:t>
            </a:r>
          </a:p>
          <a:p>
            <a:r>
              <a:rPr lang="nl-NL" dirty="0"/>
              <a:t>Wens</a:t>
            </a:r>
          </a:p>
          <a:p>
            <a:pPr lvl="1"/>
            <a:r>
              <a:rPr lang="nl-NL" dirty="0"/>
              <a:t>Indien er tijd en geld overblijft is het WENSELIJK dat deze functionaliteit gerealiseerd word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4420631-9B0F-45E1-811C-B35541ED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Eisen en wensen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7846CE3-AEAE-4828-8C8F-451DD400F7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Vraag van de klant</a:t>
            </a:r>
          </a:p>
        </p:txBody>
      </p:sp>
    </p:spTree>
    <p:extLst>
      <p:ext uri="{BB962C8B-B14F-4D97-AF65-F5344CB8AC3E}">
        <p14:creationId xmlns:p14="http://schemas.microsoft.com/office/powerpoint/2010/main" val="137287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BD7C628C-B57E-4D96-8C46-7BEF6FD540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Zijn 2 extremen, op een cijferlijst zou het corresponderen met een 4 en een 10.</a:t>
            </a:r>
          </a:p>
          <a:p>
            <a:endParaRPr lang="nl-NL" dirty="0"/>
          </a:p>
          <a:p>
            <a:pPr lvl="1"/>
            <a:r>
              <a:rPr lang="nl-NL" dirty="0"/>
              <a:t>Oplossing</a:t>
            </a:r>
          </a:p>
          <a:p>
            <a:pPr lvl="1"/>
            <a:r>
              <a:rPr lang="nl-NL" dirty="0" err="1"/>
              <a:t>MoSCoW</a:t>
            </a:r>
            <a:endParaRPr lang="nl-NL" dirty="0"/>
          </a:p>
          <a:p>
            <a:pPr lvl="1"/>
            <a:r>
              <a:rPr lang="nl-NL" dirty="0"/>
              <a:t>Must have</a:t>
            </a:r>
          </a:p>
          <a:p>
            <a:pPr lvl="1"/>
            <a:r>
              <a:rPr lang="nl-NL" dirty="0" err="1"/>
              <a:t>Should</a:t>
            </a:r>
            <a:r>
              <a:rPr lang="nl-NL" dirty="0"/>
              <a:t> have</a:t>
            </a:r>
          </a:p>
          <a:p>
            <a:pPr lvl="1"/>
            <a:r>
              <a:rPr lang="nl-NL" dirty="0" err="1"/>
              <a:t>Could</a:t>
            </a:r>
            <a:r>
              <a:rPr lang="nl-NL" dirty="0"/>
              <a:t> Have</a:t>
            </a:r>
          </a:p>
          <a:p>
            <a:pPr lvl="1"/>
            <a:r>
              <a:rPr lang="nl-NL" dirty="0" err="1"/>
              <a:t>Wont</a:t>
            </a:r>
            <a:r>
              <a:rPr lang="nl-NL" dirty="0"/>
              <a:t> Have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8BFDED3-244A-43F1-BD11-49010BB1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Eis en Wens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632B1B2-1B91-409C-A345-E6289FAC2E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Waarom belangrijk</a:t>
            </a:r>
          </a:p>
        </p:txBody>
      </p:sp>
    </p:spTree>
    <p:extLst>
      <p:ext uri="{BB962C8B-B14F-4D97-AF65-F5344CB8AC3E}">
        <p14:creationId xmlns:p14="http://schemas.microsoft.com/office/powerpoint/2010/main" val="353080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4553245-8BCD-4CF8-A897-CAD1384E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69" y="2901820"/>
            <a:ext cx="8361205" cy="2369976"/>
          </a:xfrm>
          <a:prstGeom prst="rect">
            <a:avLst/>
          </a:prstGeom>
        </p:spPr>
      </p:pic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4A8EEBF7-C34B-408A-B118-086ACB736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Overzicht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7624951-FAFA-4594-98F4-347490E4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Moscow Model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0AB2A4D-A227-403E-9607-EA2516256F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Wat wil de klant</a:t>
            </a:r>
          </a:p>
        </p:txBody>
      </p:sp>
    </p:spTree>
    <p:extLst>
      <p:ext uri="{BB962C8B-B14F-4D97-AF65-F5344CB8AC3E}">
        <p14:creationId xmlns:p14="http://schemas.microsoft.com/office/powerpoint/2010/main" val="50519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D4605F8-C5F1-404E-ABA9-A0CCD5E9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38335"/>
            <a:ext cx="8842310" cy="524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1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0139ECC-F7D6-43F4-ACFB-BD55AB3E62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Ik wil een netwerk met 10 </a:t>
            </a:r>
            <a:r>
              <a:rPr lang="nl-NL" dirty="0" err="1"/>
              <a:t>PC’s</a:t>
            </a:r>
            <a:endParaRPr lang="nl-NL" dirty="0"/>
          </a:p>
          <a:p>
            <a:r>
              <a:rPr lang="nl-NL" dirty="0"/>
              <a:t>Ik wil op iedere pc 1 printer</a:t>
            </a:r>
          </a:p>
          <a:p>
            <a:r>
              <a:rPr lang="nl-NL" dirty="0"/>
              <a:t>Ik moet het netwerk op afstand kunnen beheren</a:t>
            </a:r>
          </a:p>
          <a:p>
            <a:r>
              <a:rPr lang="nl-NL" dirty="0"/>
              <a:t>Ik wil centraal rechten kunnen beheren</a:t>
            </a:r>
          </a:p>
          <a:p>
            <a:r>
              <a:rPr lang="nl-NL" dirty="0"/>
              <a:t>Je krijgt er 4 weken voor en €5.000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8A7F26-01D7-48CC-81B0-EE42A8E0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Eis en Wens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3A12252-A2D7-4E8D-B2AF-FFAA4B9466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Vraag van de klant</a:t>
            </a:r>
          </a:p>
        </p:txBody>
      </p:sp>
    </p:spTree>
    <p:extLst>
      <p:ext uri="{BB962C8B-B14F-4D97-AF65-F5344CB8AC3E}">
        <p14:creationId xmlns:p14="http://schemas.microsoft.com/office/powerpoint/2010/main" val="69231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F892E46-F9D2-4DE2-B31B-E51726996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Je kan zeggen, Ja dat ga ik allemaal even doen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FOUT, GAAT ZEKER MIS!</a:t>
            </a:r>
          </a:p>
          <a:p>
            <a:endParaRPr lang="nl-NL" dirty="0"/>
          </a:p>
          <a:p>
            <a:r>
              <a:rPr lang="nl-NL" dirty="0"/>
              <a:t>Dat gaat helaas allemaal niet passen binnen de tijd en het geld wat ik krijg. We zetten het in een </a:t>
            </a:r>
            <a:r>
              <a:rPr lang="nl-NL" dirty="0" err="1"/>
              <a:t>MoSCoW</a:t>
            </a:r>
            <a:r>
              <a:rPr lang="nl-NL" dirty="0"/>
              <a:t> Tabel</a:t>
            </a:r>
          </a:p>
          <a:p>
            <a:r>
              <a:rPr lang="nl-NL" dirty="0"/>
              <a:t>DIT DOE JE ALTIJD MET DE KLANT, HIJ MOET DUS ZEGGEN WAT HIJ BELANGRIJKER VIND!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81E89D-5681-4CB3-8F98-61978E44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Eis en Wens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B9F604D-7E26-4F31-910A-CC21424EC3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Resultaat</a:t>
            </a:r>
          </a:p>
        </p:txBody>
      </p:sp>
    </p:spTree>
    <p:extLst>
      <p:ext uri="{BB962C8B-B14F-4D97-AF65-F5344CB8AC3E}">
        <p14:creationId xmlns:p14="http://schemas.microsoft.com/office/powerpoint/2010/main" val="279128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470359F-CE01-4F98-9385-0A351C3C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Moscow model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A8D51CF-A294-48AA-B200-D0A308FC0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Visualiseren</a:t>
            </a:r>
          </a:p>
        </p:txBody>
      </p:sp>
      <p:graphicFrame>
        <p:nvGraphicFramePr>
          <p:cNvPr id="5" name="Object 366">
            <a:extLst>
              <a:ext uri="{FF2B5EF4-FFF2-40B4-BE49-F238E27FC236}">
                <a16:creationId xmlns:a16="http://schemas.microsoft.com/office/drawing/2014/main" id="{5AC84B4D-0316-436F-B7A8-F45135F7B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6732"/>
              </p:ext>
            </p:extLst>
          </p:nvPr>
        </p:nvGraphicFramePr>
        <p:xfrm>
          <a:off x="2164360" y="2517832"/>
          <a:ext cx="4781724" cy="3916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93833" imgH="2621224" progId="Excel.Sheet.8">
                  <p:embed/>
                </p:oleObj>
              </mc:Choice>
              <mc:Fallback>
                <p:oleObj name="Worksheet" r:id="rId2" imgW="2593833" imgH="2621224" progId="Excel.Sheet.8">
                  <p:embed/>
                  <p:pic>
                    <p:nvPicPr>
                      <p:cNvPr id="104814" name="Object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360" y="2517832"/>
                        <a:ext cx="4781724" cy="3916306"/>
                      </a:xfrm>
                      <a:prstGeom prst="rect">
                        <a:avLst/>
                      </a:prstGeom>
                      <a:solidFill>
                        <a:sysClr val="window" lastClr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23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12456A28-1EDD-4A2B-BDA4-455AC20321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1. Terugblikken</a:t>
            </a:r>
          </a:p>
          <a:p>
            <a:r>
              <a:rPr lang="nl-NL" dirty="0"/>
              <a:t>OPG, oorzaak, probleem, gevolg, Functioneel- en technisch ontwerp</a:t>
            </a:r>
          </a:p>
          <a:p>
            <a:pPr marL="0" indent="0">
              <a:buNone/>
            </a:pPr>
            <a:r>
              <a:rPr lang="nl-NL" dirty="0"/>
              <a:t>2. Oude Opdracht</a:t>
            </a:r>
          </a:p>
          <a:p>
            <a:r>
              <a:rPr lang="nl-NL" dirty="0"/>
              <a:t>Maak de OPG opdracht met </a:t>
            </a:r>
            <a:r>
              <a:rPr lang="nl-NL" dirty="0" err="1"/>
              <a:t>Clipcharts</a:t>
            </a:r>
            <a:endParaRPr lang="nl-NL" dirty="0"/>
          </a:p>
          <a:p>
            <a:r>
              <a:rPr lang="nl-NL" dirty="0"/>
              <a:t>Maak de functioneel- technisch ontwerp opdracht</a:t>
            </a:r>
          </a:p>
          <a:p>
            <a:pPr marL="0" lvl="0" indent="0">
              <a:buNone/>
            </a:pPr>
            <a:r>
              <a:rPr lang="nl-NL" dirty="0">
                <a:solidFill>
                  <a:prstClr val="black"/>
                </a:solidFill>
              </a:rPr>
              <a:t>3.Nieuwe les Moscow tabel</a:t>
            </a:r>
          </a:p>
          <a:p>
            <a:pPr marL="0" indent="0">
              <a:buNone/>
            </a:pPr>
            <a:r>
              <a:rPr lang="nl-NL" dirty="0"/>
              <a:t>4. Nieuwe opdracht</a:t>
            </a:r>
          </a:p>
          <a:p>
            <a:r>
              <a:rPr lang="nl-NL" dirty="0"/>
              <a:t>Maak aan de hand van de wens van de klant een Moscow tabel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A94A2B-BB2E-4D28-9A5C-CC8F5588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Programma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F2E879-E99C-40CC-9B4A-EBC174792A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Informatieanalyse van vandaag</a:t>
            </a:r>
          </a:p>
        </p:txBody>
      </p:sp>
    </p:spTree>
    <p:extLst>
      <p:ext uri="{BB962C8B-B14F-4D97-AF65-F5344CB8AC3E}">
        <p14:creationId xmlns:p14="http://schemas.microsoft.com/office/powerpoint/2010/main" val="354929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40FA34E-F4AD-4D8C-9AEA-72BFD268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Terugblikken OPG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56E31F-D94A-473A-92EA-6EEC84DB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924944"/>
            <a:ext cx="5891988" cy="276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48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B41E63A9-DDB6-4B4C-BBC6-577E4262E3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nl-NL" sz="3600" dirty="0"/>
          </a:p>
          <a:p>
            <a:r>
              <a:rPr lang="nl-NL" sz="3600" dirty="0"/>
              <a:t>Functioneel ontwerp</a:t>
            </a:r>
          </a:p>
          <a:p>
            <a:r>
              <a:rPr lang="nl-NL" sz="3600" dirty="0"/>
              <a:t>Technisch ontwerp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AC8697-0BA9-4C34-B979-E3B86CB0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wil de klant?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E475A88-0972-4264-918A-1547A615AB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Gewenste en huidige situatie</a:t>
            </a:r>
          </a:p>
        </p:txBody>
      </p:sp>
    </p:spTree>
    <p:extLst>
      <p:ext uri="{BB962C8B-B14F-4D97-AF65-F5344CB8AC3E}">
        <p14:creationId xmlns:p14="http://schemas.microsoft.com/office/powerpoint/2010/main" val="322213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3682B04-4545-42A7-8D0D-3E2BBF92D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4308" y="3212976"/>
            <a:ext cx="8135380" cy="2376264"/>
          </a:xfrm>
        </p:spPr>
        <p:txBody>
          <a:bodyPr/>
          <a:lstStyle/>
          <a:p>
            <a:r>
              <a:rPr lang="nl-NL" dirty="0">
                <a:solidFill>
                  <a:srgbClr val="222222"/>
                </a:solidFill>
                <a:latin typeface="arial" panose="020B0604020202020204" pitchFamily="34" charset="0"/>
              </a:rPr>
              <a:t>Het beknopte antwoord op vraag 1: Een </a:t>
            </a:r>
            <a:r>
              <a:rPr lang="nl-NL" b="1" dirty="0">
                <a:solidFill>
                  <a:srgbClr val="222222"/>
                </a:solidFill>
                <a:latin typeface="arial" panose="020B0604020202020204" pitchFamily="34" charset="0"/>
              </a:rPr>
              <a:t>functioneel ontwerp</a:t>
            </a:r>
            <a:r>
              <a:rPr lang="nl-NL" dirty="0">
                <a:solidFill>
                  <a:srgbClr val="222222"/>
                </a:solidFill>
                <a:latin typeface="arial" panose="020B0604020202020204" pitchFamily="34" charset="0"/>
              </a:rPr>
              <a:t> is een </a:t>
            </a:r>
            <a:r>
              <a:rPr lang="nl-NL" b="1" dirty="0">
                <a:solidFill>
                  <a:srgbClr val="222222"/>
                </a:solidFill>
                <a:latin typeface="arial" panose="020B0604020202020204" pitchFamily="34" charset="0"/>
              </a:rPr>
              <a:t>ontwerp</a:t>
            </a:r>
            <a:r>
              <a:rPr lang="nl-NL" dirty="0">
                <a:solidFill>
                  <a:srgbClr val="222222"/>
                </a:solidFill>
                <a:latin typeface="arial" panose="020B0604020202020204" pitchFamily="34" charset="0"/>
              </a:rPr>
              <a:t> waarin je de (niet </a:t>
            </a:r>
            <a:r>
              <a:rPr lang="nl-NL" b="1" dirty="0">
                <a:solidFill>
                  <a:srgbClr val="222222"/>
                </a:solidFill>
                <a:latin typeface="arial" panose="020B0604020202020204" pitchFamily="34" charset="0"/>
              </a:rPr>
              <a:t>technische</a:t>
            </a:r>
            <a:r>
              <a:rPr lang="nl-NL" dirty="0">
                <a:solidFill>
                  <a:srgbClr val="222222"/>
                </a:solidFill>
                <a:latin typeface="arial" panose="020B0604020202020204" pitchFamily="34" charset="0"/>
              </a:rPr>
              <a:t>) wensen en eisen van de klant gaat verwerken. ... Het grote verschil is dat je in een </a:t>
            </a:r>
            <a:r>
              <a:rPr lang="nl-NL" b="1" dirty="0">
                <a:solidFill>
                  <a:srgbClr val="222222"/>
                </a:solidFill>
                <a:latin typeface="arial" panose="020B0604020202020204" pitchFamily="34" charset="0"/>
              </a:rPr>
              <a:t>functioneel ontwerp</a:t>
            </a:r>
            <a:r>
              <a:rPr lang="nl-NL" dirty="0">
                <a:solidFill>
                  <a:srgbClr val="222222"/>
                </a:solidFill>
                <a:latin typeface="arial" panose="020B0604020202020204" pitchFamily="34" charset="0"/>
              </a:rPr>
              <a:t> beschrijft Wat de klant wil en in een </a:t>
            </a:r>
            <a:r>
              <a:rPr lang="nl-NL" b="1" dirty="0">
                <a:solidFill>
                  <a:srgbClr val="222222"/>
                </a:solidFill>
                <a:latin typeface="arial" panose="020B0604020202020204" pitchFamily="34" charset="0"/>
              </a:rPr>
              <a:t>technisch ontwerp</a:t>
            </a:r>
            <a:r>
              <a:rPr lang="nl-NL" dirty="0">
                <a:solidFill>
                  <a:srgbClr val="222222"/>
                </a:solidFill>
                <a:latin typeface="arial" panose="020B0604020202020204" pitchFamily="34" charset="0"/>
              </a:rPr>
              <a:t> beschrijft Hoe je dit gaat realiseren.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A151AB7-3D81-4EE0-BFE4-D61E51DC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Gewenste situatie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92CFBAB-1E01-4B87-A53D-01713A0055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Functioneel VS Technisch</a:t>
            </a:r>
          </a:p>
        </p:txBody>
      </p:sp>
    </p:spTree>
    <p:extLst>
      <p:ext uri="{BB962C8B-B14F-4D97-AF65-F5344CB8AC3E}">
        <p14:creationId xmlns:p14="http://schemas.microsoft.com/office/powerpoint/2010/main" val="208844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D3B078F-A720-4588-9211-929FCB8573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>
                <a:solidFill>
                  <a:srgbClr val="212529"/>
                </a:solidFill>
                <a:latin typeface="-apple-system"/>
              </a:rPr>
              <a:t>“Je laat toch ook géén huis bouwen zonder bouwtekeningen?” </a:t>
            </a:r>
          </a:p>
          <a:p>
            <a:endParaRPr lang="nl-NL" dirty="0">
              <a:solidFill>
                <a:srgbClr val="212529"/>
              </a:solidFill>
              <a:latin typeface="-apple-system"/>
            </a:endParaRP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38B40B-9239-4801-8DA5-4D29D8D3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Functioneel ontwerp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016EE4-FA87-4FE6-9A3C-CD77FCCDC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Wat is het?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3C478D-0201-4CF9-8273-442790C39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3140968"/>
            <a:ext cx="49538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4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D3B078F-A720-4588-9211-929FCB8573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4308" y="2564904"/>
            <a:ext cx="8135380" cy="1440160"/>
          </a:xfrm>
        </p:spPr>
        <p:txBody>
          <a:bodyPr>
            <a:normAutofit lnSpcReduction="10000"/>
          </a:bodyPr>
          <a:lstStyle/>
          <a:p>
            <a:r>
              <a:rPr lang="nl-NL" dirty="0">
                <a:solidFill>
                  <a:srgbClr val="222222"/>
                </a:solidFill>
                <a:latin typeface="arial" panose="020B0604020202020204" pitchFamily="34" charset="0"/>
              </a:rPr>
              <a:t>Een </a:t>
            </a:r>
            <a:r>
              <a:rPr lang="nl-NL" b="1" dirty="0">
                <a:solidFill>
                  <a:srgbClr val="222222"/>
                </a:solidFill>
                <a:latin typeface="arial" panose="020B0604020202020204" pitchFamily="34" charset="0"/>
              </a:rPr>
              <a:t>Technisch Ontwerp</a:t>
            </a:r>
            <a:r>
              <a:rPr lang="nl-NL" dirty="0">
                <a:solidFill>
                  <a:srgbClr val="222222"/>
                </a:solidFill>
                <a:latin typeface="arial" panose="020B0604020202020204" pitchFamily="34" charset="0"/>
              </a:rPr>
              <a:t> (TO) is een handleiding waarin zij precies kunnen zien </a:t>
            </a:r>
            <a:r>
              <a:rPr lang="nl-NL" b="1" dirty="0">
                <a:solidFill>
                  <a:srgbClr val="222222"/>
                </a:solidFill>
                <a:latin typeface="arial" panose="020B0604020202020204" pitchFamily="34" charset="0"/>
              </a:rPr>
              <a:t>wat</a:t>
            </a:r>
            <a:r>
              <a:rPr lang="nl-NL" dirty="0">
                <a:solidFill>
                  <a:srgbClr val="222222"/>
                </a:solidFill>
                <a:latin typeface="arial" panose="020B0604020202020204" pitchFamily="34" charset="0"/>
              </a:rPr>
              <a:t> er ontwikkeld/ gemaakt/ samengesteld dient te worden. Het TO wordt gemaakt op basis van het Functioneel </a:t>
            </a:r>
            <a:r>
              <a:rPr lang="nl-NL" b="1" dirty="0">
                <a:solidFill>
                  <a:srgbClr val="222222"/>
                </a:solidFill>
                <a:latin typeface="arial" panose="020B0604020202020204" pitchFamily="34" charset="0"/>
              </a:rPr>
              <a:t>Ontwerp</a:t>
            </a:r>
            <a:r>
              <a:rPr lang="nl-NL" dirty="0">
                <a:solidFill>
                  <a:srgbClr val="222222"/>
                </a:solidFill>
                <a:latin typeface="arial" panose="020B0604020202020204" pitchFamily="34" charset="0"/>
              </a:rPr>
              <a:t> (FO). In het TO staan alle </a:t>
            </a:r>
            <a:r>
              <a:rPr lang="nl-NL" b="1" dirty="0">
                <a:solidFill>
                  <a:srgbClr val="222222"/>
                </a:solidFill>
                <a:latin typeface="arial" panose="020B0604020202020204" pitchFamily="34" charset="0"/>
              </a:rPr>
              <a:t>technische</a:t>
            </a:r>
            <a:r>
              <a:rPr lang="nl-NL" dirty="0">
                <a:solidFill>
                  <a:srgbClr val="222222"/>
                </a:solidFill>
                <a:latin typeface="arial" panose="020B0604020202020204" pitchFamily="34" charset="0"/>
              </a:rPr>
              <a:t> aspecten die benodigd zijn om de functionaliteiten uit het FO te realiseren.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38B40B-9239-4801-8DA5-4D29D8D3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Technisch ontwerp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016EE4-FA87-4FE6-9A3C-CD77FCCDC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Wat is het?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9C7A6A3-C567-428E-8D40-583A185E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077073"/>
            <a:ext cx="6768752" cy="240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4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0D36B72-B350-4B5B-AEA6-FA2938C0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2547937"/>
            <a:ext cx="4813126" cy="2968094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BFF41558-CAF3-4548-88BF-50FA692B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NL" dirty="0"/>
            </a:br>
            <a:r>
              <a:rPr lang="nl-NL" sz="3200" dirty="0"/>
              <a:t>Opdracht Functioneel- technisch ontwerp</a:t>
            </a:r>
            <a:br>
              <a:rPr lang="nl-NL" sz="3200" dirty="0"/>
            </a:br>
            <a:r>
              <a:rPr lang="nl-NL" sz="2800" dirty="0">
                <a:solidFill>
                  <a:srgbClr val="FF0000"/>
                </a:solidFill>
              </a:rPr>
              <a:t>Wat wordt hier uitgebeeld?</a:t>
            </a:r>
          </a:p>
        </p:txBody>
      </p:sp>
    </p:spTree>
    <p:extLst>
      <p:ext uri="{BB962C8B-B14F-4D97-AF65-F5344CB8AC3E}">
        <p14:creationId xmlns:p14="http://schemas.microsoft.com/office/powerpoint/2010/main" val="114818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FF41558-CAF3-4548-88BF-50FA692B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0000"/>
                </a:solidFill>
              </a:rPr>
              <a:t>Wat wordt hier uitgebeeld?</a:t>
            </a:r>
          </a:p>
        </p:txBody>
      </p:sp>
      <p:pic>
        <p:nvPicPr>
          <p:cNvPr id="3074" name="Picture 2" descr="Prijs-invoerapplicatie voor reisgidsen">
            <a:extLst>
              <a:ext uri="{FF2B5EF4-FFF2-40B4-BE49-F238E27FC236}">
                <a16:creationId xmlns:a16="http://schemas.microsoft.com/office/drawing/2014/main" id="{083A3963-6479-411E-A323-FE7290EF8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348880"/>
            <a:ext cx="5774432" cy="386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23860"/>
      </p:ext>
    </p:extLst>
  </p:cSld>
  <p:clrMapOvr>
    <a:masterClrMapping/>
  </p:clrMapOvr>
</p:sld>
</file>

<file path=ppt/theme/theme1.xml><?xml version="1.0" encoding="utf-8"?>
<a:theme xmlns:a="http://schemas.openxmlformats.org/drawingml/2006/main" name="Regio College - Grijs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F8244917FD2439A02D36F4ED1774E" ma:contentTypeVersion="7" ma:contentTypeDescription="Create a new document." ma:contentTypeScope="" ma:versionID="1f1549cff74343e1e109e92e6ca478b6">
  <xsd:schema xmlns:xsd="http://www.w3.org/2001/XMLSchema" xmlns:xs="http://www.w3.org/2001/XMLSchema" xmlns:p="http://schemas.microsoft.com/office/2006/metadata/properties" xmlns:ns2="59bbc668-0c4f-43c7-8909-c96bc69a3e78" targetNamespace="http://schemas.microsoft.com/office/2006/metadata/properties" ma:root="true" ma:fieldsID="eea601c9b3d8f3ab6fd853f0f793af15" ns2:_="">
    <xsd:import namespace="59bbc668-0c4f-43c7-8909-c96bc69a3e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bc668-0c4f-43c7-8909-c96bc69a3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5C013F-B999-41C8-B932-CC76C665310C}"/>
</file>

<file path=customXml/itemProps2.xml><?xml version="1.0" encoding="utf-8"?>
<ds:datastoreItem xmlns:ds="http://schemas.openxmlformats.org/officeDocument/2006/customXml" ds:itemID="{33DD1D80-A935-448C-862E-4EC920C76366}"/>
</file>

<file path=customXml/itemProps3.xml><?xml version="1.0" encoding="utf-8"?>
<ds:datastoreItem xmlns:ds="http://schemas.openxmlformats.org/officeDocument/2006/customXml" ds:itemID="{AE732F81-1B96-45D3-A31B-0160DD76D86B}"/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522</Words>
  <Application>Microsoft Office PowerPoint</Application>
  <PresentationFormat>Breedbeeld</PresentationFormat>
  <Paragraphs>81</Paragraphs>
  <Slides>17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Arial</vt:lpstr>
      <vt:lpstr>Calibri</vt:lpstr>
      <vt:lpstr>Regio College - Grijs</vt:lpstr>
      <vt:lpstr>Worksheet</vt:lpstr>
      <vt:lpstr>Informatieanalyse  periode 1</vt:lpstr>
      <vt:lpstr>Programma </vt:lpstr>
      <vt:lpstr>Terugblikken OPG Diagram</vt:lpstr>
      <vt:lpstr>Wat wil de klant?</vt:lpstr>
      <vt:lpstr>Gewenste situatie</vt:lpstr>
      <vt:lpstr>Functioneel ontwerp</vt:lpstr>
      <vt:lpstr>Technisch ontwerp</vt:lpstr>
      <vt:lpstr> Opdracht Functioneel- technisch ontwerp Wat wordt hier uitgebeeld?</vt:lpstr>
      <vt:lpstr>Wat wordt hier uitgebeeld?</vt:lpstr>
      <vt:lpstr>Verschil Eis en een Wens</vt:lpstr>
      <vt:lpstr>Eisen en wensen</vt:lpstr>
      <vt:lpstr>Eis en Wens</vt:lpstr>
      <vt:lpstr>Moscow Model</vt:lpstr>
      <vt:lpstr>PowerPoint-presentatie</vt:lpstr>
      <vt:lpstr>Eis en Wens</vt:lpstr>
      <vt:lpstr>Eis en Wens</vt:lpstr>
      <vt:lpstr>Moscow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Informatieanalyse  periode 1</dc:title>
  <dc:creator>Eric Bulters</dc:creator>
  <cp:lastModifiedBy>Eric Bulters</cp:lastModifiedBy>
  <cp:revision>17</cp:revision>
  <dcterms:created xsi:type="dcterms:W3CDTF">2020-09-02T07:45:21Z</dcterms:created>
  <dcterms:modified xsi:type="dcterms:W3CDTF">2021-09-13T08:22:21Z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0x0101007CCF8244917FD2439A02D36F4ED1774E</vt:lpwstr>
  </property>
</Properties>
</file>