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7" r:id="rId3"/>
    <p:sldId id="295" r:id="rId4"/>
    <p:sldId id="300" r:id="rId5"/>
    <p:sldId id="317" r:id="rId6"/>
    <p:sldId id="315" r:id="rId7"/>
    <p:sldId id="323" r:id="rId8"/>
    <p:sldId id="325" r:id="rId9"/>
    <p:sldId id="326" r:id="rId10"/>
    <p:sldId id="335" r:id="rId11"/>
    <p:sldId id="327" r:id="rId12"/>
    <p:sldId id="334" r:id="rId13"/>
    <p:sldId id="328" r:id="rId14"/>
    <p:sldId id="329" r:id="rId15"/>
    <p:sldId id="330" r:id="rId16"/>
    <p:sldId id="331" r:id="rId17"/>
    <p:sldId id="333" r:id="rId18"/>
    <p:sldId id="336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7435" y="4653136"/>
            <a:ext cx="10273141" cy="891530"/>
          </a:xfrm>
        </p:spPr>
        <p:txBody>
          <a:bodyPr/>
          <a:lstStyle>
            <a:lvl1pPr marL="0" indent="0">
              <a:buClr>
                <a:srgbClr val="808285"/>
              </a:buClr>
              <a:buSzPct val="120000"/>
              <a:buFontTx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1" y="5611689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092C7D3-A214-4A25-B328-7B52DDE4AF08}" type="datetimeFigureOut">
              <a:rPr lang="nl-NL" smtClean="0"/>
              <a:pPr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CF200DF-4635-4538-B79E-81A0988DF2E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10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03043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35780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751851" y="404664"/>
            <a:ext cx="6816757" cy="460851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663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87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3412975"/>
          </a:xfrm>
        </p:spPr>
        <p:txBody>
          <a:bodyPr vert="eaVert"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006805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95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404664"/>
            <a:ext cx="2743200" cy="460851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404665"/>
            <a:ext cx="8026400" cy="4629673"/>
          </a:xfrm>
        </p:spPr>
        <p:txBody>
          <a:bodyPr vert="eaVert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23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09600" y="2132856"/>
            <a:ext cx="10972800" cy="1143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Hier komt een titel van </a:t>
            </a:r>
            <a:br>
              <a:rPr lang="nl-NL" dirty="0"/>
            </a:br>
            <a:r>
              <a:rPr lang="nl-NL" dirty="0"/>
              <a:t>een nieuw hoofdstuk</a:t>
            </a:r>
          </a:p>
        </p:txBody>
      </p:sp>
    </p:spTree>
    <p:extLst>
      <p:ext uri="{BB962C8B-B14F-4D97-AF65-F5344CB8AC3E}">
        <p14:creationId xmlns:p14="http://schemas.microsoft.com/office/powerpoint/2010/main" val="39452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ligge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623392" y="956742"/>
            <a:ext cx="6807200" cy="3408363"/>
          </a:xfrm>
        </p:spPr>
        <p:txBody>
          <a:bodyPr/>
          <a:lstStyle>
            <a:lvl1pPr>
              <a:buClr>
                <a:schemeClr val="bg1"/>
              </a:buClr>
              <a:defRPr baseline="0"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181" y="836712"/>
            <a:ext cx="4128459" cy="49006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7728182" y="1412776"/>
            <a:ext cx="4127500" cy="33843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359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staa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1103445" y="836712"/>
            <a:ext cx="4608512" cy="388843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itchFamily="34" charset="0"/>
              <a:buChar char="»"/>
              <a:tabLst/>
              <a:defRPr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84032" y="764704"/>
            <a:ext cx="5280587" cy="43204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6384032" y="1196752"/>
            <a:ext cx="5280587" cy="3528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2829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Uw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 dirty="0"/>
              <a:t>Evt. Tussenkop</a:t>
            </a:r>
          </a:p>
        </p:txBody>
      </p:sp>
    </p:spTree>
    <p:extLst>
      <p:ext uri="{BB962C8B-B14F-4D97-AF65-F5344CB8AC3E}">
        <p14:creationId xmlns:p14="http://schemas.microsoft.com/office/powerpoint/2010/main" val="28573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48498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192011" y="1600202"/>
            <a:ext cx="5384800" cy="3484983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584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09600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192011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94872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4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22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-tekening1.vsd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-tekening2.vsdx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-tekening3.vsd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Informatieanalyse </a:t>
            </a:r>
            <a:br>
              <a:rPr lang="nl-NL" dirty="0"/>
            </a:br>
            <a:r>
              <a:rPr lang="nl-NL" dirty="0"/>
              <a:t>periode 1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2927648" y="5805264"/>
            <a:ext cx="6400800" cy="553616"/>
          </a:xfrm>
        </p:spPr>
        <p:txBody>
          <a:bodyPr/>
          <a:lstStyle/>
          <a:p>
            <a:r>
              <a:rPr lang="nl-NL" dirty="0"/>
              <a:t>Eric </a:t>
            </a:r>
            <a:r>
              <a:rPr lang="nl-NL"/>
              <a:t>Bulters, </a:t>
            </a:r>
            <a:r>
              <a:rPr lang="nl-NL" dirty="0"/>
              <a:t>Adnan Kazan</a:t>
            </a:r>
          </a:p>
        </p:txBody>
      </p:sp>
    </p:spTree>
    <p:extLst>
      <p:ext uri="{BB962C8B-B14F-4D97-AF65-F5344CB8AC3E}">
        <p14:creationId xmlns:p14="http://schemas.microsoft.com/office/powerpoint/2010/main" val="47808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610C0C8-3F5B-4A06-ACA2-1230E27A6F02}"/>
              </a:ext>
            </a:extLst>
          </p:cNvPr>
          <p:cNvSpPr txBox="1">
            <a:spLocks/>
          </p:cNvSpPr>
          <p:nvPr/>
        </p:nvSpPr>
        <p:spPr>
          <a:xfrm>
            <a:off x="763397" y="1904301"/>
            <a:ext cx="8002777" cy="4221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nl-NL" alt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Duidelijk verschil tussen functioneel en technisch</a:t>
            </a:r>
          </a:p>
          <a:p>
            <a:pPr>
              <a:buClr>
                <a:srgbClr val="90C226"/>
              </a:buClr>
            </a:pPr>
            <a:r>
              <a:rPr kumimoji="0" lang="nl-NL" altLang="nl-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Functioneel moet voor de klant duidelijk zijn</a:t>
            </a:r>
          </a:p>
          <a:p>
            <a:pPr>
              <a:buClr>
                <a:srgbClr val="90C226"/>
              </a:buClr>
            </a:pPr>
            <a:r>
              <a:rPr kumimoji="0" lang="nl-NL" altLang="nl-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Technisch is voor de bouwer. Je mag dus aannemen dat hij/zij een technische achtergrond heeft en begrijpt waar het over gaat</a:t>
            </a:r>
          </a:p>
          <a:p>
            <a:pPr marL="457200" marR="0" lvl="1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nl-NL" altLang="nl-NL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nl-NL" alt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essentie</a:t>
            </a:r>
          </a:p>
          <a:p>
            <a:pPr>
              <a:buClr>
                <a:srgbClr val="90C226"/>
              </a:buClr>
            </a:pPr>
            <a:r>
              <a:rPr kumimoji="0" lang="nl-NL" altLang="nl-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Functioneel: Veel plaatjes, met poppetjes, geen vaktermen</a:t>
            </a:r>
          </a:p>
          <a:p>
            <a:pPr>
              <a:buClr>
                <a:srgbClr val="90C226"/>
              </a:buClr>
            </a:pPr>
            <a:r>
              <a:rPr kumimoji="0" lang="nl-NL" altLang="nl-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Technisch: Gedetailleerd neergezet wat er opgeleverd moet worden, compleetheid boven transparantie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9A34A49-2160-45D7-BEF5-320CB123FE55}"/>
              </a:ext>
            </a:extLst>
          </p:cNvPr>
          <p:cNvSpPr/>
          <p:nvPr/>
        </p:nvSpPr>
        <p:spPr>
          <a:xfrm>
            <a:off x="612775" y="953869"/>
            <a:ext cx="88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Modelleren van eisen en wensen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844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DC0114D-323E-45C4-857A-E4E1D4C20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Wat is het: </a:t>
            </a:r>
          </a:p>
          <a:p>
            <a:pPr>
              <a:buFontTx/>
              <a:buChar char="-"/>
            </a:pPr>
            <a:r>
              <a:rPr lang="nl-NL" dirty="0"/>
              <a:t>Schema dat de belangrijkste functies van het te realiseren systeem laat zien. </a:t>
            </a:r>
          </a:p>
          <a:p>
            <a:endParaRPr lang="nl-NL" dirty="0"/>
          </a:p>
          <a:p>
            <a:r>
              <a:rPr lang="nl-NL" dirty="0"/>
              <a:t>Wie gebruikt het:</a:t>
            </a:r>
          </a:p>
          <a:p>
            <a:pPr>
              <a:buFontTx/>
              <a:buChar char="-"/>
            </a:pPr>
            <a:r>
              <a:rPr lang="nl-NL" dirty="0"/>
              <a:t>De ontwerper gebruikt het om te bespreken met de klant en met de bouwers van het systeem. Het is een “Praatplaat”.</a:t>
            </a:r>
          </a:p>
          <a:p>
            <a:pPr>
              <a:buFontTx/>
              <a:buChar char="-"/>
            </a:pPr>
            <a:endParaRPr lang="nl-NL" sz="1600" dirty="0"/>
          </a:p>
          <a:p>
            <a:r>
              <a:rPr lang="nl-NL" dirty="0"/>
              <a:t>Wanneer kan je het maken:</a:t>
            </a:r>
          </a:p>
          <a:p>
            <a:pPr>
              <a:buFontTx/>
              <a:buChar char="-"/>
            </a:pPr>
            <a:r>
              <a:rPr lang="nl-NL" sz="1600" dirty="0"/>
              <a:t>Je hebt eisen en wensen duidelijk (</a:t>
            </a:r>
            <a:r>
              <a:rPr lang="nl-NL" sz="1600" dirty="0" err="1"/>
              <a:t>MoSCoW</a:t>
            </a:r>
            <a:r>
              <a:rPr lang="nl-NL" sz="1600" dirty="0"/>
              <a:t>)</a:t>
            </a:r>
          </a:p>
          <a:p>
            <a:pPr>
              <a:buFontTx/>
              <a:buChar char="-"/>
            </a:pPr>
            <a:r>
              <a:rPr lang="nl-NL" sz="1600" dirty="0"/>
              <a:t>Onderdeel Functioneel onderzoek</a:t>
            </a:r>
          </a:p>
          <a:p>
            <a:pPr marL="0" indent="0">
              <a:buNone/>
            </a:pPr>
            <a:endParaRPr lang="nl-NL" sz="1600" dirty="0"/>
          </a:p>
          <a:p>
            <a:r>
              <a:rPr lang="nl-NL" dirty="0"/>
              <a:t>Wat doe je daarna:</a:t>
            </a:r>
          </a:p>
          <a:p>
            <a:pPr>
              <a:buFontTx/>
              <a:buChar char="-"/>
            </a:pPr>
            <a:r>
              <a:rPr lang="nl-NL" sz="1600" dirty="0"/>
              <a:t>Je werkt elke functie </a:t>
            </a:r>
            <a:r>
              <a:rPr lang="nl-NL" sz="2000" dirty="0"/>
              <a:t>gedetailleerder</a:t>
            </a:r>
            <a:r>
              <a:rPr lang="nl-NL" sz="1600" dirty="0"/>
              <a:t> uit in een </a:t>
            </a:r>
            <a:r>
              <a:rPr lang="nl-NL" sz="1600" dirty="0" err="1"/>
              <a:t>use</a:t>
            </a:r>
            <a:r>
              <a:rPr lang="nl-NL" sz="1600" dirty="0"/>
              <a:t> case template. (Uitleg volgt)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324A2F-8551-4A07-976E-9FB5FA9A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D07173-ED80-4FA9-BFF4-3EF8BBF22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Waar dient het voor?</a:t>
            </a:r>
          </a:p>
        </p:txBody>
      </p:sp>
    </p:spTree>
    <p:extLst>
      <p:ext uri="{BB962C8B-B14F-4D97-AF65-F5344CB8AC3E}">
        <p14:creationId xmlns:p14="http://schemas.microsoft.com/office/powerpoint/2010/main" val="122097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BAF1A6-5109-4E19-AB0B-F91F53BA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D249E7-7CBE-4225-9DC9-ECE3D287CE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B8B6252-C68A-4F20-80E4-0E3CD0FDA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75389"/>
              </p:ext>
            </p:extLst>
          </p:nvPr>
        </p:nvGraphicFramePr>
        <p:xfrm>
          <a:off x="2230846" y="2995890"/>
          <a:ext cx="4694237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37932" imgH="1570477" progId="Visio.Drawing.11">
                  <p:embed/>
                </p:oleObj>
              </mc:Choice>
              <mc:Fallback>
                <p:oleObj name="Visio" r:id="rId2" imgW="2537932" imgH="1570477" progId="Visio.Drawing.11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846" y="2995890"/>
                        <a:ext cx="4694237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18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FE46972-F8BE-4E37-B7D4-A97E9EA0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268760"/>
            <a:ext cx="4846230" cy="648072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9A6882-B76E-4C35-8963-30F46E794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F7F318-5788-4AB7-AB54-386414F7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106" y="471118"/>
            <a:ext cx="3210095" cy="180398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DD657CB-0EBC-4EBF-B487-0F6E689B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40" y="2275101"/>
            <a:ext cx="6496692" cy="43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9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5E0819-559C-4B77-B5A4-BEDBC4CA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D02485-CE09-40E6-A609-49226FE56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28432E3-718F-4CC7-BD39-C1DBE596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92841"/>
              </p:ext>
            </p:extLst>
          </p:nvPr>
        </p:nvGraphicFramePr>
        <p:xfrm>
          <a:off x="2063692" y="2312517"/>
          <a:ext cx="6360358" cy="429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67678" imgH="4362634" progId="Visio.Drawing.15">
                  <p:embed/>
                </p:oleObj>
              </mc:Choice>
              <mc:Fallback>
                <p:oleObj name="Visio" r:id="rId2" imgW="6467678" imgH="4362634" progId="Visio.Drawing.15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692" y="2312517"/>
                        <a:ext cx="6360358" cy="429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0B3C62F-EBD2-4CFD-A446-640F922C359D}"/>
              </a:ext>
            </a:extLst>
          </p:cNvPr>
          <p:cNvSpPr txBox="1"/>
          <p:nvPr/>
        </p:nvSpPr>
        <p:spPr>
          <a:xfrm>
            <a:off x="7595180" y="4509120"/>
            <a:ext cx="2821300" cy="1569660"/>
          </a:xfrm>
          <a:prstGeom prst="rect">
            <a:avLst/>
          </a:prstGeom>
          <a:noFill/>
          <a:ln w="19050"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Vierkant geeft het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te maken systeem met een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herkenbare titel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4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13BA87-7B37-451A-9F7C-AECD3251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DCB5BD-FCC7-490C-B1A6-EE18F5A5DA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92" y="1916832"/>
            <a:ext cx="10849205" cy="360759"/>
          </a:xfrm>
        </p:spPr>
        <p:txBody>
          <a:bodyPr/>
          <a:lstStyle/>
          <a:p>
            <a:r>
              <a:rPr lang="nl-NL" dirty="0"/>
              <a:t>Voorbeeld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D4D762-06BA-4BBF-9E7D-3DD1A1A63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0624"/>
              </p:ext>
            </p:extLst>
          </p:nvPr>
        </p:nvGraphicFramePr>
        <p:xfrm>
          <a:off x="2252876" y="2564904"/>
          <a:ext cx="6192688" cy="417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67678" imgH="4362634" progId="Visio.Drawing.15">
                  <p:embed/>
                </p:oleObj>
              </mc:Choice>
              <mc:Fallback>
                <p:oleObj name="Visio" r:id="rId2" imgW="6467678" imgH="4362634" progId="Visio.Drawing.15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2876" y="2564904"/>
                        <a:ext cx="6192688" cy="417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al 5">
            <a:extLst>
              <a:ext uri="{FF2B5EF4-FFF2-40B4-BE49-F238E27FC236}">
                <a16:creationId xmlns:a16="http://schemas.microsoft.com/office/drawing/2014/main" id="{BF2B9769-2115-4F8D-9D6F-25697E646C65}"/>
              </a:ext>
            </a:extLst>
          </p:cNvPr>
          <p:cNvSpPr/>
          <p:nvPr/>
        </p:nvSpPr>
        <p:spPr>
          <a:xfrm>
            <a:off x="2110265" y="2139192"/>
            <a:ext cx="1554095" cy="2063691"/>
          </a:xfrm>
          <a:prstGeom prst="ellipse">
            <a:avLst/>
          </a:prstGeom>
          <a:noFill/>
          <a:ln w="28575" cap="rnd" cmpd="sng" algn="ctr">
            <a:solidFill>
              <a:srgbClr val="90C22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CD8CF31-78F2-404D-8F71-820DC2B46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21"/>
          <a:stretch/>
        </p:blipFill>
        <p:spPr>
          <a:xfrm>
            <a:off x="7986729" y="1341487"/>
            <a:ext cx="1081826" cy="187220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0A683FD-C608-4E5E-A3A3-3C5D447B4515}"/>
              </a:ext>
            </a:extLst>
          </p:cNvPr>
          <p:cNvSpPr txBox="1"/>
          <p:nvPr/>
        </p:nvSpPr>
        <p:spPr>
          <a:xfrm>
            <a:off x="9465294" y="1977938"/>
            <a:ext cx="2007303" cy="3139321"/>
          </a:xfrm>
          <a:prstGeom prst="rect">
            <a:avLst/>
          </a:prstGeom>
          <a:noFill/>
          <a:ln w="25400">
            <a:solidFill>
              <a:srgbClr val="90C226">
                <a:shade val="95000"/>
                <a:satMod val="105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Actor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Iemand of iets dat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Het systeem in beweging zet of informatie van het systeem ontvangt.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Naam van de actor: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= de rol.</a:t>
            </a:r>
          </a:p>
        </p:txBody>
      </p:sp>
    </p:spTree>
    <p:extLst>
      <p:ext uri="{BB962C8B-B14F-4D97-AF65-F5344CB8AC3E}">
        <p14:creationId xmlns:p14="http://schemas.microsoft.com/office/powerpoint/2010/main" val="142638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88CE8C-61C3-471C-908A-7BD0E260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C637DB5-83E8-4C01-9FCB-33351E0CB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E88951-6BC7-4DBE-A402-5DC404648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80940"/>
              </p:ext>
            </p:extLst>
          </p:nvPr>
        </p:nvGraphicFramePr>
        <p:xfrm>
          <a:off x="945160" y="2708203"/>
          <a:ext cx="5337713" cy="360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67678" imgH="4362634" progId="Visio.Drawing.15">
                  <p:embed/>
                </p:oleObj>
              </mc:Choice>
              <mc:Fallback>
                <p:oleObj name="Visio" r:id="rId2" imgW="6467678" imgH="4362634" progId="Visio.Drawing.15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160" y="2708203"/>
                        <a:ext cx="5337713" cy="3600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CE612281-04CC-40F3-A959-40A2E2501D17}"/>
              </a:ext>
            </a:extLst>
          </p:cNvPr>
          <p:cNvSpPr txBox="1"/>
          <p:nvPr/>
        </p:nvSpPr>
        <p:spPr>
          <a:xfrm>
            <a:off x="8032224" y="1439264"/>
            <a:ext cx="3276136" cy="1631216"/>
          </a:xfrm>
          <a:prstGeom prst="rect">
            <a:avLst/>
          </a:prstGeom>
          <a:noFill/>
          <a:ln w="25400"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Use Case: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Functie van het systeem.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Meestal een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zelfstandig naamwoord +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een werkwoord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0B8E6AC-4398-497B-9198-C1C61BE2B9E0}"/>
              </a:ext>
            </a:extLst>
          </p:cNvPr>
          <p:cNvSpPr txBox="1"/>
          <p:nvPr/>
        </p:nvSpPr>
        <p:spPr>
          <a:xfrm>
            <a:off x="6854291" y="4365104"/>
            <a:ext cx="4392549" cy="923330"/>
          </a:xfrm>
          <a:prstGeom prst="rect">
            <a:avLst/>
          </a:prstGeom>
          <a:noFill/>
          <a:ln w="25400">
            <a:solidFill>
              <a:srgbClr val="90C226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Interactielijn: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Geeft aan dat er een uitwisseling plaats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vind tussen het systeem en de actor.</a:t>
            </a:r>
          </a:p>
        </p:txBody>
      </p:sp>
    </p:spTree>
    <p:extLst>
      <p:ext uri="{BB962C8B-B14F-4D97-AF65-F5344CB8AC3E}">
        <p14:creationId xmlns:p14="http://schemas.microsoft.com/office/powerpoint/2010/main" val="290030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383C848-766D-4997-8CA2-2F36630D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67" y="2386428"/>
            <a:ext cx="5479748" cy="365889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44E4B89-36AD-42AF-8873-BA47BA2D87D1}"/>
              </a:ext>
            </a:extLst>
          </p:cNvPr>
          <p:cNvSpPr txBox="1"/>
          <p:nvPr/>
        </p:nvSpPr>
        <p:spPr>
          <a:xfrm>
            <a:off x="7667537" y="1334585"/>
            <a:ext cx="4278093" cy="1200329"/>
          </a:xfrm>
          <a:prstGeom prst="rect">
            <a:avLst/>
          </a:prstGeom>
          <a:noFill/>
          <a:ln w="25400"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Interactielijn: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Geeft aan dat er een uitwisseling plaats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vind tussen het systeem en de actor.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EA66B9B-8198-4DEA-A087-8165889FF8F8}"/>
              </a:ext>
            </a:extLst>
          </p:cNvPr>
          <p:cNvCxnSpPr>
            <a:cxnSpLocks/>
          </p:cNvCxnSpPr>
          <p:nvPr/>
        </p:nvCxnSpPr>
        <p:spPr>
          <a:xfrm flipH="1">
            <a:off x="7021585" y="2323750"/>
            <a:ext cx="645952" cy="686606"/>
          </a:xfrm>
          <a:prstGeom prst="line">
            <a:avLst/>
          </a:prstGeom>
          <a:noFill/>
          <a:ln w="25400" cap="rnd" cmpd="sng" algn="ctr">
            <a:solidFill>
              <a:srgbClr val="90C226"/>
            </a:solidFill>
            <a:prstDash val="solid"/>
          </a:ln>
          <a:effectLst/>
        </p:spPr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6A09058F-8AED-4BD7-B30A-E2C8BB7F815C}"/>
              </a:ext>
            </a:extLst>
          </p:cNvPr>
          <p:cNvSpPr txBox="1"/>
          <p:nvPr/>
        </p:nvSpPr>
        <p:spPr>
          <a:xfrm>
            <a:off x="8553122" y="3266373"/>
            <a:ext cx="2821300" cy="1200329"/>
          </a:xfrm>
          <a:prstGeom prst="rect">
            <a:avLst/>
          </a:prstGeom>
          <a:noFill/>
          <a:ln w="25400"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Vierkant geeft het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te maken systeem met een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herkenbare titel.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3957D0-A1CD-42D5-9566-E27C30856ACB}"/>
              </a:ext>
            </a:extLst>
          </p:cNvPr>
          <p:cNvCxnSpPr>
            <a:cxnSpLocks/>
          </p:cNvCxnSpPr>
          <p:nvPr/>
        </p:nvCxnSpPr>
        <p:spPr>
          <a:xfrm flipV="1">
            <a:off x="6938666" y="4215873"/>
            <a:ext cx="1614456" cy="670724"/>
          </a:xfrm>
          <a:prstGeom prst="line">
            <a:avLst/>
          </a:prstGeom>
          <a:noFill/>
          <a:ln w="25400" cap="rnd" cmpd="sng" algn="ctr">
            <a:solidFill>
              <a:srgbClr val="90C226"/>
            </a:solidFill>
            <a:prstDash val="solid"/>
          </a:ln>
          <a:effectLst/>
        </p:spPr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EF0F989B-48B8-46E6-ADC1-A89C3030BA3E}"/>
              </a:ext>
            </a:extLst>
          </p:cNvPr>
          <p:cNvSpPr txBox="1"/>
          <p:nvPr/>
        </p:nvSpPr>
        <p:spPr>
          <a:xfrm>
            <a:off x="7745894" y="4824187"/>
            <a:ext cx="4040875" cy="1200329"/>
          </a:xfrm>
          <a:prstGeom prst="rect">
            <a:avLst/>
          </a:prstGeom>
          <a:noFill/>
          <a:ln w="25400"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Use Case: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Functie van het systeem.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</a:rPr>
              <a:t>Meestal een zelfstandig naamwoord + een werkwoord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9052D018-7AB8-408C-84F7-E057CCC40EDC}"/>
              </a:ext>
            </a:extLst>
          </p:cNvPr>
          <p:cNvCxnSpPr>
            <a:cxnSpLocks/>
          </p:cNvCxnSpPr>
          <p:nvPr/>
        </p:nvCxnSpPr>
        <p:spPr>
          <a:xfrm>
            <a:off x="6778305" y="5690838"/>
            <a:ext cx="967589" cy="0"/>
          </a:xfrm>
          <a:prstGeom prst="line">
            <a:avLst/>
          </a:prstGeom>
          <a:noFill/>
          <a:ln w="25400" cap="rnd" cmpd="sng" algn="ctr">
            <a:solidFill>
              <a:srgbClr val="90C226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9784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CC2038-079E-4BE5-866E-318583B9B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sz="5400" dirty="0"/>
              <a:t>Einde 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65E44-8A95-4DAA-B91B-D4FF9D03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91444E-E701-4377-B90E-7AD570DE42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Werk aan je opdracht</a:t>
            </a:r>
          </a:p>
        </p:txBody>
      </p:sp>
    </p:spTree>
    <p:extLst>
      <p:ext uri="{BB962C8B-B14F-4D97-AF65-F5344CB8AC3E}">
        <p14:creationId xmlns:p14="http://schemas.microsoft.com/office/powerpoint/2010/main" val="28780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2456A28-1EDD-4A2B-BDA4-455AC2032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1. Terugblikken</a:t>
            </a:r>
          </a:p>
          <a:p>
            <a:r>
              <a:rPr lang="nl-NL" dirty="0"/>
              <a:t>OPG, oorzaak, probleem, gevolg, Functioneel- en technisch ontwerp. Moscow tabel</a:t>
            </a:r>
          </a:p>
          <a:p>
            <a:pPr marL="0" indent="0">
              <a:buNone/>
            </a:pPr>
            <a:r>
              <a:rPr lang="nl-NL" dirty="0"/>
              <a:t>2. Oude Opdracht</a:t>
            </a:r>
          </a:p>
          <a:p>
            <a:r>
              <a:rPr lang="nl-NL" dirty="0"/>
              <a:t>Maak aan de hand van de wens van de klant een Moscow tabel</a:t>
            </a:r>
          </a:p>
          <a:p>
            <a:pPr marL="0" lvl="0" indent="0">
              <a:buNone/>
            </a:pPr>
            <a:r>
              <a:rPr lang="nl-NL" dirty="0">
                <a:solidFill>
                  <a:prstClr val="black"/>
                </a:solidFill>
              </a:rPr>
              <a:t>3.Nieuwe les </a:t>
            </a:r>
            <a:r>
              <a:rPr lang="nl-NL" dirty="0" err="1">
                <a:solidFill>
                  <a:prstClr val="black"/>
                </a:solidFill>
              </a:rPr>
              <a:t>Use</a:t>
            </a:r>
            <a:r>
              <a:rPr lang="nl-NL" dirty="0">
                <a:solidFill>
                  <a:prstClr val="black"/>
                </a:solidFill>
              </a:rPr>
              <a:t> Case diagram</a:t>
            </a:r>
          </a:p>
          <a:p>
            <a:pPr marL="0" lvl="0" indent="0">
              <a:buNone/>
            </a:pPr>
            <a:r>
              <a:rPr lang="nl-NL" dirty="0"/>
              <a:t>4. Nieuwe opdracht</a:t>
            </a:r>
          </a:p>
          <a:p>
            <a:r>
              <a:rPr lang="nl-NL" dirty="0"/>
              <a:t>Maak aan de hand van de wens van de klant een Moscow tabel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94A2B-BB2E-4D28-9A5C-CC8F5588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F2E879-E99C-40CC-9B4A-EBC174792A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Informatieanalyse van vandaag</a:t>
            </a:r>
          </a:p>
        </p:txBody>
      </p:sp>
    </p:spTree>
    <p:extLst>
      <p:ext uri="{BB962C8B-B14F-4D97-AF65-F5344CB8AC3E}">
        <p14:creationId xmlns:p14="http://schemas.microsoft.com/office/powerpoint/2010/main" val="35492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0FA34E-F4AD-4D8C-9AEA-72BFD268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Terugblikken OPG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6E31F-D94A-473A-92EA-6EEC84D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924944"/>
            <a:ext cx="5891988" cy="27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41E63A9-DDB6-4B4C-BBC6-577E4262E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NL" sz="3600" dirty="0"/>
          </a:p>
          <a:p>
            <a:r>
              <a:rPr lang="nl-NL" sz="3600" dirty="0"/>
              <a:t>Functioneel ontwerp</a:t>
            </a:r>
          </a:p>
          <a:p>
            <a:r>
              <a:rPr lang="nl-NL" sz="3600" dirty="0"/>
              <a:t>Technisch ontwerp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C8697-0BA9-4C34-B979-E3B86CB0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wil de klant?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475A88-0972-4264-918A-1547A615A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Gewenste en huidige situatie</a:t>
            </a:r>
          </a:p>
        </p:txBody>
      </p:sp>
    </p:spTree>
    <p:extLst>
      <p:ext uri="{BB962C8B-B14F-4D97-AF65-F5344CB8AC3E}">
        <p14:creationId xmlns:p14="http://schemas.microsoft.com/office/powerpoint/2010/main" val="32221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9CAB66A-49EC-4C84-8802-DE8B739D1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Zeer belangrijk wat de KLANT wil!</a:t>
            </a:r>
          </a:p>
          <a:p>
            <a:pPr lvl="1"/>
            <a:r>
              <a:rPr lang="nl-NL" dirty="0"/>
              <a:t>Op de één of andere manier hebben ICT-</a:t>
            </a:r>
            <a:r>
              <a:rPr lang="nl-NL" dirty="0" err="1"/>
              <a:t>ers</a:t>
            </a:r>
            <a:r>
              <a:rPr lang="nl-NL" dirty="0"/>
              <a:t> de arrogantie dat ze denken dat ze het beter weten dan de klant!</a:t>
            </a:r>
          </a:p>
          <a:p>
            <a:pPr marL="0" indent="0">
              <a:buNone/>
            </a:pPr>
            <a:r>
              <a:rPr lang="nl-NL" dirty="0"/>
              <a:t>Klant wilt een Opel, jij gaat los, doet vreselijk je best en levert een </a:t>
            </a:r>
            <a:r>
              <a:rPr lang="nl-NL" dirty="0" err="1"/>
              <a:t>Porsch</a:t>
            </a:r>
            <a:r>
              <a:rPr lang="nl-NL" dirty="0"/>
              <a:t>. Kan heel goed zijn dat hij ontevreden is want hij wilde die Opel!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Eis</a:t>
            </a:r>
          </a:p>
          <a:p>
            <a:pPr lvl="1"/>
            <a:r>
              <a:rPr lang="nl-NL" dirty="0"/>
              <a:t>Het moet ontwikkeld/gerealiseerd worden met de tijd en geld die je hebt gekregen</a:t>
            </a:r>
          </a:p>
          <a:p>
            <a:r>
              <a:rPr lang="nl-NL" dirty="0"/>
              <a:t>Wens</a:t>
            </a:r>
          </a:p>
          <a:p>
            <a:pPr lvl="1"/>
            <a:r>
              <a:rPr lang="nl-NL" dirty="0"/>
              <a:t>Indien er tijd en geld overblijft is het WENSELIJK dat deze functionaliteit gerealiseerd word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4420631-9B0F-45E1-811C-B35541ED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en wensen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846CE3-AEAE-4828-8C8F-451DD400F7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Vraag van de klant</a:t>
            </a:r>
          </a:p>
        </p:txBody>
      </p:sp>
    </p:spTree>
    <p:extLst>
      <p:ext uri="{BB962C8B-B14F-4D97-AF65-F5344CB8AC3E}">
        <p14:creationId xmlns:p14="http://schemas.microsoft.com/office/powerpoint/2010/main" val="13728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4553245-8BCD-4CF8-A897-CAD138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6" y="3077989"/>
            <a:ext cx="8361205" cy="2369976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A8EEBF7-C34B-408A-B118-086ACB736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624951-FAFA-4594-98F4-347490E4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Moscow Model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AB2A4D-A227-403E-9607-EA2516256F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Wat wil de klant</a:t>
            </a:r>
          </a:p>
        </p:txBody>
      </p:sp>
    </p:spTree>
    <p:extLst>
      <p:ext uri="{BB962C8B-B14F-4D97-AF65-F5344CB8AC3E}">
        <p14:creationId xmlns:p14="http://schemas.microsoft.com/office/powerpoint/2010/main" val="50519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5B66D04-C1C6-4AE2-9AB5-6AEDD4779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Wil 23 verkopers een </a:t>
            </a:r>
            <a:r>
              <a:rPr lang="nl-NL" dirty="0" err="1"/>
              <a:t>Ipad</a:t>
            </a:r>
            <a:r>
              <a:rPr lang="nl-NL" dirty="0"/>
              <a:t> geven voor deurverkoop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Ipad</a:t>
            </a:r>
            <a:r>
              <a:rPr lang="nl-NL" dirty="0"/>
              <a:t> moet/ wil een internet voorziening hebben (niet alleen Wifi)</a:t>
            </a:r>
          </a:p>
          <a:p>
            <a:r>
              <a:rPr lang="nl-NL" dirty="0" err="1"/>
              <a:t>Ipad</a:t>
            </a:r>
            <a:r>
              <a:rPr lang="nl-NL" dirty="0"/>
              <a:t> moet/wil minimaal 256 GB geheugen hebben</a:t>
            </a:r>
          </a:p>
          <a:p>
            <a:r>
              <a:rPr lang="nl-NL" dirty="0" err="1"/>
              <a:t>Ipad</a:t>
            </a:r>
            <a:r>
              <a:rPr lang="nl-NL" dirty="0"/>
              <a:t> moet/wil een groot scherm hebben zodat klanten kunnen worden toegevoegd</a:t>
            </a:r>
          </a:p>
          <a:p>
            <a:r>
              <a:rPr lang="nl-NL" dirty="0" err="1"/>
              <a:t>Ipad</a:t>
            </a:r>
            <a:r>
              <a:rPr lang="nl-NL" dirty="0"/>
              <a:t> moet/wil een extern toetsenboard hebben en een standaard om als laptop te gebruiken</a:t>
            </a:r>
          </a:p>
          <a:p>
            <a:r>
              <a:rPr lang="nl-NL" dirty="0" err="1"/>
              <a:t>Ipad</a:t>
            </a:r>
            <a:r>
              <a:rPr lang="nl-NL" dirty="0"/>
              <a:t> mag per stuk 350,- kosten</a:t>
            </a:r>
          </a:p>
          <a:p>
            <a:endParaRPr lang="nl-NL" dirty="0"/>
          </a:p>
          <a:p>
            <a:r>
              <a:rPr lang="nl-NL" dirty="0"/>
              <a:t>Vul de antwoorden in bij Forms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01ACE-80FD-4B4D-B056-140FB7B9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Eis en Wens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DB19B1-9EF9-4B71-84B1-0F7943C14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Maak een Moscow model van onderstaande vraag</a:t>
            </a:r>
          </a:p>
        </p:txBody>
      </p:sp>
    </p:spTree>
    <p:extLst>
      <p:ext uri="{BB962C8B-B14F-4D97-AF65-F5344CB8AC3E}">
        <p14:creationId xmlns:p14="http://schemas.microsoft.com/office/powerpoint/2010/main" val="70622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2E97E6A-0FB8-495F-9A83-41BE2CA6E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Must Have	: Groot scherm 10 inch, Internet (wifi)</a:t>
            </a:r>
          </a:p>
          <a:p>
            <a:r>
              <a:rPr lang="nl-NL" dirty="0" err="1"/>
              <a:t>Should</a:t>
            </a:r>
            <a:r>
              <a:rPr lang="nl-NL" dirty="0"/>
              <a:t> Have	: Externe toetsenboard</a:t>
            </a:r>
          </a:p>
          <a:p>
            <a:r>
              <a:rPr lang="nl-NL" dirty="0" err="1"/>
              <a:t>Could</a:t>
            </a:r>
            <a:r>
              <a:rPr lang="nl-NL" dirty="0"/>
              <a:t> Have	: 256 GB geheugen</a:t>
            </a:r>
          </a:p>
          <a:p>
            <a:r>
              <a:rPr lang="nl-NL" dirty="0" err="1"/>
              <a:t>Would</a:t>
            </a:r>
            <a:r>
              <a:rPr lang="nl-NL" dirty="0"/>
              <a:t> Have	: iPad</a:t>
            </a:r>
          </a:p>
          <a:p>
            <a:endParaRPr lang="nl-NL" dirty="0"/>
          </a:p>
          <a:p>
            <a:pPr fontAlgn="base"/>
            <a:r>
              <a:rPr lang="nl-NL" dirty="0"/>
              <a:t>Advies: </a:t>
            </a:r>
          </a:p>
          <a:p>
            <a:pPr lvl="1" fontAlgn="base"/>
            <a:r>
              <a:rPr lang="nl-NL" b="1" dirty="0">
                <a:solidFill>
                  <a:srgbClr val="1E1E1E"/>
                </a:solidFill>
                <a:latin typeface="Manrope"/>
              </a:rPr>
              <a:t>HUAWEI </a:t>
            </a:r>
            <a:r>
              <a:rPr lang="nl-NL" b="1" dirty="0" err="1">
                <a:solidFill>
                  <a:srgbClr val="1E1E1E"/>
                </a:solidFill>
                <a:latin typeface="Manrope"/>
              </a:rPr>
              <a:t>MediaPad</a:t>
            </a:r>
            <a:r>
              <a:rPr lang="nl-NL" b="1" dirty="0">
                <a:solidFill>
                  <a:srgbClr val="1E1E1E"/>
                </a:solidFill>
                <a:latin typeface="Manrope"/>
              </a:rPr>
              <a:t> M5 </a:t>
            </a:r>
            <a:r>
              <a:rPr lang="nl-NL" b="1" dirty="0" err="1">
                <a:solidFill>
                  <a:srgbClr val="1E1E1E"/>
                </a:solidFill>
                <a:latin typeface="Manrope"/>
              </a:rPr>
              <a:t>Lite</a:t>
            </a:r>
            <a:r>
              <a:rPr lang="nl-NL" b="1" dirty="0">
                <a:solidFill>
                  <a:srgbClr val="1E1E1E"/>
                </a:solidFill>
                <a:latin typeface="Manrope"/>
              </a:rPr>
              <a:t> 10 Wifi Grijs 4 + 64GB </a:t>
            </a:r>
            <a:r>
              <a:rPr lang="nl-NL" u="sng" dirty="0">
                <a:solidFill>
                  <a:srgbClr val="1E1E1E"/>
                </a:solidFill>
                <a:latin typeface="Manrope"/>
              </a:rPr>
              <a:t>€ 299,99</a:t>
            </a:r>
          </a:p>
          <a:p>
            <a:pPr lvl="1" fontAlgn="base"/>
            <a:r>
              <a:rPr lang="nl-NL" b="1" dirty="0"/>
              <a:t>Bluetooth Keyboard </a:t>
            </a:r>
            <a:r>
              <a:rPr lang="nl-NL" b="1" dirty="0" err="1"/>
              <a:t>Bookcase</a:t>
            </a:r>
            <a:r>
              <a:rPr lang="nl-NL" b="1" dirty="0"/>
              <a:t> voor de Huawei </a:t>
            </a:r>
            <a:r>
              <a:rPr lang="nl-NL" b="1" dirty="0" err="1"/>
              <a:t>MediaPad</a:t>
            </a:r>
            <a:r>
              <a:rPr lang="nl-NL" b="1" dirty="0"/>
              <a:t> T5 10.1 inch – Zwart </a:t>
            </a:r>
            <a:r>
              <a:rPr lang="nl-NL" b="1" u="sng" dirty="0"/>
              <a:t>€ 44,95</a:t>
            </a:r>
          </a:p>
          <a:p>
            <a:pPr lvl="1" fontAlgn="base"/>
            <a:r>
              <a:rPr lang="nl-NL" b="1" u="sng" dirty="0"/>
              <a:t>Totaal 344,94</a:t>
            </a:r>
          </a:p>
          <a:p>
            <a:pPr marL="457200" lvl="1" indent="0" fontAlgn="base">
              <a:buNone/>
            </a:pPr>
            <a:endParaRPr lang="nl-NL" b="1" u="sng" dirty="0">
              <a:solidFill>
                <a:srgbClr val="1E1E1E"/>
              </a:solidFill>
              <a:latin typeface="Manrope"/>
            </a:endParaRP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E1AA36-1E05-44AD-A94D-3260B00E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Antwoorden Moscow tabel opdracht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E13722-DA3F-4BD8-844C-328B457EDB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</p:spTree>
    <p:extLst>
      <p:ext uri="{BB962C8B-B14F-4D97-AF65-F5344CB8AC3E}">
        <p14:creationId xmlns:p14="http://schemas.microsoft.com/office/powerpoint/2010/main" val="35816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5B7FF3B-8EC3-4749-9F86-4A36D3365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  <a:p>
            <a:r>
              <a:rPr lang="nl-NL" sz="2800" dirty="0"/>
              <a:t>Van een </a:t>
            </a:r>
            <a:r>
              <a:rPr lang="nl-NL" sz="2800" dirty="0" err="1"/>
              <a:t>Use</a:t>
            </a:r>
            <a:r>
              <a:rPr lang="nl-NL" sz="2800" dirty="0"/>
              <a:t> Case diagram:</a:t>
            </a:r>
          </a:p>
          <a:p>
            <a:endParaRPr lang="nl-NL" sz="2800" dirty="0"/>
          </a:p>
          <a:p>
            <a:pPr lvl="1"/>
            <a:r>
              <a:rPr lang="nl-NL" sz="2800" dirty="0"/>
              <a:t>Begrijp je wat het is, </a:t>
            </a:r>
          </a:p>
          <a:p>
            <a:pPr lvl="1"/>
            <a:r>
              <a:rPr lang="nl-NL" sz="2800" dirty="0"/>
              <a:t>Waarvoor hij gebruikt wordt en</a:t>
            </a:r>
          </a:p>
          <a:p>
            <a:pPr lvl="1"/>
            <a:r>
              <a:rPr lang="nl-NL" sz="2800" dirty="0"/>
              <a:t>Hoe je hem moet maken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D56B69-7853-4250-AA90-AC41B4E4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B8528B-AFD5-416B-BA0A-D958312A6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Doel van vandaag</a:t>
            </a:r>
          </a:p>
        </p:txBody>
      </p:sp>
    </p:spTree>
    <p:extLst>
      <p:ext uri="{BB962C8B-B14F-4D97-AF65-F5344CB8AC3E}">
        <p14:creationId xmlns:p14="http://schemas.microsoft.com/office/powerpoint/2010/main" val="2963164943"/>
      </p:ext>
    </p:extLst>
  </p:cSld>
  <p:clrMapOvr>
    <a:masterClrMapping/>
  </p:clrMapOvr>
</p:sld>
</file>

<file path=ppt/theme/theme1.xml><?xml version="1.0" encoding="utf-8"?>
<a:theme xmlns:a="http://schemas.openxmlformats.org/drawingml/2006/main" name="Regio College - Grij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7" ma:contentTypeDescription="Create a new document." ma:contentTypeScope="" ma:versionID="1f1549cff74343e1e109e92e6ca478b6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eea601c9b3d8f3ab6fd853f0f793af15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8C970-3098-42C4-84A0-EA0DFE0E3299}"/>
</file>

<file path=customXml/itemProps2.xml><?xml version="1.0" encoding="utf-8"?>
<ds:datastoreItem xmlns:ds="http://schemas.openxmlformats.org/officeDocument/2006/customXml" ds:itemID="{DD06A5E1-463B-4629-81BF-99263F56B5E4}"/>
</file>

<file path=customXml/itemProps3.xml><?xml version="1.0" encoding="utf-8"?>
<ds:datastoreItem xmlns:ds="http://schemas.openxmlformats.org/officeDocument/2006/customXml" ds:itemID="{4A7DF9C6-63DD-4375-8320-88C35901DFC0}"/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673</Words>
  <Application>Microsoft Office PowerPoint</Application>
  <PresentationFormat>Breedbeeld</PresentationFormat>
  <Paragraphs>124</Paragraphs>
  <Slides>18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Calibri</vt:lpstr>
      <vt:lpstr>Manrope</vt:lpstr>
      <vt:lpstr>Trebuchet MS</vt:lpstr>
      <vt:lpstr>Wingdings 3</vt:lpstr>
      <vt:lpstr>Regio College - Grijs</vt:lpstr>
      <vt:lpstr>Visio</vt:lpstr>
      <vt:lpstr>Informatieanalyse  periode 1</vt:lpstr>
      <vt:lpstr>Programma </vt:lpstr>
      <vt:lpstr>Terugblikken OPG Diagram</vt:lpstr>
      <vt:lpstr>Wat wil de klant?</vt:lpstr>
      <vt:lpstr>Eisen en wensen</vt:lpstr>
      <vt:lpstr>Moscow Model</vt:lpstr>
      <vt:lpstr>Opdracht Eis en Wens</vt:lpstr>
      <vt:lpstr>Antwoorden Moscow tabel opdracht</vt:lpstr>
      <vt:lpstr>Use Case Diagram</vt:lpstr>
      <vt:lpstr>PowerPoint-presentatie</vt:lpstr>
      <vt:lpstr>Use case Diagram</vt:lpstr>
      <vt:lpstr>Use Case Diagram</vt:lpstr>
      <vt:lpstr>Use case diagram </vt:lpstr>
      <vt:lpstr>Use Case Diagram</vt:lpstr>
      <vt:lpstr>Use Case Diagram</vt:lpstr>
      <vt:lpstr>Use Case Diagram</vt:lpstr>
      <vt:lpstr>PowerPoint-presentatie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Informatieanalyse  periode 1</dc:title>
  <dc:creator>Eric Bulters</dc:creator>
  <cp:lastModifiedBy>Eric Bulters</cp:lastModifiedBy>
  <cp:revision>27</cp:revision>
  <dcterms:created xsi:type="dcterms:W3CDTF">2020-09-02T07:45:21Z</dcterms:created>
  <dcterms:modified xsi:type="dcterms:W3CDTF">2021-09-13T08:23:15Z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</Properties>
</file>