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307" r:id="rId3"/>
    <p:sldId id="354" r:id="rId4"/>
    <p:sldId id="353" r:id="rId5"/>
    <p:sldId id="300" r:id="rId6"/>
    <p:sldId id="355" r:id="rId7"/>
    <p:sldId id="315" r:id="rId8"/>
    <p:sldId id="356" r:id="rId9"/>
    <p:sldId id="335" r:id="rId10"/>
    <p:sldId id="326" r:id="rId11"/>
    <p:sldId id="347" r:id="rId12"/>
    <p:sldId id="334" r:id="rId13"/>
    <p:sldId id="328" r:id="rId14"/>
    <p:sldId id="329" r:id="rId15"/>
    <p:sldId id="330" r:id="rId16"/>
    <p:sldId id="331" r:id="rId17"/>
    <p:sldId id="333" r:id="rId18"/>
    <p:sldId id="332" r:id="rId19"/>
    <p:sldId id="337" r:id="rId20"/>
    <p:sldId id="339" r:id="rId21"/>
    <p:sldId id="349" r:id="rId22"/>
    <p:sldId id="352" r:id="rId23"/>
    <p:sldId id="340" r:id="rId24"/>
    <p:sldId id="341" r:id="rId25"/>
    <p:sldId id="342" r:id="rId26"/>
    <p:sldId id="343" r:id="rId27"/>
    <p:sldId id="338" r:id="rId28"/>
    <p:sldId id="344" r:id="rId29"/>
    <p:sldId id="33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662" autoAdjust="0"/>
  </p:normalViewPr>
  <p:slideViewPr>
    <p:cSldViewPr snapToGrid="0">
      <p:cViewPr varScale="1">
        <p:scale>
          <a:sx n="75" d="100"/>
          <a:sy n="75" d="100"/>
        </p:scale>
        <p:origin x="79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Bulters" userId="10e4d726-0d50-4b67-9dfa-25915843f96b" providerId="ADAL" clId="{A2592277-716D-45F8-8BF1-7B00C3BC704F}"/>
    <pc:docChg chg="modSld">
      <pc:chgData name="Eric Bulters" userId="10e4d726-0d50-4b67-9dfa-25915843f96b" providerId="ADAL" clId="{A2592277-716D-45F8-8BF1-7B00C3BC704F}" dt="2023-10-12T09:25:11.471" v="119" actId="20577"/>
      <pc:docMkLst>
        <pc:docMk/>
      </pc:docMkLst>
      <pc:sldChg chg="modSp mod">
        <pc:chgData name="Eric Bulters" userId="10e4d726-0d50-4b67-9dfa-25915843f96b" providerId="ADAL" clId="{A2592277-716D-45F8-8BF1-7B00C3BC704F}" dt="2023-10-12T09:25:11.471" v="119" actId="20577"/>
        <pc:sldMkLst>
          <pc:docMk/>
          <pc:sldMk cId="789428659" sldId="344"/>
        </pc:sldMkLst>
        <pc:spChg chg="mod">
          <ac:chgData name="Eric Bulters" userId="10e4d726-0d50-4b67-9dfa-25915843f96b" providerId="ADAL" clId="{A2592277-716D-45F8-8BF1-7B00C3BC704F}" dt="2023-10-12T09:25:11.471" v="119" actId="20577"/>
          <ac:spMkLst>
            <pc:docMk/>
            <pc:sldMk cId="789428659" sldId="344"/>
            <ac:spMk id="2" creationId="{9CFDD404-D4E0-48C3-904C-5263FC8F8F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1469C-F6FF-4C6F-B7BE-F089DA6F4BFA}" type="datetimeFigureOut">
              <a:rPr lang="nl-NL" smtClean="0"/>
              <a:t>12-10-2023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627FE-E5AE-444C-9A08-436204826701}" type="slidenum">
              <a:rPr lang="nl-NL" smtClean="0"/>
              <a:t>‹nr.›</a:t>
            </a:fld>
            <a:endParaRPr lang="nl-NL"/>
          </a:p>
        </p:txBody>
      </p:sp>
    </p:spTree>
    <p:extLst>
      <p:ext uri="{BB962C8B-B14F-4D97-AF65-F5344CB8AC3E}">
        <p14:creationId xmlns:p14="http://schemas.microsoft.com/office/powerpoint/2010/main" val="365374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02627FE-E5AE-444C-9A08-436204826701}" type="slidenum">
              <a:rPr lang="nl-NL" smtClean="0"/>
              <a:t>21</a:t>
            </a:fld>
            <a:endParaRPr lang="nl-NL"/>
          </a:p>
        </p:txBody>
      </p:sp>
    </p:spTree>
    <p:extLst>
      <p:ext uri="{BB962C8B-B14F-4D97-AF65-F5344CB8AC3E}">
        <p14:creationId xmlns:p14="http://schemas.microsoft.com/office/powerpoint/2010/main" val="10680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02627FE-E5AE-444C-9A08-436204826701}" type="slidenum">
              <a:rPr lang="nl-NL" smtClean="0"/>
              <a:t>28</a:t>
            </a:fld>
            <a:endParaRPr lang="nl-NL"/>
          </a:p>
        </p:txBody>
      </p:sp>
    </p:spTree>
    <p:extLst>
      <p:ext uri="{BB962C8B-B14F-4D97-AF65-F5344CB8AC3E}">
        <p14:creationId xmlns:p14="http://schemas.microsoft.com/office/powerpoint/2010/main" val="1525717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07435" y="4653136"/>
            <a:ext cx="10273141" cy="891530"/>
          </a:xfrm>
        </p:spPr>
        <p:txBody>
          <a:bodyPr/>
          <a:lstStyle>
            <a:lvl1pPr marL="0" indent="0">
              <a:buClr>
                <a:srgbClr val="808285"/>
              </a:buClr>
              <a:buSzPct val="120000"/>
              <a:buFontTx/>
              <a:buNone/>
              <a:defRPr>
                <a:latin typeface="Arial" pitchFamily="34" charset="0"/>
                <a:cs typeface="Arial" pitchFamily="34" charset="0"/>
              </a:defRPr>
            </a:lvl1pPr>
          </a:lstStyle>
          <a:p>
            <a:r>
              <a:rPr lang="nl-NL" dirty="0"/>
              <a:t>Klik om de stijl te bewerken</a:t>
            </a:r>
          </a:p>
        </p:txBody>
      </p:sp>
      <p:sp>
        <p:nvSpPr>
          <p:cNvPr id="3" name="Ondertitel 2"/>
          <p:cNvSpPr>
            <a:spLocks noGrp="1"/>
          </p:cNvSpPr>
          <p:nvPr>
            <p:ph type="subTitle" idx="1"/>
          </p:nvPr>
        </p:nvSpPr>
        <p:spPr>
          <a:xfrm>
            <a:off x="1828801" y="5611689"/>
            <a:ext cx="8534400" cy="553616"/>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p:txBody>
          <a:bodyPr/>
          <a:lstStyle>
            <a:lvl1pPr>
              <a:defRPr>
                <a:latin typeface="Arial" pitchFamily="34" charset="0"/>
                <a:cs typeface="Arial" pitchFamily="34" charset="0"/>
              </a:defRPr>
            </a:lvl1pPr>
          </a:lstStyle>
          <a:p>
            <a:fld id="{A092C7D3-A214-4A25-B328-7B52DDE4AF08}" type="datetimeFigureOut">
              <a:rPr lang="nl-NL" smtClean="0"/>
              <a:pPr/>
              <a:t>12-10-2023</a:t>
            </a:fld>
            <a:endParaRPr lang="nl-NL"/>
          </a:p>
        </p:txBody>
      </p:sp>
      <p:sp>
        <p:nvSpPr>
          <p:cNvPr id="5" name="Tijdelijke aanduiding voor voettekst 4"/>
          <p:cNvSpPr>
            <a:spLocks noGrp="1"/>
          </p:cNvSpPr>
          <p:nvPr>
            <p:ph type="ftr" sz="quarter" idx="11"/>
          </p:nvPr>
        </p:nvSpPr>
        <p:spPr/>
        <p:txBody>
          <a:bodyPr/>
          <a:lstStyle>
            <a:lvl1pPr>
              <a:defRPr>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Arial" pitchFamily="34" charset="0"/>
                <a:cs typeface="Arial" pitchFamily="34" charset="0"/>
              </a:defRPr>
            </a:lvl1pPr>
          </a:lstStyle>
          <a:p>
            <a:fld id="{8CF200DF-4635-4538-B79E-81A0988DF2E2}" type="slidenum">
              <a:rPr lang="nl-NL" smtClean="0"/>
              <a:pPr/>
              <a:t>‹nr.›</a:t>
            </a:fld>
            <a:endParaRPr lang="nl-NL"/>
          </a:p>
        </p:txBody>
      </p:sp>
    </p:spTree>
    <p:extLst>
      <p:ext uri="{BB962C8B-B14F-4D97-AF65-F5344CB8AC3E}">
        <p14:creationId xmlns:p14="http://schemas.microsoft.com/office/powerpoint/2010/main" val="137710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404664"/>
            <a:ext cx="4011084" cy="1030436"/>
          </a:xfrm>
        </p:spPr>
        <p:txBody>
          <a:bodyPr anchor="b"/>
          <a:lstStyle>
            <a:lvl1pPr algn="l">
              <a:defRPr sz="2000" b="1">
                <a:solidFill>
                  <a:schemeClr val="bg1"/>
                </a:solidFill>
              </a:defRPr>
            </a:lvl1pPr>
          </a:lstStyle>
          <a:p>
            <a:r>
              <a:rPr lang="nl-NL" dirty="0"/>
              <a:t>Klik om de stijl te bewerken</a:t>
            </a:r>
          </a:p>
        </p:txBody>
      </p:sp>
      <p:sp>
        <p:nvSpPr>
          <p:cNvPr id="4" name="Tijdelijke aanduiding voor tekst 3"/>
          <p:cNvSpPr>
            <a:spLocks noGrp="1"/>
          </p:cNvSpPr>
          <p:nvPr>
            <p:ph type="body" sz="half" idx="2"/>
          </p:nvPr>
        </p:nvSpPr>
        <p:spPr>
          <a:xfrm>
            <a:off x="609601" y="1435102"/>
            <a:ext cx="4011084" cy="3578075"/>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modelstijlen te bewerken</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12-10-2023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8" name="Tijdelijke aanduiding voor inhoud 2"/>
          <p:cNvSpPr>
            <a:spLocks noGrp="1"/>
          </p:cNvSpPr>
          <p:nvPr>
            <p:ph sz="half" idx="13"/>
          </p:nvPr>
        </p:nvSpPr>
        <p:spPr>
          <a:xfrm>
            <a:off x="4751851" y="404664"/>
            <a:ext cx="6816757" cy="4608512"/>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96631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12-10-2023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38287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verticale tekst 2"/>
          <p:cNvSpPr>
            <a:spLocks noGrp="1"/>
          </p:cNvSpPr>
          <p:nvPr>
            <p:ph type="body" orient="vert" idx="1"/>
          </p:nvPr>
        </p:nvSpPr>
        <p:spPr>
          <a:xfrm>
            <a:off x="609600" y="1600202"/>
            <a:ext cx="10972800" cy="3412975"/>
          </a:xfrm>
        </p:spPr>
        <p:txBody>
          <a:bodyPr vert="eaVert">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006805"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43895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404664"/>
            <a:ext cx="2743200" cy="4608512"/>
          </a:xfrm>
        </p:spPr>
        <p:txBody>
          <a:bodyPr vert="eaVert"/>
          <a:lstStyle>
            <a:lvl1pPr>
              <a:defRPr>
                <a:solidFill>
                  <a:schemeClr val="bg1"/>
                </a:solidFill>
              </a:defRPr>
            </a:lvl1pPr>
          </a:lstStyle>
          <a:p>
            <a:r>
              <a:rPr lang="nl-NL" dirty="0"/>
              <a:t>Klik om de stijl te bewerken</a:t>
            </a:r>
          </a:p>
        </p:txBody>
      </p:sp>
      <p:sp>
        <p:nvSpPr>
          <p:cNvPr id="3" name="Tijdelijke aanduiding voor verticale tekst 2"/>
          <p:cNvSpPr>
            <a:spLocks noGrp="1"/>
          </p:cNvSpPr>
          <p:nvPr>
            <p:ph type="body" orient="vert" idx="1"/>
          </p:nvPr>
        </p:nvSpPr>
        <p:spPr>
          <a:xfrm>
            <a:off x="609600" y="404665"/>
            <a:ext cx="8026400" cy="4629673"/>
          </a:xfrm>
        </p:spPr>
        <p:txBody>
          <a:bodyPr vert="eaVert">
            <a:normAutofit/>
          </a:bodyPr>
          <a:lstStyle>
            <a:lvl1pPr>
              <a:buClr>
                <a:schemeClr val="bg1"/>
              </a:buCl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Tree>
    <p:extLst>
      <p:ext uri="{BB962C8B-B14F-4D97-AF65-F5344CB8AC3E}">
        <p14:creationId xmlns:p14="http://schemas.microsoft.com/office/powerpoint/2010/main" val="269230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jdelijke aanduiding voor datum 6"/>
          <p:cNvSpPr>
            <a:spLocks noGrp="1"/>
          </p:cNvSpPr>
          <p:nvPr>
            <p:ph type="dt" sz="half" idx="10"/>
          </p:nvPr>
        </p:nvSpPr>
        <p:spPr/>
        <p:txBody>
          <a:bodyPr/>
          <a:lstStyle/>
          <a:p>
            <a:fld id="{A092C7D3-A214-4A25-B328-7B52DDE4AF08}" type="datetimeFigureOut">
              <a:rPr lang="nl-NL" smtClean="0"/>
              <a:t>12-10-2023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17" name="Titel 1"/>
          <p:cNvSpPr>
            <a:spLocks noGrp="1"/>
          </p:cNvSpPr>
          <p:nvPr>
            <p:ph type="title"/>
          </p:nvPr>
        </p:nvSpPr>
        <p:spPr>
          <a:xfrm>
            <a:off x="609600" y="2132856"/>
            <a:ext cx="10972800" cy="1143000"/>
          </a:xfrm>
        </p:spPr>
        <p:txBody>
          <a:bodyPr>
            <a:noAutofit/>
          </a:bodyPr>
          <a:lstStyle>
            <a:lvl1pPr>
              <a:defRPr sz="4400">
                <a:solidFill>
                  <a:schemeClr val="bg1"/>
                </a:solidFill>
                <a:latin typeface="Arial" pitchFamily="34" charset="0"/>
                <a:cs typeface="Arial" pitchFamily="34" charset="0"/>
              </a:defRPr>
            </a:lvl1pPr>
          </a:lstStyle>
          <a:p>
            <a:r>
              <a:rPr lang="nl-NL" dirty="0"/>
              <a:t>Hier komt een titel van </a:t>
            </a:r>
            <a:br>
              <a:rPr lang="nl-NL" dirty="0"/>
            </a:br>
            <a:r>
              <a:rPr lang="nl-NL" dirty="0"/>
              <a:t>een nieuw hoofdstuk</a:t>
            </a:r>
          </a:p>
        </p:txBody>
      </p:sp>
    </p:spTree>
    <p:extLst>
      <p:ext uri="{BB962C8B-B14F-4D97-AF65-F5344CB8AC3E}">
        <p14:creationId xmlns:p14="http://schemas.microsoft.com/office/powerpoint/2010/main" val="394526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ssenkop en liggende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3" name="Tijdelijke aanduiding voor afbeelding 2"/>
          <p:cNvSpPr>
            <a:spLocks noGrp="1"/>
          </p:cNvSpPr>
          <p:nvPr>
            <p:ph type="pic" sz="quarter" idx="15" hasCustomPrompt="1"/>
          </p:nvPr>
        </p:nvSpPr>
        <p:spPr>
          <a:xfrm>
            <a:off x="623392" y="956742"/>
            <a:ext cx="6807200" cy="3408363"/>
          </a:xfrm>
        </p:spPr>
        <p:txBody>
          <a:bodyPr/>
          <a:lstStyle>
            <a:lvl1pPr>
              <a:buClr>
                <a:schemeClr val="bg1"/>
              </a:buClr>
              <a:defRPr baseline="0"/>
            </a:lvl1pPr>
          </a:lstStyle>
          <a:p>
            <a:r>
              <a:rPr lang="nl-NL" dirty="0"/>
              <a:t>Klik op het pictogram op een afbeelding toe te voegen.</a:t>
            </a:r>
            <a:br>
              <a:rPr lang="nl-NL" dirty="0"/>
            </a:br>
            <a:r>
              <a:rPr lang="nl-NL" dirty="0"/>
              <a:t>Als de afbeelding niet goed wordt weergegeven, klik dan rechts op de afbeelding, kies “afbeelding wijzigen” en voeg de afbeelding opnieuw toe.</a:t>
            </a:r>
          </a:p>
        </p:txBody>
      </p:sp>
      <p:sp>
        <p:nvSpPr>
          <p:cNvPr id="2" name="Titel 1"/>
          <p:cNvSpPr>
            <a:spLocks noGrp="1"/>
          </p:cNvSpPr>
          <p:nvPr>
            <p:ph type="title" hasCustomPrompt="1"/>
          </p:nvPr>
        </p:nvSpPr>
        <p:spPr>
          <a:xfrm>
            <a:off x="7728181" y="836712"/>
            <a:ext cx="4128459" cy="490066"/>
          </a:xfrm>
        </p:spPr>
        <p:txBody>
          <a:bodyPr>
            <a:normAutofit/>
          </a:bodyPr>
          <a:lstStyle>
            <a:lvl1pPr algn="l">
              <a:defRPr sz="2400">
                <a:solidFill>
                  <a:schemeClr val="bg1"/>
                </a:solidFill>
              </a:defRPr>
            </a:lvl1pPr>
          </a:lstStyle>
          <a:p>
            <a:r>
              <a:rPr lang="nl-NL" dirty="0"/>
              <a:t>Tussenkop</a:t>
            </a:r>
          </a:p>
        </p:txBody>
      </p:sp>
      <p:sp>
        <p:nvSpPr>
          <p:cNvPr id="8" name="Tijdelijke aanduiding voor tekst 7"/>
          <p:cNvSpPr>
            <a:spLocks noGrp="1"/>
          </p:cNvSpPr>
          <p:nvPr>
            <p:ph type="body" sz="quarter" idx="16"/>
          </p:nvPr>
        </p:nvSpPr>
        <p:spPr>
          <a:xfrm>
            <a:off x="7728182" y="1412776"/>
            <a:ext cx="4127500" cy="33843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53599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kop en staande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3" name="Tijdelijke aanduiding voor afbeelding 2"/>
          <p:cNvSpPr>
            <a:spLocks noGrp="1"/>
          </p:cNvSpPr>
          <p:nvPr>
            <p:ph type="pic" sz="quarter" idx="15" hasCustomPrompt="1"/>
          </p:nvPr>
        </p:nvSpPr>
        <p:spPr>
          <a:xfrm>
            <a:off x="1103445" y="836712"/>
            <a:ext cx="4608512" cy="3888432"/>
          </a:xfrm>
        </p:spPr>
        <p:txBody>
          <a:bodyPr/>
          <a:lstStyle>
            <a:lvl1pPr marL="342900" marR="0" indent="-342900" algn="l" defTabSz="914400" rtl="0" eaLnBrk="1" fontAlgn="auto" latinLnBrk="0" hangingPunct="1">
              <a:lnSpc>
                <a:spcPct val="100000"/>
              </a:lnSpc>
              <a:spcBef>
                <a:spcPct val="20000"/>
              </a:spcBef>
              <a:spcAft>
                <a:spcPts val="0"/>
              </a:spcAft>
              <a:buClr>
                <a:schemeClr val="bg1"/>
              </a:buClr>
              <a:buSzPct val="120000"/>
              <a:buFont typeface="Arial" pitchFamily="34" charset="0"/>
              <a:buChar char="»"/>
              <a:tabLst/>
              <a:defRPr/>
            </a:lvl1pPr>
          </a:lstStyle>
          <a:p>
            <a:r>
              <a:rPr lang="nl-NL" dirty="0"/>
              <a:t>Klik op het pictogram op een afbeelding toe te voegen.</a:t>
            </a:r>
            <a:br>
              <a:rPr lang="nl-NL" dirty="0"/>
            </a:br>
            <a:r>
              <a:rPr lang="nl-NL" dirty="0"/>
              <a:t>Als de afbeelding niet goed wordt weergegeven, klik dan rechts op de afbeelding, kies “afbeelding wijzigen” en voeg de afbeelding opnieuw toe.</a:t>
            </a:r>
          </a:p>
        </p:txBody>
      </p:sp>
      <p:sp>
        <p:nvSpPr>
          <p:cNvPr id="2" name="Titel 1"/>
          <p:cNvSpPr>
            <a:spLocks noGrp="1"/>
          </p:cNvSpPr>
          <p:nvPr>
            <p:ph type="title" hasCustomPrompt="1"/>
          </p:nvPr>
        </p:nvSpPr>
        <p:spPr>
          <a:xfrm>
            <a:off x="6384032" y="764704"/>
            <a:ext cx="5280587" cy="432048"/>
          </a:xfrm>
        </p:spPr>
        <p:txBody>
          <a:bodyPr>
            <a:noAutofit/>
          </a:bodyPr>
          <a:lstStyle>
            <a:lvl1pPr algn="l">
              <a:defRPr sz="2400">
                <a:solidFill>
                  <a:schemeClr val="bg1"/>
                </a:solidFill>
              </a:defRPr>
            </a:lvl1pPr>
          </a:lstStyle>
          <a:p>
            <a:r>
              <a:rPr lang="nl-NL" dirty="0"/>
              <a:t>Tussenkop</a:t>
            </a:r>
          </a:p>
        </p:txBody>
      </p:sp>
      <p:sp>
        <p:nvSpPr>
          <p:cNvPr id="10" name="Tijdelijke aanduiding voor tekst 7"/>
          <p:cNvSpPr>
            <a:spLocks noGrp="1"/>
          </p:cNvSpPr>
          <p:nvPr>
            <p:ph type="body" sz="quarter" idx="16"/>
          </p:nvPr>
        </p:nvSpPr>
        <p:spPr>
          <a:xfrm>
            <a:off x="6384032" y="1196752"/>
            <a:ext cx="5280587" cy="352839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6282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kop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11" name="Tijdelijke aanduiding voor tekst 10"/>
          <p:cNvSpPr>
            <a:spLocks noGrp="1"/>
          </p:cNvSpPr>
          <p:nvPr>
            <p:ph type="body" sz="quarter" idx="13" hasCustomPrompt="1"/>
          </p:nvPr>
        </p:nvSpPr>
        <p:spPr>
          <a:xfrm>
            <a:off x="720411" y="2564904"/>
            <a:ext cx="10847173" cy="3024336"/>
          </a:xfrm>
        </p:spPr>
        <p:txBody>
          <a:bodyPr/>
          <a:lstStyle>
            <a:lvl1pPr marL="342900" indent="-342900">
              <a:buFont typeface="Arial" pitchFamily="34" charset="0"/>
              <a:buChar char="»"/>
              <a:defRPr sz="1800" baseline="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nl-NL" dirty="0"/>
              <a:t>Uw tekst</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p:cNvSpPr>
            <a:spLocks noGrp="1"/>
          </p:cNvSpPr>
          <p:nvPr>
            <p:ph type="title"/>
          </p:nvPr>
        </p:nvSpPr>
        <p:spPr>
          <a:xfrm>
            <a:off x="623392" y="1268760"/>
            <a:ext cx="10945216" cy="648072"/>
          </a:xfrm>
        </p:spPr>
        <p:txBody>
          <a:bodyPr>
            <a:noAutofit/>
          </a:bodyPr>
          <a:lstStyle>
            <a:lvl1pPr algn="l">
              <a:defRPr sz="4400"/>
            </a:lvl1pPr>
          </a:lstStyle>
          <a:p>
            <a:r>
              <a:rPr lang="nl-NL" dirty="0"/>
              <a:t>Klik om de stijl te bewerken</a:t>
            </a:r>
          </a:p>
        </p:txBody>
      </p:sp>
      <p:sp>
        <p:nvSpPr>
          <p:cNvPr id="7" name="Tijdelijke aanduiding voor tekst 6"/>
          <p:cNvSpPr>
            <a:spLocks noGrp="1"/>
          </p:cNvSpPr>
          <p:nvPr>
            <p:ph type="body" sz="quarter" idx="14" hasCustomPrompt="1"/>
          </p:nvPr>
        </p:nvSpPr>
        <p:spPr>
          <a:xfrm>
            <a:off x="719403" y="2132138"/>
            <a:ext cx="10849205" cy="360759"/>
          </a:xfrm>
        </p:spPr>
        <p:txBody>
          <a:bodyPr>
            <a:noAutofit/>
          </a:bodyPr>
          <a:lstStyle>
            <a:lvl1pPr marL="0" indent="0">
              <a:buNone/>
              <a:defRPr sz="2400">
                <a:solidFill>
                  <a:srgbClr val="E1001A"/>
                </a:solidFill>
              </a:defRPr>
            </a:lvl1pPr>
          </a:lstStyle>
          <a:p>
            <a:pPr lvl="0"/>
            <a:r>
              <a:rPr lang="nl-NL" dirty="0"/>
              <a:t>Evt. Tussenkop</a:t>
            </a:r>
          </a:p>
        </p:txBody>
      </p:sp>
    </p:spTree>
    <p:extLst>
      <p:ext uri="{BB962C8B-B14F-4D97-AF65-F5344CB8AC3E}">
        <p14:creationId xmlns:p14="http://schemas.microsoft.com/office/powerpoint/2010/main" val="285732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963084" y="4281116"/>
            <a:ext cx="10363200" cy="1362075"/>
          </a:xfrm>
        </p:spPr>
        <p:txBody>
          <a:bodyPr anchor="t"/>
          <a:lstStyle>
            <a:lvl1pPr algn="l">
              <a:defRPr sz="4000" b="1" cap="all"/>
            </a:lvl1pPr>
          </a:lstStyle>
          <a:p>
            <a:r>
              <a:rPr lang="nl-NL" dirty="0"/>
              <a:t>Klik om de stijl te bewerken</a:t>
            </a:r>
          </a:p>
        </p:txBody>
      </p:sp>
      <p:sp>
        <p:nvSpPr>
          <p:cNvPr id="3" name="Tijdelijke aanduiding voor tekst 2"/>
          <p:cNvSpPr>
            <a:spLocks noGrp="1"/>
          </p:cNvSpPr>
          <p:nvPr>
            <p:ph type="body" idx="1"/>
          </p:nvPr>
        </p:nvSpPr>
        <p:spPr>
          <a:xfrm>
            <a:off x="963084" y="2780929"/>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203115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inhoud 2"/>
          <p:cNvSpPr>
            <a:spLocks noGrp="1"/>
          </p:cNvSpPr>
          <p:nvPr>
            <p:ph sz="half" idx="1"/>
          </p:nvPr>
        </p:nvSpPr>
        <p:spPr>
          <a:xfrm>
            <a:off x="609600" y="1600201"/>
            <a:ext cx="5384800" cy="3484984"/>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12-10-2023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8" name="Tijdelijke aanduiding voor inhoud 2"/>
          <p:cNvSpPr>
            <a:spLocks noGrp="1"/>
          </p:cNvSpPr>
          <p:nvPr>
            <p:ph sz="half" idx="13"/>
          </p:nvPr>
        </p:nvSpPr>
        <p:spPr>
          <a:xfrm>
            <a:off x="6192011" y="1600202"/>
            <a:ext cx="5384800" cy="3484983"/>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75845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modelstijlen te bewerken</a:t>
            </a:r>
          </a:p>
        </p:txBody>
      </p:sp>
      <p:sp>
        <p:nvSpPr>
          <p:cNvPr id="5" name="Tijdelijke aanduiding voor tekst 4"/>
          <p:cNvSpPr>
            <a:spLocks noGrp="1"/>
          </p:cNvSpPr>
          <p:nvPr>
            <p:ph type="body" sz="quarter" idx="3"/>
          </p:nvPr>
        </p:nvSpPr>
        <p:spPr>
          <a:xfrm>
            <a:off x="6193368" y="1535113"/>
            <a:ext cx="5389033"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modelstijlen te bewerken</a:t>
            </a:r>
          </a:p>
        </p:txBody>
      </p:sp>
      <p:sp>
        <p:nvSpPr>
          <p:cNvPr id="7" name="Tijdelijke aanduiding voor datum 6"/>
          <p:cNvSpPr>
            <a:spLocks noGrp="1"/>
          </p:cNvSpPr>
          <p:nvPr>
            <p:ph type="dt" sz="half" idx="10"/>
          </p:nvPr>
        </p:nvSpPr>
        <p:spPr/>
        <p:txBody>
          <a:bodyPr/>
          <a:lstStyle/>
          <a:p>
            <a:fld id="{A092C7D3-A214-4A25-B328-7B52DDE4AF08}" type="datetimeFigureOut">
              <a:rPr lang="nl-NL" smtClean="0"/>
              <a:t>12-10-2023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10" name="Tijdelijke aanduiding voor inhoud 2"/>
          <p:cNvSpPr>
            <a:spLocks noGrp="1"/>
          </p:cNvSpPr>
          <p:nvPr>
            <p:ph sz="half" idx="13"/>
          </p:nvPr>
        </p:nvSpPr>
        <p:spPr>
          <a:xfrm>
            <a:off x="609600" y="2176266"/>
            <a:ext cx="5384800" cy="2836911"/>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2"/>
          <p:cNvSpPr>
            <a:spLocks noGrp="1"/>
          </p:cNvSpPr>
          <p:nvPr>
            <p:ph sz="half" idx="14"/>
          </p:nvPr>
        </p:nvSpPr>
        <p:spPr>
          <a:xfrm>
            <a:off x="6192011" y="2176266"/>
            <a:ext cx="5384800" cy="2836911"/>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94872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092C7D3-A214-4A25-B328-7B52DDE4AF08}" type="datetimeFigureOut">
              <a:rPr lang="nl-NL" smtClean="0"/>
              <a:t>12-10-2023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43914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2C7D3-A214-4A25-B328-7B52DDE4AF08}" type="datetimeFigureOut">
              <a:rPr lang="nl-NL" smtClean="0"/>
              <a:t>12-10-2023</a:t>
            </a:fld>
            <a:endParaRPr lang="nl-NL"/>
          </a:p>
        </p:txBody>
      </p:sp>
      <p:sp>
        <p:nvSpPr>
          <p:cNvPr id="5" name="Tijdelijke aanduiding voor voetteks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200DF-4635-4538-B79E-81A0988DF2E2}" type="slidenum">
              <a:rPr lang="nl-NL" smtClean="0"/>
              <a:t>‹nr.›</a:t>
            </a:fld>
            <a:endParaRPr lang="nl-NL"/>
          </a:p>
        </p:txBody>
      </p:sp>
    </p:spTree>
    <p:extLst>
      <p:ext uri="{BB962C8B-B14F-4D97-AF65-F5344CB8AC3E}">
        <p14:creationId xmlns:p14="http://schemas.microsoft.com/office/powerpoint/2010/main" val="1703222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08285"/>
        </a:buClr>
        <a:buSzPct val="120000"/>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nl.wikipedia.org/wiki/Gebruiker" TargetMode="External"/><Relationship Id="rId2" Type="http://schemas.openxmlformats.org/officeDocument/2006/relationships/hyperlink" Target="https://nl.wikipedia.org/w/index.php?title=Actor_(persoon)&amp;action=edit&amp;redlink=1" TargetMode="External"/><Relationship Id="rId1" Type="http://schemas.openxmlformats.org/officeDocument/2006/relationships/slideLayout" Target="../slideLayouts/slideLayout5.xml"/><Relationship Id="rId4" Type="http://schemas.openxmlformats.org/officeDocument/2006/relationships/hyperlink" Target="https://nl.wikipedia.org/wiki/Hardwa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Visio-tekening1.vsdx"/><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tekening2.vsdx"/><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Visio-tekening3.vsdx"/><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normAutofit fontScale="90000"/>
          </a:bodyPr>
          <a:lstStyle/>
          <a:p>
            <a:r>
              <a:rPr lang="nl-NL" dirty="0"/>
              <a:t>Informatieanalyse </a:t>
            </a:r>
            <a:br>
              <a:rPr lang="nl-NL" dirty="0"/>
            </a:br>
            <a:r>
              <a:rPr lang="nl-NL" dirty="0"/>
              <a:t>periode 1</a:t>
            </a:r>
          </a:p>
        </p:txBody>
      </p:sp>
      <p:sp>
        <p:nvSpPr>
          <p:cNvPr id="7" name="Ondertitel 6"/>
          <p:cNvSpPr>
            <a:spLocks noGrp="1"/>
          </p:cNvSpPr>
          <p:nvPr>
            <p:ph type="subTitle" idx="1"/>
          </p:nvPr>
        </p:nvSpPr>
        <p:spPr>
          <a:xfrm>
            <a:off x="2927648" y="5805264"/>
            <a:ext cx="6400800" cy="553616"/>
          </a:xfrm>
        </p:spPr>
        <p:txBody>
          <a:bodyPr/>
          <a:lstStyle/>
          <a:p>
            <a:r>
              <a:rPr lang="nl-NL" dirty="0"/>
              <a:t>Eric </a:t>
            </a:r>
            <a:r>
              <a:rPr lang="nl-NL"/>
              <a:t>Bulters, </a:t>
            </a:r>
            <a:r>
              <a:rPr lang="nl-NL" dirty="0"/>
              <a:t>Adnan Kazan</a:t>
            </a:r>
          </a:p>
        </p:txBody>
      </p:sp>
    </p:spTree>
    <p:extLst>
      <p:ext uri="{BB962C8B-B14F-4D97-AF65-F5344CB8AC3E}">
        <p14:creationId xmlns:p14="http://schemas.microsoft.com/office/powerpoint/2010/main" val="47808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5B7FF3B-8EC3-4749-9F86-4A36D3365B3B}"/>
              </a:ext>
            </a:extLst>
          </p:cNvPr>
          <p:cNvSpPr>
            <a:spLocks noGrp="1"/>
          </p:cNvSpPr>
          <p:nvPr>
            <p:ph type="body" sz="quarter" idx="13"/>
          </p:nvPr>
        </p:nvSpPr>
        <p:spPr/>
        <p:txBody>
          <a:bodyPr/>
          <a:lstStyle/>
          <a:p>
            <a:endParaRPr lang="nl-NL" dirty="0"/>
          </a:p>
          <a:p>
            <a:r>
              <a:rPr lang="nl-NL" sz="2800" dirty="0"/>
              <a:t>Van een </a:t>
            </a:r>
            <a:r>
              <a:rPr lang="nl-NL" sz="2800" dirty="0" err="1"/>
              <a:t>Use</a:t>
            </a:r>
            <a:r>
              <a:rPr lang="nl-NL" sz="2800" dirty="0"/>
              <a:t> Case Diagram:</a:t>
            </a:r>
          </a:p>
          <a:p>
            <a:endParaRPr lang="nl-NL" sz="2800" dirty="0"/>
          </a:p>
          <a:p>
            <a:pPr lvl="1"/>
            <a:r>
              <a:rPr lang="nl-NL" sz="2800" dirty="0"/>
              <a:t>Begrijp je wat het is, </a:t>
            </a:r>
          </a:p>
          <a:p>
            <a:pPr lvl="1"/>
            <a:r>
              <a:rPr lang="nl-NL" sz="2800" dirty="0"/>
              <a:t>Waarvoor hij gebruikt wordt en</a:t>
            </a:r>
          </a:p>
          <a:p>
            <a:pPr lvl="1"/>
            <a:r>
              <a:rPr lang="nl-NL" sz="2800" dirty="0"/>
              <a:t>Hoe je hem moet maken</a:t>
            </a:r>
          </a:p>
          <a:p>
            <a:endParaRPr lang="nl-NL" dirty="0"/>
          </a:p>
        </p:txBody>
      </p:sp>
      <p:sp>
        <p:nvSpPr>
          <p:cNvPr id="3" name="Titel 2">
            <a:extLst>
              <a:ext uri="{FF2B5EF4-FFF2-40B4-BE49-F238E27FC236}">
                <a16:creationId xmlns:a16="http://schemas.microsoft.com/office/drawing/2014/main" id="{A8D56B69-7853-4250-AA90-AC41B4E4F536}"/>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12B8528B-AFD5-416B-BA0A-D958312A65CB}"/>
              </a:ext>
            </a:extLst>
          </p:cNvPr>
          <p:cNvSpPr>
            <a:spLocks noGrp="1"/>
          </p:cNvSpPr>
          <p:nvPr>
            <p:ph type="body" sz="quarter" idx="14"/>
          </p:nvPr>
        </p:nvSpPr>
        <p:spPr/>
        <p:txBody>
          <a:bodyPr/>
          <a:lstStyle/>
          <a:p>
            <a:r>
              <a:rPr lang="nl-NL" dirty="0"/>
              <a:t>Doel:</a:t>
            </a:r>
          </a:p>
        </p:txBody>
      </p:sp>
    </p:spTree>
    <p:extLst>
      <p:ext uri="{BB962C8B-B14F-4D97-AF65-F5344CB8AC3E}">
        <p14:creationId xmlns:p14="http://schemas.microsoft.com/office/powerpoint/2010/main" val="296316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E7096CF-6990-4B45-BADE-CE06DCDF3BA7}"/>
              </a:ext>
            </a:extLst>
          </p:cNvPr>
          <p:cNvSpPr>
            <a:spLocks noGrp="1"/>
          </p:cNvSpPr>
          <p:nvPr>
            <p:ph type="body" sz="quarter" idx="13"/>
          </p:nvPr>
        </p:nvSpPr>
        <p:spPr/>
        <p:txBody>
          <a:bodyPr>
            <a:normAutofit lnSpcReduction="10000"/>
          </a:bodyPr>
          <a:lstStyle/>
          <a:p>
            <a:endParaRPr lang="nl-NL" dirty="0">
              <a:solidFill>
                <a:srgbClr val="202122"/>
              </a:solidFill>
            </a:endParaRPr>
          </a:p>
          <a:p>
            <a:r>
              <a:rPr lang="nl-NL" dirty="0">
                <a:solidFill>
                  <a:srgbClr val="202122"/>
                </a:solidFill>
              </a:rPr>
              <a:t>Een </a:t>
            </a:r>
            <a:r>
              <a:rPr lang="nl-NL" dirty="0" err="1">
                <a:solidFill>
                  <a:srgbClr val="202122"/>
                </a:solidFill>
              </a:rPr>
              <a:t>usecase</a:t>
            </a:r>
            <a:r>
              <a:rPr lang="nl-NL" dirty="0">
                <a:solidFill>
                  <a:srgbClr val="202122"/>
                </a:solidFill>
              </a:rPr>
              <a:t> beschrijft een systeem vanuit het gebruikersperspectief. Het beschrijft de </a:t>
            </a:r>
            <a:r>
              <a:rPr lang="nl-NL" dirty="0">
                <a:solidFill>
                  <a:srgbClr val="A55858"/>
                </a:solidFill>
                <a:hlinkClick r:id="rId2" tooltip="Actor (persoon) (de pagina bestaat niet)">
                  <a:extLst>
                    <a:ext uri="{A12FA001-AC4F-418D-AE19-62706E023703}">
                      <ahyp:hlinkClr xmlns:ahyp="http://schemas.microsoft.com/office/drawing/2018/hyperlinkcolor" val="tx"/>
                    </a:ext>
                  </a:extLst>
                </a:hlinkClick>
              </a:rPr>
              <a:t>actor</a:t>
            </a:r>
            <a:r>
              <a:rPr lang="nl-NL" dirty="0">
                <a:solidFill>
                  <a:srgbClr val="202122"/>
                </a:solidFill>
              </a:rPr>
              <a:t>, de initiator van de interactie, en het systeem zelf als een opeenvolging van eenvoudige stappen. </a:t>
            </a:r>
          </a:p>
          <a:p>
            <a:endParaRPr lang="nl-NL" dirty="0">
              <a:solidFill>
                <a:srgbClr val="202122"/>
              </a:solidFill>
            </a:endParaRPr>
          </a:p>
          <a:p>
            <a:r>
              <a:rPr lang="nl-NL" dirty="0"/>
              <a:t>Actoren kunnen iets of iemand zijn, die bestaat buiten het te bestuderen systeem, en die deelneemt in de opeenvolgende activiteiten in een dialoog met het systeem om een bepaald doel te bereiken. Actoren kunnen eind</a:t>
            </a:r>
            <a:r>
              <a:rPr lang="nl-NL" dirty="0">
                <a:hlinkClick r:id="rId3" tooltip="Gebruiker">
                  <a:extLst>
                    <a:ext uri="{A12FA001-AC4F-418D-AE19-62706E023703}">
                      <ahyp:hlinkClr xmlns:ahyp="http://schemas.microsoft.com/office/drawing/2018/hyperlinkcolor" val="tx"/>
                    </a:ext>
                  </a:extLst>
                </a:hlinkClick>
              </a:rPr>
              <a:t>gebruikers</a:t>
            </a:r>
            <a:r>
              <a:rPr lang="nl-NL" dirty="0"/>
              <a:t>, andere systemen of </a:t>
            </a:r>
            <a:r>
              <a:rPr lang="nl-NL" dirty="0">
                <a:hlinkClick r:id="rId4" tooltip="Hardware">
                  <a:extLst>
                    <a:ext uri="{A12FA001-AC4F-418D-AE19-62706E023703}">
                      <ahyp:hlinkClr xmlns:ahyp="http://schemas.microsoft.com/office/drawing/2018/hyperlinkcolor" val="tx"/>
                    </a:ext>
                  </a:extLst>
                </a:hlinkClick>
              </a:rPr>
              <a:t>hardware</a:t>
            </a:r>
            <a:r>
              <a:rPr lang="nl-NL" dirty="0"/>
              <a:t> (apparatuur) zijn. </a:t>
            </a:r>
          </a:p>
          <a:p>
            <a:endParaRPr lang="nl-NL" dirty="0">
              <a:solidFill>
                <a:srgbClr val="202122"/>
              </a:solidFill>
            </a:endParaRPr>
          </a:p>
          <a:p>
            <a:r>
              <a:rPr lang="nl-NL" dirty="0">
                <a:solidFill>
                  <a:srgbClr val="202122"/>
                </a:solidFill>
              </a:rPr>
              <a:t>Elke </a:t>
            </a:r>
            <a:r>
              <a:rPr lang="nl-NL" dirty="0" err="1">
                <a:solidFill>
                  <a:srgbClr val="202122"/>
                </a:solidFill>
              </a:rPr>
              <a:t>usecase</a:t>
            </a:r>
            <a:r>
              <a:rPr lang="nl-NL" dirty="0">
                <a:solidFill>
                  <a:srgbClr val="202122"/>
                </a:solidFill>
              </a:rPr>
              <a:t> is een complete serie van zogenaamde "events", beschreven vanuit het standpunt van de actor.</a:t>
            </a:r>
            <a:endParaRPr lang="nl-NL" dirty="0"/>
          </a:p>
        </p:txBody>
      </p:sp>
      <p:sp>
        <p:nvSpPr>
          <p:cNvPr id="3" name="Titel 2">
            <a:extLst>
              <a:ext uri="{FF2B5EF4-FFF2-40B4-BE49-F238E27FC236}">
                <a16:creationId xmlns:a16="http://schemas.microsoft.com/office/drawing/2014/main" id="{C36ABD55-FA1F-492E-AAA7-7B3CA2A2B315}"/>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1719EE2A-EB5F-49FA-A191-F6CB3651F322}"/>
              </a:ext>
            </a:extLst>
          </p:cNvPr>
          <p:cNvSpPr>
            <a:spLocks noGrp="1"/>
          </p:cNvSpPr>
          <p:nvPr>
            <p:ph type="body" sz="quarter" idx="14"/>
          </p:nvPr>
        </p:nvSpPr>
        <p:spPr/>
        <p:txBody>
          <a:bodyPr/>
          <a:lstStyle/>
          <a:p>
            <a:r>
              <a:rPr lang="nl-NL" dirty="0"/>
              <a:t>Waarom gebruiken we een </a:t>
            </a:r>
            <a:r>
              <a:rPr lang="nl-NL" dirty="0" err="1"/>
              <a:t>Use</a:t>
            </a:r>
            <a:r>
              <a:rPr lang="nl-NL" dirty="0"/>
              <a:t> Case Diagram?</a:t>
            </a:r>
          </a:p>
        </p:txBody>
      </p:sp>
    </p:spTree>
    <p:extLst>
      <p:ext uri="{BB962C8B-B14F-4D97-AF65-F5344CB8AC3E}">
        <p14:creationId xmlns:p14="http://schemas.microsoft.com/office/powerpoint/2010/main" val="366695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3BAF1A6-5109-4E19-AB0B-F91F53BA12E4}"/>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4ED249E7-7CBE-4225-9DC9-ECE3D287CE1F}"/>
              </a:ext>
            </a:extLst>
          </p:cNvPr>
          <p:cNvSpPr>
            <a:spLocks noGrp="1"/>
          </p:cNvSpPr>
          <p:nvPr>
            <p:ph type="body" sz="quarter" idx="14"/>
          </p:nvPr>
        </p:nvSpPr>
        <p:spPr/>
        <p:txBody>
          <a:bodyPr/>
          <a:lstStyle/>
          <a:p>
            <a:r>
              <a:rPr lang="nl-NL" dirty="0"/>
              <a:t>Functioneel ontwerp</a:t>
            </a:r>
          </a:p>
        </p:txBody>
      </p:sp>
      <p:graphicFrame>
        <p:nvGraphicFramePr>
          <p:cNvPr id="5" name="Object 5">
            <a:extLst>
              <a:ext uri="{FF2B5EF4-FFF2-40B4-BE49-F238E27FC236}">
                <a16:creationId xmlns:a16="http://schemas.microsoft.com/office/drawing/2014/main" id="{2B8B6252-C68A-4F20-80E4-0E3CD0FDA823}"/>
              </a:ext>
            </a:extLst>
          </p:cNvPr>
          <p:cNvGraphicFramePr>
            <a:graphicFrameLocks noChangeAspect="1"/>
          </p:cNvGraphicFramePr>
          <p:nvPr>
            <p:extLst>
              <p:ext uri="{D42A27DB-BD31-4B8C-83A1-F6EECF244321}">
                <p14:modId xmlns:p14="http://schemas.microsoft.com/office/powerpoint/2010/main" val="1678275389"/>
              </p:ext>
            </p:extLst>
          </p:nvPr>
        </p:nvGraphicFramePr>
        <p:xfrm>
          <a:off x="2230846" y="2995890"/>
          <a:ext cx="4694237" cy="2903538"/>
        </p:xfrm>
        <a:graphic>
          <a:graphicData uri="http://schemas.openxmlformats.org/presentationml/2006/ole">
            <mc:AlternateContent xmlns:mc="http://schemas.openxmlformats.org/markup-compatibility/2006">
              <mc:Choice xmlns:v="urn:schemas-microsoft-com:vml" Requires="v">
                <p:oleObj name="Visio" r:id="rId2" imgW="2537932" imgH="1570477" progId="Visio.Drawing.11">
                  <p:embed/>
                </p:oleObj>
              </mc:Choice>
              <mc:Fallback>
                <p:oleObj name="Visio" r:id="rId2" imgW="2537932" imgH="1570477" progId="Visio.Drawing.11">
                  <p:embed/>
                  <p:pic>
                    <p:nvPicPr>
                      <p:cNvPr id="5" name="Object 5">
                        <a:extLst>
                          <a:ext uri="{FF2B5EF4-FFF2-40B4-BE49-F238E27FC236}">
                            <a16:creationId xmlns:a16="http://schemas.microsoft.com/office/drawing/2014/main" id="{2B8B6252-C68A-4F20-80E4-0E3CD0FDA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846" y="2995890"/>
                        <a:ext cx="4694237"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18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FE46972-F8BE-4E37-B7D4-A97E9EA00508}"/>
              </a:ext>
            </a:extLst>
          </p:cNvPr>
          <p:cNvSpPr>
            <a:spLocks noGrp="1"/>
          </p:cNvSpPr>
          <p:nvPr>
            <p:ph type="title"/>
          </p:nvPr>
        </p:nvSpPr>
        <p:spPr>
          <a:xfrm>
            <a:off x="623392" y="1268760"/>
            <a:ext cx="4846230" cy="648072"/>
          </a:xfrm>
        </p:spPr>
        <p:txBody>
          <a:bodyPr/>
          <a:lstStyle/>
          <a:p>
            <a:r>
              <a:rPr lang="nl-NL" dirty="0" err="1"/>
              <a:t>Use</a:t>
            </a:r>
            <a:r>
              <a:rPr lang="nl-NL" dirty="0"/>
              <a:t> case diagram </a:t>
            </a:r>
          </a:p>
        </p:txBody>
      </p:sp>
      <p:sp>
        <p:nvSpPr>
          <p:cNvPr id="4" name="Tijdelijke aanduiding voor tekst 3">
            <a:extLst>
              <a:ext uri="{FF2B5EF4-FFF2-40B4-BE49-F238E27FC236}">
                <a16:creationId xmlns:a16="http://schemas.microsoft.com/office/drawing/2014/main" id="{689A6882-B76E-4C35-8963-30F46E794397}"/>
              </a:ext>
            </a:extLst>
          </p:cNvPr>
          <p:cNvSpPr>
            <a:spLocks noGrp="1"/>
          </p:cNvSpPr>
          <p:nvPr>
            <p:ph type="body" sz="quarter" idx="14"/>
          </p:nvPr>
        </p:nvSpPr>
        <p:spPr/>
        <p:txBody>
          <a:bodyPr/>
          <a:lstStyle/>
          <a:p>
            <a:r>
              <a:rPr lang="nl-NL" dirty="0"/>
              <a:t>Voorbeeld</a:t>
            </a:r>
          </a:p>
        </p:txBody>
      </p:sp>
      <p:pic>
        <p:nvPicPr>
          <p:cNvPr id="5" name="Afbeelding 4">
            <a:extLst>
              <a:ext uri="{FF2B5EF4-FFF2-40B4-BE49-F238E27FC236}">
                <a16:creationId xmlns:a16="http://schemas.microsoft.com/office/drawing/2014/main" id="{6DF7F318-5788-4AB7-AB54-386414F7614A}"/>
              </a:ext>
            </a:extLst>
          </p:cNvPr>
          <p:cNvPicPr>
            <a:picLocks noChangeAspect="1"/>
          </p:cNvPicPr>
          <p:nvPr/>
        </p:nvPicPr>
        <p:blipFill>
          <a:blip r:embed="rId2"/>
          <a:stretch>
            <a:fillRect/>
          </a:stretch>
        </p:blipFill>
        <p:spPr>
          <a:xfrm>
            <a:off x="8758106" y="471118"/>
            <a:ext cx="3210095" cy="1803983"/>
          </a:xfrm>
          <a:prstGeom prst="rect">
            <a:avLst/>
          </a:prstGeom>
        </p:spPr>
      </p:pic>
      <p:pic>
        <p:nvPicPr>
          <p:cNvPr id="6" name="Afbeelding 5">
            <a:extLst>
              <a:ext uri="{FF2B5EF4-FFF2-40B4-BE49-F238E27FC236}">
                <a16:creationId xmlns:a16="http://schemas.microsoft.com/office/drawing/2014/main" id="{1DD657CB-0EBC-4EBF-B487-0F6E689B4849}"/>
              </a:ext>
            </a:extLst>
          </p:cNvPr>
          <p:cNvPicPr>
            <a:picLocks noChangeAspect="1"/>
          </p:cNvPicPr>
          <p:nvPr/>
        </p:nvPicPr>
        <p:blipFill>
          <a:blip r:embed="rId3"/>
          <a:stretch>
            <a:fillRect/>
          </a:stretch>
        </p:blipFill>
        <p:spPr>
          <a:xfrm>
            <a:off x="2407640" y="2275101"/>
            <a:ext cx="6496692" cy="4337917"/>
          </a:xfrm>
          <a:prstGeom prst="rect">
            <a:avLst/>
          </a:prstGeom>
        </p:spPr>
      </p:pic>
    </p:spTree>
    <p:extLst>
      <p:ext uri="{BB962C8B-B14F-4D97-AF65-F5344CB8AC3E}">
        <p14:creationId xmlns:p14="http://schemas.microsoft.com/office/powerpoint/2010/main" val="250769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25E0819-559C-4B77-B5A4-BEDBC4CAE8BF}"/>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CED02485-CE09-40E6-A609-49226FE56D99}"/>
              </a:ext>
            </a:extLst>
          </p:cNvPr>
          <p:cNvSpPr>
            <a:spLocks noGrp="1"/>
          </p:cNvSpPr>
          <p:nvPr>
            <p:ph type="body" sz="quarter" idx="14"/>
          </p:nvPr>
        </p:nvSpPr>
        <p:spPr/>
        <p:txBody>
          <a:bodyPr/>
          <a:lstStyle/>
          <a:p>
            <a:r>
              <a:rPr lang="nl-NL" dirty="0"/>
              <a:t>Voorbeeld</a:t>
            </a:r>
          </a:p>
        </p:txBody>
      </p:sp>
      <p:graphicFrame>
        <p:nvGraphicFramePr>
          <p:cNvPr id="5" name="Object 4">
            <a:extLst>
              <a:ext uri="{FF2B5EF4-FFF2-40B4-BE49-F238E27FC236}">
                <a16:creationId xmlns:a16="http://schemas.microsoft.com/office/drawing/2014/main" id="{828432E3-718F-4CC7-BD39-C1DBE596CBD7}"/>
              </a:ext>
            </a:extLst>
          </p:cNvPr>
          <p:cNvGraphicFramePr>
            <a:graphicFrameLocks noChangeAspect="1"/>
          </p:cNvGraphicFramePr>
          <p:nvPr>
            <p:extLst>
              <p:ext uri="{D42A27DB-BD31-4B8C-83A1-F6EECF244321}">
                <p14:modId xmlns:p14="http://schemas.microsoft.com/office/powerpoint/2010/main" val="823292841"/>
              </p:ext>
            </p:extLst>
          </p:nvPr>
        </p:nvGraphicFramePr>
        <p:xfrm>
          <a:off x="2063692" y="2312517"/>
          <a:ext cx="6360358" cy="4290197"/>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5" name="Object 4">
                        <a:extLst>
                          <a:ext uri="{FF2B5EF4-FFF2-40B4-BE49-F238E27FC236}">
                            <a16:creationId xmlns:a16="http://schemas.microsoft.com/office/drawing/2014/main" id="{828432E3-718F-4CC7-BD39-C1DBE596CBD7}"/>
                          </a:ext>
                        </a:extLst>
                      </p:cNvPr>
                      <p:cNvPicPr/>
                      <p:nvPr/>
                    </p:nvPicPr>
                    <p:blipFill>
                      <a:blip r:embed="rId3"/>
                      <a:stretch>
                        <a:fillRect/>
                      </a:stretch>
                    </p:blipFill>
                    <p:spPr>
                      <a:xfrm>
                        <a:off x="2063692" y="2312517"/>
                        <a:ext cx="6360358" cy="4290197"/>
                      </a:xfrm>
                      <a:prstGeom prst="rect">
                        <a:avLst/>
                      </a:prstGeom>
                    </p:spPr>
                  </p:pic>
                </p:oleObj>
              </mc:Fallback>
            </mc:AlternateContent>
          </a:graphicData>
        </a:graphic>
      </p:graphicFrame>
      <p:sp>
        <p:nvSpPr>
          <p:cNvPr id="6" name="Tekstvak 5">
            <a:extLst>
              <a:ext uri="{FF2B5EF4-FFF2-40B4-BE49-F238E27FC236}">
                <a16:creationId xmlns:a16="http://schemas.microsoft.com/office/drawing/2014/main" id="{90B3C62F-EBD2-4CFD-A446-640F922C359D}"/>
              </a:ext>
            </a:extLst>
          </p:cNvPr>
          <p:cNvSpPr txBox="1"/>
          <p:nvPr/>
        </p:nvSpPr>
        <p:spPr>
          <a:xfrm>
            <a:off x="7595180" y="4509120"/>
            <a:ext cx="2821300" cy="1569660"/>
          </a:xfrm>
          <a:prstGeom prst="rect">
            <a:avLst/>
          </a:prstGeom>
          <a:noFill/>
          <a:ln w="1905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Vierkant geeft het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te maken systeem met een</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herkenbare titel</a:t>
            </a:r>
            <a:r>
              <a:rPr kumimoji="0" lang="nl-NL" sz="1800" b="0" i="0" u="none" strike="noStrike" kern="0" cap="none" spc="0" normalizeH="0" baseline="0" noProof="0" dirty="0">
                <a:ln>
                  <a:noFill/>
                </a:ln>
                <a:solidFill>
                  <a:srgbClr val="FF0000"/>
                </a:solidFill>
                <a:effectLst/>
                <a:uLnTx/>
                <a:uFillTx/>
                <a:latin typeface="Trebuchet MS" panose="020B0603020202020204"/>
              </a:rPr>
              <a:t>.</a:t>
            </a:r>
          </a:p>
        </p:txBody>
      </p:sp>
    </p:spTree>
    <p:extLst>
      <p:ext uri="{BB962C8B-B14F-4D97-AF65-F5344CB8AC3E}">
        <p14:creationId xmlns:p14="http://schemas.microsoft.com/office/powerpoint/2010/main" val="351044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813BA87-7B37-451A-9F7C-AECD32518485}"/>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0ADCB5BD-FCC7-490C-B1A6-EE18F5A5DA65}"/>
              </a:ext>
            </a:extLst>
          </p:cNvPr>
          <p:cNvSpPr>
            <a:spLocks noGrp="1"/>
          </p:cNvSpPr>
          <p:nvPr>
            <p:ph type="body" sz="quarter" idx="14"/>
          </p:nvPr>
        </p:nvSpPr>
        <p:spPr>
          <a:xfrm>
            <a:off x="623392" y="1916832"/>
            <a:ext cx="10849205" cy="360759"/>
          </a:xfrm>
        </p:spPr>
        <p:txBody>
          <a:bodyPr/>
          <a:lstStyle/>
          <a:p>
            <a:r>
              <a:rPr lang="nl-NL" dirty="0"/>
              <a:t>Voorbeeld</a:t>
            </a:r>
          </a:p>
        </p:txBody>
      </p:sp>
      <p:graphicFrame>
        <p:nvGraphicFramePr>
          <p:cNvPr id="5" name="Object 4">
            <a:extLst>
              <a:ext uri="{FF2B5EF4-FFF2-40B4-BE49-F238E27FC236}">
                <a16:creationId xmlns:a16="http://schemas.microsoft.com/office/drawing/2014/main" id="{12D4D762-06BA-4BBF-9E7D-3DD1A1A63302}"/>
              </a:ext>
            </a:extLst>
          </p:cNvPr>
          <p:cNvGraphicFramePr>
            <a:graphicFrameLocks noChangeAspect="1"/>
          </p:cNvGraphicFramePr>
          <p:nvPr>
            <p:extLst>
              <p:ext uri="{D42A27DB-BD31-4B8C-83A1-F6EECF244321}">
                <p14:modId xmlns:p14="http://schemas.microsoft.com/office/powerpoint/2010/main" val="274780624"/>
              </p:ext>
            </p:extLst>
          </p:nvPr>
        </p:nvGraphicFramePr>
        <p:xfrm>
          <a:off x="2252876" y="2564904"/>
          <a:ext cx="6192688" cy="4177100"/>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5" name="Object 4">
                        <a:extLst>
                          <a:ext uri="{FF2B5EF4-FFF2-40B4-BE49-F238E27FC236}">
                            <a16:creationId xmlns:a16="http://schemas.microsoft.com/office/drawing/2014/main" id="{12D4D762-06BA-4BBF-9E7D-3DD1A1A63302}"/>
                          </a:ext>
                        </a:extLst>
                      </p:cNvPr>
                      <p:cNvPicPr/>
                      <p:nvPr/>
                    </p:nvPicPr>
                    <p:blipFill>
                      <a:blip r:embed="rId3"/>
                      <a:stretch>
                        <a:fillRect/>
                      </a:stretch>
                    </p:blipFill>
                    <p:spPr>
                      <a:xfrm>
                        <a:off x="2252876" y="2564904"/>
                        <a:ext cx="6192688" cy="4177100"/>
                      </a:xfrm>
                      <a:prstGeom prst="rect">
                        <a:avLst/>
                      </a:prstGeom>
                    </p:spPr>
                  </p:pic>
                </p:oleObj>
              </mc:Fallback>
            </mc:AlternateContent>
          </a:graphicData>
        </a:graphic>
      </p:graphicFrame>
      <p:sp>
        <p:nvSpPr>
          <p:cNvPr id="6" name="Ovaal 5">
            <a:extLst>
              <a:ext uri="{FF2B5EF4-FFF2-40B4-BE49-F238E27FC236}">
                <a16:creationId xmlns:a16="http://schemas.microsoft.com/office/drawing/2014/main" id="{BF2B9769-2115-4F8D-9D6F-25697E646C65}"/>
              </a:ext>
            </a:extLst>
          </p:cNvPr>
          <p:cNvSpPr/>
          <p:nvPr/>
        </p:nvSpPr>
        <p:spPr>
          <a:xfrm>
            <a:off x="2110265" y="2139192"/>
            <a:ext cx="1554095" cy="2063691"/>
          </a:xfrm>
          <a:prstGeom prst="ellipse">
            <a:avLst/>
          </a:prstGeom>
          <a:noFill/>
          <a:ln w="28575" cap="rnd" cmpd="sng" algn="ctr">
            <a:solidFill>
              <a:srgbClr val="90C226"/>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Trebuchet MS" panose="020B0603020202020204"/>
              <a:ea typeface="+mn-ea"/>
              <a:cs typeface="+mn-cs"/>
            </a:endParaRPr>
          </a:p>
        </p:txBody>
      </p:sp>
      <p:pic>
        <p:nvPicPr>
          <p:cNvPr id="7" name="Afbeelding 6">
            <a:extLst>
              <a:ext uri="{FF2B5EF4-FFF2-40B4-BE49-F238E27FC236}">
                <a16:creationId xmlns:a16="http://schemas.microsoft.com/office/drawing/2014/main" id="{BCD8CF31-78F2-404D-8F71-820DC2B46B6A}"/>
              </a:ext>
            </a:extLst>
          </p:cNvPr>
          <p:cNvPicPr>
            <a:picLocks noChangeAspect="1"/>
          </p:cNvPicPr>
          <p:nvPr/>
        </p:nvPicPr>
        <p:blipFill rotWithShape="1">
          <a:blip r:embed="rId4"/>
          <a:srcRect b="23921"/>
          <a:stretch/>
        </p:blipFill>
        <p:spPr>
          <a:xfrm>
            <a:off x="7986729" y="1341487"/>
            <a:ext cx="1081826" cy="1872208"/>
          </a:xfrm>
          <a:prstGeom prst="rect">
            <a:avLst/>
          </a:prstGeom>
        </p:spPr>
      </p:pic>
      <p:sp>
        <p:nvSpPr>
          <p:cNvPr id="8" name="Tekstvak 7">
            <a:extLst>
              <a:ext uri="{FF2B5EF4-FFF2-40B4-BE49-F238E27FC236}">
                <a16:creationId xmlns:a16="http://schemas.microsoft.com/office/drawing/2014/main" id="{90A683FD-C608-4E5E-A3A3-3C5D447B4515}"/>
              </a:ext>
            </a:extLst>
          </p:cNvPr>
          <p:cNvSpPr txBox="1"/>
          <p:nvPr/>
        </p:nvSpPr>
        <p:spPr>
          <a:xfrm>
            <a:off x="9465294" y="1977938"/>
            <a:ext cx="2007303" cy="3139321"/>
          </a:xfrm>
          <a:prstGeom prst="rect">
            <a:avLst/>
          </a:prstGeom>
          <a:noFill/>
          <a:ln w="25400">
            <a:solidFill>
              <a:srgbClr val="90C226">
                <a:shade val="95000"/>
                <a:satMod val="105000"/>
              </a:srgbClr>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Actor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Iemand of iets dat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Het systeem in beweging zet of informatie van het systeem ontvangt.</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Naam van de actor:</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 de rol.</a:t>
            </a:r>
          </a:p>
        </p:txBody>
      </p:sp>
    </p:spTree>
    <p:extLst>
      <p:ext uri="{BB962C8B-B14F-4D97-AF65-F5344CB8AC3E}">
        <p14:creationId xmlns:p14="http://schemas.microsoft.com/office/powerpoint/2010/main" val="142638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88CE8C-61C3-471C-908A-7BD0E26009A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3C637DB5-83E8-4C01-9FCB-33351E0CBCE2}"/>
              </a:ext>
            </a:extLst>
          </p:cNvPr>
          <p:cNvSpPr>
            <a:spLocks noGrp="1"/>
          </p:cNvSpPr>
          <p:nvPr>
            <p:ph type="body" sz="quarter" idx="14"/>
          </p:nvPr>
        </p:nvSpPr>
        <p:spPr/>
        <p:txBody>
          <a:bodyPr/>
          <a:lstStyle/>
          <a:p>
            <a:r>
              <a:rPr lang="nl-NL" dirty="0"/>
              <a:t>Voorbeeld</a:t>
            </a:r>
          </a:p>
        </p:txBody>
      </p:sp>
      <p:graphicFrame>
        <p:nvGraphicFramePr>
          <p:cNvPr id="5" name="Object 4">
            <a:extLst>
              <a:ext uri="{FF2B5EF4-FFF2-40B4-BE49-F238E27FC236}">
                <a16:creationId xmlns:a16="http://schemas.microsoft.com/office/drawing/2014/main" id="{50E88951-6BC7-4DBE-A402-5DC404648741}"/>
              </a:ext>
            </a:extLst>
          </p:cNvPr>
          <p:cNvGraphicFramePr>
            <a:graphicFrameLocks noChangeAspect="1"/>
          </p:cNvGraphicFramePr>
          <p:nvPr>
            <p:extLst>
              <p:ext uri="{D42A27DB-BD31-4B8C-83A1-F6EECF244321}">
                <p14:modId xmlns:p14="http://schemas.microsoft.com/office/powerpoint/2010/main" val="1382580940"/>
              </p:ext>
            </p:extLst>
          </p:nvPr>
        </p:nvGraphicFramePr>
        <p:xfrm>
          <a:off x="945160" y="2708203"/>
          <a:ext cx="5337713" cy="3600401"/>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5" name="Object 4">
                        <a:extLst>
                          <a:ext uri="{FF2B5EF4-FFF2-40B4-BE49-F238E27FC236}">
                            <a16:creationId xmlns:a16="http://schemas.microsoft.com/office/drawing/2014/main" id="{50E88951-6BC7-4DBE-A402-5DC404648741}"/>
                          </a:ext>
                        </a:extLst>
                      </p:cNvPr>
                      <p:cNvPicPr/>
                      <p:nvPr/>
                    </p:nvPicPr>
                    <p:blipFill>
                      <a:blip r:embed="rId3"/>
                      <a:stretch>
                        <a:fillRect/>
                      </a:stretch>
                    </p:blipFill>
                    <p:spPr>
                      <a:xfrm>
                        <a:off x="945160" y="2708203"/>
                        <a:ext cx="5337713" cy="3600401"/>
                      </a:xfrm>
                      <a:prstGeom prst="rect">
                        <a:avLst/>
                      </a:prstGeom>
                    </p:spPr>
                  </p:pic>
                </p:oleObj>
              </mc:Fallback>
            </mc:AlternateContent>
          </a:graphicData>
        </a:graphic>
      </p:graphicFrame>
      <p:sp>
        <p:nvSpPr>
          <p:cNvPr id="6" name="Tekstvak 5">
            <a:extLst>
              <a:ext uri="{FF2B5EF4-FFF2-40B4-BE49-F238E27FC236}">
                <a16:creationId xmlns:a16="http://schemas.microsoft.com/office/drawing/2014/main" id="{CE612281-04CC-40F3-A959-40A2E2501D17}"/>
              </a:ext>
            </a:extLst>
          </p:cNvPr>
          <p:cNvSpPr txBox="1"/>
          <p:nvPr/>
        </p:nvSpPr>
        <p:spPr>
          <a:xfrm>
            <a:off x="8032224" y="1439264"/>
            <a:ext cx="3276136" cy="1631216"/>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Use Case:</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Functie van het systeem.</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Meestal een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zelfstandig naamwoord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een werkwoord</a:t>
            </a:r>
          </a:p>
        </p:txBody>
      </p:sp>
      <p:sp>
        <p:nvSpPr>
          <p:cNvPr id="7" name="Tekstvak 6">
            <a:extLst>
              <a:ext uri="{FF2B5EF4-FFF2-40B4-BE49-F238E27FC236}">
                <a16:creationId xmlns:a16="http://schemas.microsoft.com/office/drawing/2014/main" id="{80B8E6AC-4398-497B-9198-C1C61BE2B9E0}"/>
              </a:ext>
            </a:extLst>
          </p:cNvPr>
          <p:cNvSpPr txBox="1"/>
          <p:nvPr/>
        </p:nvSpPr>
        <p:spPr>
          <a:xfrm>
            <a:off x="6854291" y="4365104"/>
            <a:ext cx="4392549" cy="923330"/>
          </a:xfrm>
          <a:prstGeom prst="rect">
            <a:avLst/>
          </a:prstGeom>
          <a:noFill/>
          <a:ln w="25400">
            <a:solidFill>
              <a:srgbClr val="90C226"/>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Interactielijn: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Geeft aan dat er een uitwisseling plaats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vind tussen het systeem en de actor.</a:t>
            </a:r>
          </a:p>
        </p:txBody>
      </p:sp>
    </p:spTree>
    <p:extLst>
      <p:ext uri="{BB962C8B-B14F-4D97-AF65-F5344CB8AC3E}">
        <p14:creationId xmlns:p14="http://schemas.microsoft.com/office/powerpoint/2010/main" val="290030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383C848-766D-4997-8CA2-2F36630DB004}"/>
              </a:ext>
            </a:extLst>
          </p:cNvPr>
          <p:cNvPicPr>
            <a:picLocks noChangeAspect="1"/>
          </p:cNvPicPr>
          <p:nvPr/>
        </p:nvPicPr>
        <p:blipFill>
          <a:blip r:embed="rId2"/>
          <a:stretch>
            <a:fillRect/>
          </a:stretch>
        </p:blipFill>
        <p:spPr>
          <a:xfrm>
            <a:off x="2502167" y="2386428"/>
            <a:ext cx="5479748" cy="3658891"/>
          </a:xfrm>
          <a:prstGeom prst="rect">
            <a:avLst/>
          </a:prstGeom>
        </p:spPr>
      </p:pic>
      <p:sp>
        <p:nvSpPr>
          <p:cNvPr id="6" name="Tekstvak 5">
            <a:extLst>
              <a:ext uri="{FF2B5EF4-FFF2-40B4-BE49-F238E27FC236}">
                <a16:creationId xmlns:a16="http://schemas.microsoft.com/office/drawing/2014/main" id="{244E4B89-36AD-42AF-8873-BA47BA2D87D1}"/>
              </a:ext>
            </a:extLst>
          </p:cNvPr>
          <p:cNvSpPr txBox="1"/>
          <p:nvPr/>
        </p:nvSpPr>
        <p:spPr>
          <a:xfrm>
            <a:off x="7667537" y="1334585"/>
            <a:ext cx="4278093"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Interactielijn: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Geeft aan dat er een uitwisseling plaats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vind tussen het systeem en de actor.</a:t>
            </a:r>
          </a:p>
        </p:txBody>
      </p:sp>
      <p:cxnSp>
        <p:nvCxnSpPr>
          <p:cNvPr id="7" name="Rechte verbindingslijn 6">
            <a:extLst>
              <a:ext uri="{FF2B5EF4-FFF2-40B4-BE49-F238E27FC236}">
                <a16:creationId xmlns:a16="http://schemas.microsoft.com/office/drawing/2014/main" id="{2EA66B9B-8198-4DEA-A087-8165889FF8F8}"/>
              </a:ext>
            </a:extLst>
          </p:cNvPr>
          <p:cNvCxnSpPr>
            <a:cxnSpLocks/>
          </p:cNvCxnSpPr>
          <p:nvPr/>
        </p:nvCxnSpPr>
        <p:spPr>
          <a:xfrm flipH="1">
            <a:off x="7021585" y="2323750"/>
            <a:ext cx="645952" cy="686606"/>
          </a:xfrm>
          <a:prstGeom prst="line">
            <a:avLst/>
          </a:prstGeom>
          <a:noFill/>
          <a:ln w="25400" cap="rnd" cmpd="sng" algn="ctr">
            <a:solidFill>
              <a:srgbClr val="90C226"/>
            </a:solidFill>
            <a:prstDash val="solid"/>
          </a:ln>
          <a:effectLst/>
        </p:spPr>
      </p:cxnSp>
      <p:sp>
        <p:nvSpPr>
          <p:cNvPr id="10" name="Tekstvak 9">
            <a:extLst>
              <a:ext uri="{FF2B5EF4-FFF2-40B4-BE49-F238E27FC236}">
                <a16:creationId xmlns:a16="http://schemas.microsoft.com/office/drawing/2014/main" id="{6A09058F-8AED-4BD7-B30A-E2C8BB7F815C}"/>
              </a:ext>
            </a:extLst>
          </p:cNvPr>
          <p:cNvSpPr txBox="1"/>
          <p:nvPr/>
        </p:nvSpPr>
        <p:spPr>
          <a:xfrm>
            <a:off x="8553122" y="3266373"/>
            <a:ext cx="2821300"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Vierkant geeft het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te maken systeem met een</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herkenbare titel.</a:t>
            </a:r>
          </a:p>
        </p:txBody>
      </p:sp>
      <p:cxnSp>
        <p:nvCxnSpPr>
          <p:cNvPr id="11" name="Rechte verbindingslijn 10">
            <a:extLst>
              <a:ext uri="{FF2B5EF4-FFF2-40B4-BE49-F238E27FC236}">
                <a16:creationId xmlns:a16="http://schemas.microsoft.com/office/drawing/2014/main" id="{D83957D0-A1CD-42D5-9566-E27C30856ACB}"/>
              </a:ext>
            </a:extLst>
          </p:cNvPr>
          <p:cNvCxnSpPr>
            <a:cxnSpLocks/>
          </p:cNvCxnSpPr>
          <p:nvPr/>
        </p:nvCxnSpPr>
        <p:spPr>
          <a:xfrm flipV="1">
            <a:off x="6938666" y="4215873"/>
            <a:ext cx="1614456" cy="670724"/>
          </a:xfrm>
          <a:prstGeom prst="line">
            <a:avLst/>
          </a:prstGeom>
          <a:noFill/>
          <a:ln w="25400" cap="rnd" cmpd="sng" algn="ctr">
            <a:solidFill>
              <a:srgbClr val="90C226"/>
            </a:solidFill>
            <a:prstDash val="solid"/>
          </a:ln>
          <a:effectLst/>
        </p:spPr>
      </p:cxnSp>
      <p:sp>
        <p:nvSpPr>
          <p:cNvPr id="13" name="Tekstvak 12">
            <a:extLst>
              <a:ext uri="{FF2B5EF4-FFF2-40B4-BE49-F238E27FC236}">
                <a16:creationId xmlns:a16="http://schemas.microsoft.com/office/drawing/2014/main" id="{EF0F989B-48B8-46E6-ADC1-A89C3030BA3E}"/>
              </a:ext>
            </a:extLst>
          </p:cNvPr>
          <p:cNvSpPr txBox="1"/>
          <p:nvPr/>
        </p:nvSpPr>
        <p:spPr>
          <a:xfrm>
            <a:off x="7745894" y="4824187"/>
            <a:ext cx="4040875"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Use Case: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Functie van het systeem.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Meestal een zelfstandig naamwoord + een werkwoord</a:t>
            </a:r>
          </a:p>
        </p:txBody>
      </p:sp>
      <p:cxnSp>
        <p:nvCxnSpPr>
          <p:cNvPr id="14" name="Rechte verbindingslijn 13">
            <a:extLst>
              <a:ext uri="{FF2B5EF4-FFF2-40B4-BE49-F238E27FC236}">
                <a16:creationId xmlns:a16="http://schemas.microsoft.com/office/drawing/2014/main" id="{9052D018-7AB8-408C-84F7-E057CCC40EDC}"/>
              </a:ext>
            </a:extLst>
          </p:cNvPr>
          <p:cNvCxnSpPr>
            <a:cxnSpLocks/>
          </p:cNvCxnSpPr>
          <p:nvPr/>
        </p:nvCxnSpPr>
        <p:spPr>
          <a:xfrm>
            <a:off x="6778305" y="5690838"/>
            <a:ext cx="967589" cy="0"/>
          </a:xfrm>
          <a:prstGeom prst="line">
            <a:avLst/>
          </a:prstGeom>
          <a:noFill/>
          <a:ln w="25400" cap="rnd" cmpd="sng" algn="ctr">
            <a:solidFill>
              <a:srgbClr val="90C226"/>
            </a:solidFill>
            <a:prstDash val="solid"/>
          </a:ln>
          <a:effectLst/>
        </p:spPr>
      </p:cxnSp>
    </p:spTree>
    <p:extLst>
      <p:ext uri="{BB962C8B-B14F-4D97-AF65-F5344CB8AC3E}">
        <p14:creationId xmlns:p14="http://schemas.microsoft.com/office/powerpoint/2010/main" val="169784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FECAC67-E6A0-4DA5-8EE4-FDD5F20A9E01}"/>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9520D721-7601-4894-9E54-A92C38BF7D5C}"/>
              </a:ext>
            </a:extLst>
          </p:cNvPr>
          <p:cNvSpPr>
            <a:spLocks noGrp="1"/>
          </p:cNvSpPr>
          <p:nvPr>
            <p:ph type="body" sz="quarter" idx="14"/>
          </p:nvPr>
        </p:nvSpPr>
        <p:spPr/>
        <p:txBody>
          <a:bodyPr/>
          <a:lstStyle/>
          <a:p>
            <a:r>
              <a:rPr lang="nl-NL" dirty="0"/>
              <a:t>Opdracht</a:t>
            </a:r>
          </a:p>
        </p:txBody>
      </p:sp>
      <p:grpSp>
        <p:nvGrpSpPr>
          <p:cNvPr id="5" name="Group 4">
            <a:extLst>
              <a:ext uri="{FF2B5EF4-FFF2-40B4-BE49-F238E27FC236}">
                <a16:creationId xmlns:a16="http://schemas.microsoft.com/office/drawing/2014/main" id="{E9299897-B867-4E48-8D66-6DC7BD56470B}"/>
              </a:ext>
            </a:extLst>
          </p:cNvPr>
          <p:cNvGrpSpPr>
            <a:grpSpLocks noChangeAspect="1"/>
          </p:cNvGrpSpPr>
          <p:nvPr/>
        </p:nvGrpSpPr>
        <p:grpSpPr bwMode="auto">
          <a:xfrm>
            <a:off x="4744277" y="2521336"/>
            <a:ext cx="5976733" cy="3990865"/>
            <a:chOff x="1241" y="1065"/>
            <a:chExt cx="4686" cy="3129"/>
          </a:xfrm>
        </p:grpSpPr>
        <p:sp>
          <p:nvSpPr>
            <p:cNvPr id="6" name="AutoShape 3">
              <a:extLst>
                <a:ext uri="{FF2B5EF4-FFF2-40B4-BE49-F238E27FC236}">
                  <a16:creationId xmlns:a16="http://schemas.microsoft.com/office/drawing/2014/main" id="{2BC287E1-69BC-470E-A8CC-5438E64F8238}"/>
                </a:ext>
              </a:extLst>
            </p:cNvPr>
            <p:cNvSpPr>
              <a:spLocks noChangeAspect="1" noChangeArrowheads="1" noTextEdit="1"/>
            </p:cNvSpPr>
            <p:nvPr/>
          </p:nvSpPr>
          <p:spPr bwMode="auto">
            <a:xfrm>
              <a:off x="1241" y="1065"/>
              <a:ext cx="4686" cy="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7" name="Rectangle 5">
              <a:extLst>
                <a:ext uri="{FF2B5EF4-FFF2-40B4-BE49-F238E27FC236}">
                  <a16:creationId xmlns:a16="http://schemas.microsoft.com/office/drawing/2014/main" id="{25C6549E-6DF1-446D-86DA-69FE394A9679}"/>
                </a:ext>
              </a:extLst>
            </p:cNvPr>
            <p:cNvSpPr>
              <a:spLocks noChangeArrowheads="1"/>
            </p:cNvSpPr>
            <p:nvPr/>
          </p:nvSpPr>
          <p:spPr bwMode="auto">
            <a:xfrm>
              <a:off x="2906" y="1173"/>
              <a:ext cx="1945" cy="30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2C3C43"/>
                  </a:solidFill>
                  <a:effectLst/>
                  <a:uLnTx/>
                  <a:uFillTx/>
                  <a:latin typeface="Trebuchet MS" panose="020B0603020202020204"/>
                </a:rPr>
                <a:t>Mijn Systeem </a:t>
              </a:r>
              <a:r>
                <a:rPr kumimoji="0" lang="nl-NL" sz="1800" b="0" i="0" u="none" strike="noStrike" kern="0" cap="none" spc="0" normalizeH="0" baseline="0" noProof="0" dirty="0">
                  <a:ln>
                    <a:noFill/>
                  </a:ln>
                  <a:solidFill>
                    <a:prstClr val="white"/>
                  </a:solidFill>
                  <a:effectLst/>
                  <a:uLnTx/>
                  <a:uFillTx/>
                  <a:latin typeface="Trebuchet MS" panose="020B0603020202020204"/>
                </a:rPr>
                <a:t> Systeem</a:t>
              </a:r>
            </a:p>
          </p:txBody>
        </p:sp>
        <p:sp>
          <p:nvSpPr>
            <p:cNvPr id="8" name="Rectangle 6">
              <a:extLst>
                <a:ext uri="{FF2B5EF4-FFF2-40B4-BE49-F238E27FC236}">
                  <a16:creationId xmlns:a16="http://schemas.microsoft.com/office/drawing/2014/main" id="{C42B2753-2BB9-4069-97DE-8149C95DA71E}"/>
                </a:ext>
              </a:extLst>
            </p:cNvPr>
            <p:cNvSpPr>
              <a:spLocks noChangeArrowheads="1"/>
            </p:cNvSpPr>
            <p:nvPr/>
          </p:nvSpPr>
          <p:spPr bwMode="auto">
            <a:xfrm>
              <a:off x="2906" y="1173"/>
              <a:ext cx="1945" cy="3015"/>
            </a:xfrm>
            <a:prstGeom prst="rect">
              <a:avLst/>
            </a:prstGeom>
            <a:noFill/>
            <a:ln w="11113" cap="rnd">
              <a:solidFill>
                <a:srgbClr val="73AE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9" name="Freeform 8">
              <a:extLst>
                <a:ext uri="{FF2B5EF4-FFF2-40B4-BE49-F238E27FC236}">
                  <a16:creationId xmlns:a16="http://schemas.microsoft.com/office/drawing/2014/main" id="{A53E5868-4B76-4CD8-9614-D043D71F5CA8}"/>
                </a:ext>
              </a:extLst>
            </p:cNvPr>
            <p:cNvSpPr>
              <a:spLocks noEditPoints="1"/>
            </p:cNvSpPr>
            <p:nvPr/>
          </p:nvSpPr>
          <p:spPr bwMode="auto">
            <a:xfrm>
              <a:off x="1668" y="2010"/>
              <a:ext cx="311" cy="650"/>
            </a:xfrm>
            <a:custGeom>
              <a:avLst/>
              <a:gdLst>
                <a:gd name="T0" fmla="*/ 145 w 725"/>
                <a:gd name="T1" fmla="*/ 1512 h 1512"/>
                <a:gd name="T2" fmla="*/ 145 w 725"/>
                <a:gd name="T3" fmla="*/ 756 h 1512"/>
                <a:gd name="T4" fmla="*/ 145 w 725"/>
                <a:gd name="T5" fmla="*/ 1059 h 1512"/>
                <a:gd name="T6" fmla="*/ 0 w 725"/>
                <a:gd name="T7" fmla="*/ 1059 h 1512"/>
                <a:gd name="T8" fmla="*/ 0 w 725"/>
                <a:gd name="T9" fmla="*/ 454 h 1512"/>
                <a:gd name="T10" fmla="*/ 72 w 725"/>
                <a:gd name="T11" fmla="*/ 378 h 1512"/>
                <a:gd name="T12" fmla="*/ 653 w 725"/>
                <a:gd name="T13" fmla="*/ 378 h 1512"/>
                <a:gd name="T14" fmla="*/ 725 w 725"/>
                <a:gd name="T15" fmla="*/ 454 h 1512"/>
                <a:gd name="T16" fmla="*/ 725 w 725"/>
                <a:gd name="T17" fmla="*/ 1059 h 1512"/>
                <a:gd name="T18" fmla="*/ 580 w 725"/>
                <a:gd name="T19" fmla="*/ 1059 h 1512"/>
                <a:gd name="T20" fmla="*/ 580 w 725"/>
                <a:gd name="T21" fmla="*/ 756 h 1512"/>
                <a:gd name="T22" fmla="*/ 580 w 725"/>
                <a:gd name="T23" fmla="*/ 1512 h 1512"/>
                <a:gd name="T24" fmla="*/ 363 w 725"/>
                <a:gd name="T25" fmla="*/ 1512 h 1512"/>
                <a:gd name="T26" fmla="*/ 363 w 725"/>
                <a:gd name="T27" fmla="*/ 908 h 1512"/>
                <a:gd name="T28" fmla="*/ 363 w 725"/>
                <a:gd name="T29" fmla="*/ 1512 h 1512"/>
                <a:gd name="T30" fmla="*/ 145 w 725"/>
                <a:gd name="T31" fmla="*/ 1512 h 1512"/>
                <a:gd name="T32" fmla="*/ 514 w 725"/>
                <a:gd name="T33" fmla="*/ 152 h 1512"/>
                <a:gd name="T34" fmla="*/ 363 w 725"/>
                <a:gd name="T35" fmla="*/ 0 h 1512"/>
                <a:gd name="T36" fmla="*/ 211 w 725"/>
                <a:gd name="T37" fmla="*/ 152 h 1512"/>
                <a:gd name="T38" fmla="*/ 363 w 725"/>
                <a:gd name="T39" fmla="*/ 303 h 1512"/>
                <a:gd name="T40" fmla="*/ 514 w 725"/>
                <a:gd name="T41" fmla="*/ 15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5" h="1512">
                  <a:moveTo>
                    <a:pt x="145" y="1512"/>
                  </a:moveTo>
                  <a:lnTo>
                    <a:pt x="145" y="756"/>
                  </a:lnTo>
                  <a:lnTo>
                    <a:pt x="145" y="1059"/>
                  </a:lnTo>
                  <a:lnTo>
                    <a:pt x="0" y="1059"/>
                  </a:lnTo>
                  <a:lnTo>
                    <a:pt x="0" y="454"/>
                  </a:lnTo>
                  <a:lnTo>
                    <a:pt x="72" y="378"/>
                  </a:lnTo>
                  <a:lnTo>
                    <a:pt x="653" y="378"/>
                  </a:lnTo>
                  <a:lnTo>
                    <a:pt x="725" y="454"/>
                  </a:lnTo>
                  <a:lnTo>
                    <a:pt x="725" y="1059"/>
                  </a:lnTo>
                  <a:lnTo>
                    <a:pt x="580" y="1059"/>
                  </a:lnTo>
                  <a:lnTo>
                    <a:pt x="580" y="756"/>
                  </a:lnTo>
                  <a:lnTo>
                    <a:pt x="580" y="1512"/>
                  </a:lnTo>
                  <a:lnTo>
                    <a:pt x="363" y="1512"/>
                  </a:lnTo>
                  <a:lnTo>
                    <a:pt x="363" y="908"/>
                  </a:lnTo>
                  <a:lnTo>
                    <a:pt x="363" y="1512"/>
                  </a:lnTo>
                  <a:lnTo>
                    <a:pt x="145" y="1512"/>
                  </a:lnTo>
                  <a:close/>
                  <a:moveTo>
                    <a:pt x="514" y="152"/>
                  </a:moveTo>
                  <a:cubicBezTo>
                    <a:pt x="514" y="68"/>
                    <a:pt x="446" y="0"/>
                    <a:pt x="363" y="0"/>
                  </a:cubicBezTo>
                  <a:cubicBezTo>
                    <a:pt x="279" y="0"/>
                    <a:pt x="211" y="68"/>
                    <a:pt x="211" y="152"/>
                  </a:cubicBezTo>
                  <a:cubicBezTo>
                    <a:pt x="211" y="235"/>
                    <a:pt x="279" y="303"/>
                    <a:pt x="363" y="303"/>
                  </a:cubicBezTo>
                  <a:cubicBezTo>
                    <a:pt x="446" y="303"/>
                    <a:pt x="514" y="235"/>
                    <a:pt x="514" y="152"/>
                  </a:cubicBezTo>
                  <a:close/>
                </a:path>
              </a:pathLst>
            </a:custGeom>
            <a:solidFill>
              <a:srgbClr val="73AE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0" name="Rectangle 13">
              <a:extLst>
                <a:ext uri="{FF2B5EF4-FFF2-40B4-BE49-F238E27FC236}">
                  <a16:creationId xmlns:a16="http://schemas.microsoft.com/office/drawing/2014/main" id="{D2140B8E-AD7F-40D4-9BBE-74FE815A408D}"/>
                </a:ext>
              </a:extLst>
            </p:cNvPr>
            <p:cNvSpPr>
              <a:spLocks noChangeArrowheads="1"/>
            </p:cNvSpPr>
            <p:nvPr/>
          </p:nvSpPr>
          <p:spPr bwMode="auto">
            <a:xfrm>
              <a:off x="1636" y="2834"/>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nl-NL" altLang="nl-NL" sz="1600" b="0" i="0" u="none" strike="noStrike" kern="0" cap="none" spc="0" normalizeH="0" baseline="0" noProof="0" dirty="0">
                  <a:ln>
                    <a:noFill/>
                  </a:ln>
                  <a:solidFill>
                    <a:srgbClr val="73AE42"/>
                  </a:solidFill>
                  <a:effectLst/>
                  <a:uLnTx/>
                  <a:uFillTx/>
                  <a:latin typeface="Calibri" panose="020F0502020204030204" pitchFamily="34" charset="0"/>
                </a:rPr>
                <a:t>Actor Z</a:t>
              </a: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11" name="Freeform 14">
              <a:extLst>
                <a:ext uri="{FF2B5EF4-FFF2-40B4-BE49-F238E27FC236}">
                  <a16:creationId xmlns:a16="http://schemas.microsoft.com/office/drawing/2014/main" id="{DA0549D8-70C3-4FEB-9DC7-CE2073B38D08}"/>
                </a:ext>
              </a:extLst>
            </p:cNvPr>
            <p:cNvSpPr>
              <a:spLocks noEditPoints="1"/>
            </p:cNvSpPr>
            <p:nvPr/>
          </p:nvSpPr>
          <p:spPr bwMode="auto">
            <a:xfrm>
              <a:off x="5577" y="1654"/>
              <a:ext cx="311" cy="650"/>
            </a:xfrm>
            <a:custGeom>
              <a:avLst/>
              <a:gdLst>
                <a:gd name="T0" fmla="*/ 145 w 726"/>
                <a:gd name="T1" fmla="*/ 1512 h 1512"/>
                <a:gd name="T2" fmla="*/ 145 w 726"/>
                <a:gd name="T3" fmla="*/ 756 h 1512"/>
                <a:gd name="T4" fmla="*/ 145 w 726"/>
                <a:gd name="T5" fmla="*/ 1058 h 1512"/>
                <a:gd name="T6" fmla="*/ 0 w 726"/>
                <a:gd name="T7" fmla="*/ 1058 h 1512"/>
                <a:gd name="T8" fmla="*/ 0 w 726"/>
                <a:gd name="T9" fmla="*/ 454 h 1512"/>
                <a:gd name="T10" fmla="*/ 73 w 726"/>
                <a:gd name="T11" fmla="*/ 378 h 1512"/>
                <a:gd name="T12" fmla="*/ 653 w 726"/>
                <a:gd name="T13" fmla="*/ 378 h 1512"/>
                <a:gd name="T14" fmla="*/ 726 w 726"/>
                <a:gd name="T15" fmla="*/ 454 h 1512"/>
                <a:gd name="T16" fmla="*/ 726 w 726"/>
                <a:gd name="T17" fmla="*/ 1058 h 1512"/>
                <a:gd name="T18" fmla="*/ 581 w 726"/>
                <a:gd name="T19" fmla="*/ 1058 h 1512"/>
                <a:gd name="T20" fmla="*/ 581 w 726"/>
                <a:gd name="T21" fmla="*/ 756 h 1512"/>
                <a:gd name="T22" fmla="*/ 581 w 726"/>
                <a:gd name="T23" fmla="*/ 1512 h 1512"/>
                <a:gd name="T24" fmla="*/ 363 w 726"/>
                <a:gd name="T25" fmla="*/ 1512 h 1512"/>
                <a:gd name="T26" fmla="*/ 363 w 726"/>
                <a:gd name="T27" fmla="*/ 907 h 1512"/>
                <a:gd name="T28" fmla="*/ 363 w 726"/>
                <a:gd name="T29" fmla="*/ 1512 h 1512"/>
                <a:gd name="T30" fmla="*/ 145 w 726"/>
                <a:gd name="T31" fmla="*/ 1512 h 1512"/>
                <a:gd name="T32" fmla="*/ 514 w 726"/>
                <a:gd name="T33" fmla="*/ 151 h 1512"/>
                <a:gd name="T34" fmla="*/ 363 w 726"/>
                <a:gd name="T35" fmla="*/ 0 h 1512"/>
                <a:gd name="T36" fmla="*/ 212 w 726"/>
                <a:gd name="T37" fmla="*/ 151 h 1512"/>
                <a:gd name="T38" fmla="*/ 363 w 726"/>
                <a:gd name="T39" fmla="*/ 302 h 1512"/>
                <a:gd name="T40" fmla="*/ 514 w 726"/>
                <a:gd name="T41" fmla="*/ 15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6" h="1512">
                  <a:moveTo>
                    <a:pt x="145" y="1512"/>
                  </a:moveTo>
                  <a:lnTo>
                    <a:pt x="145" y="756"/>
                  </a:lnTo>
                  <a:lnTo>
                    <a:pt x="145" y="1058"/>
                  </a:lnTo>
                  <a:lnTo>
                    <a:pt x="0" y="1058"/>
                  </a:lnTo>
                  <a:lnTo>
                    <a:pt x="0" y="454"/>
                  </a:lnTo>
                  <a:lnTo>
                    <a:pt x="73" y="378"/>
                  </a:lnTo>
                  <a:lnTo>
                    <a:pt x="653" y="378"/>
                  </a:lnTo>
                  <a:lnTo>
                    <a:pt x="726" y="454"/>
                  </a:lnTo>
                  <a:lnTo>
                    <a:pt x="726" y="1058"/>
                  </a:lnTo>
                  <a:lnTo>
                    <a:pt x="581" y="1058"/>
                  </a:lnTo>
                  <a:lnTo>
                    <a:pt x="581" y="756"/>
                  </a:lnTo>
                  <a:lnTo>
                    <a:pt x="581" y="1512"/>
                  </a:lnTo>
                  <a:lnTo>
                    <a:pt x="363" y="1512"/>
                  </a:lnTo>
                  <a:lnTo>
                    <a:pt x="363" y="907"/>
                  </a:lnTo>
                  <a:lnTo>
                    <a:pt x="363" y="1512"/>
                  </a:lnTo>
                  <a:lnTo>
                    <a:pt x="145" y="1512"/>
                  </a:lnTo>
                  <a:close/>
                  <a:moveTo>
                    <a:pt x="514" y="151"/>
                  </a:moveTo>
                  <a:cubicBezTo>
                    <a:pt x="514" y="68"/>
                    <a:pt x="446" y="0"/>
                    <a:pt x="363" y="0"/>
                  </a:cubicBezTo>
                  <a:cubicBezTo>
                    <a:pt x="279" y="0"/>
                    <a:pt x="212" y="68"/>
                    <a:pt x="212" y="151"/>
                  </a:cubicBezTo>
                  <a:cubicBezTo>
                    <a:pt x="212" y="235"/>
                    <a:pt x="279" y="302"/>
                    <a:pt x="363" y="302"/>
                  </a:cubicBezTo>
                  <a:cubicBezTo>
                    <a:pt x="446" y="302"/>
                    <a:pt x="514" y="235"/>
                    <a:pt x="514" y="151"/>
                  </a:cubicBezTo>
                  <a:close/>
                </a:path>
              </a:pathLst>
            </a:custGeom>
            <a:solidFill>
              <a:srgbClr val="73AE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2" name="Freeform 15">
              <a:extLst>
                <a:ext uri="{FF2B5EF4-FFF2-40B4-BE49-F238E27FC236}">
                  <a16:creationId xmlns:a16="http://schemas.microsoft.com/office/drawing/2014/main" id="{AA3B34E7-742F-4165-8698-61D433E24489}"/>
                </a:ext>
              </a:extLst>
            </p:cNvPr>
            <p:cNvSpPr>
              <a:spLocks noEditPoints="1"/>
            </p:cNvSpPr>
            <p:nvPr/>
          </p:nvSpPr>
          <p:spPr bwMode="auto">
            <a:xfrm>
              <a:off x="5577" y="1654"/>
              <a:ext cx="311" cy="650"/>
            </a:xfrm>
            <a:custGeom>
              <a:avLst/>
              <a:gdLst>
                <a:gd name="T0" fmla="*/ 145 w 726"/>
                <a:gd name="T1" fmla="*/ 1512 h 1512"/>
                <a:gd name="T2" fmla="*/ 145 w 726"/>
                <a:gd name="T3" fmla="*/ 756 h 1512"/>
                <a:gd name="T4" fmla="*/ 145 w 726"/>
                <a:gd name="T5" fmla="*/ 1058 h 1512"/>
                <a:gd name="T6" fmla="*/ 0 w 726"/>
                <a:gd name="T7" fmla="*/ 1058 h 1512"/>
                <a:gd name="T8" fmla="*/ 0 w 726"/>
                <a:gd name="T9" fmla="*/ 454 h 1512"/>
                <a:gd name="T10" fmla="*/ 73 w 726"/>
                <a:gd name="T11" fmla="*/ 378 h 1512"/>
                <a:gd name="T12" fmla="*/ 653 w 726"/>
                <a:gd name="T13" fmla="*/ 378 h 1512"/>
                <a:gd name="T14" fmla="*/ 726 w 726"/>
                <a:gd name="T15" fmla="*/ 454 h 1512"/>
                <a:gd name="T16" fmla="*/ 726 w 726"/>
                <a:gd name="T17" fmla="*/ 1058 h 1512"/>
                <a:gd name="T18" fmla="*/ 581 w 726"/>
                <a:gd name="T19" fmla="*/ 1058 h 1512"/>
                <a:gd name="T20" fmla="*/ 581 w 726"/>
                <a:gd name="T21" fmla="*/ 756 h 1512"/>
                <a:gd name="T22" fmla="*/ 581 w 726"/>
                <a:gd name="T23" fmla="*/ 1512 h 1512"/>
                <a:gd name="T24" fmla="*/ 363 w 726"/>
                <a:gd name="T25" fmla="*/ 1512 h 1512"/>
                <a:gd name="T26" fmla="*/ 363 w 726"/>
                <a:gd name="T27" fmla="*/ 907 h 1512"/>
                <a:gd name="T28" fmla="*/ 363 w 726"/>
                <a:gd name="T29" fmla="*/ 1512 h 1512"/>
                <a:gd name="T30" fmla="*/ 145 w 726"/>
                <a:gd name="T31" fmla="*/ 1512 h 1512"/>
                <a:gd name="T32" fmla="*/ 514 w 726"/>
                <a:gd name="T33" fmla="*/ 151 h 1512"/>
                <a:gd name="T34" fmla="*/ 363 w 726"/>
                <a:gd name="T35" fmla="*/ 0 h 1512"/>
                <a:gd name="T36" fmla="*/ 212 w 726"/>
                <a:gd name="T37" fmla="*/ 151 h 1512"/>
                <a:gd name="T38" fmla="*/ 363 w 726"/>
                <a:gd name="T39" fmla="*/ 302 h 1512"/>
                <a:gd name="T40" fmla="*/ 514 w 726"/>
                <a:gd name="T41" fmla="*/ 15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6" h="1512">
                  <a:moveTo>
                    <a:pt x="145" y="1512"/>
                  </a:moveTo>
                  <a:lnTo>
                    <a:pt x="145" y="756"/>
                  </a:lnTo>
                  <a:lnTo>
                    <a:pt x="145" y="1058"/>
                  </a:lnTo>
                  <a:lnTo>
                    <a:pt x="0" y="1058"/>
                  </a:lnTo>
                  <a:lnTo>
                    <a:pt x="0" y="454"/>
                  </a:lnTo>
                  <a:lnTo>
                    <a:pt x="73" y="378"/>
                  </a:lnTo>
                  <a:lnTo>
                    <a:pt x="653" y="378"/>
                  </a:lnTo>
                  <a:lnTo>
                    <a:pt x="726" y="454"/>
                  </a:lnTo>
                  <a:lnTo>
                    <a:pt x="726" y="1058"/>
                  </a:lnTo>
                  <a:lnTo>
                    <a:pt x="581" y="1058"/>
                  </a:lnTo>
                  <a:lnTo>
                    <a:pt x="581" y="756"/>
                  </a:lnTo>
                  <a:lnTo>
                    <a:pt x="581" y="1512"/>
                  </a:lnTo>
                  <a:lnTo>
                    <a:pt x="363" y="1512"/>
                  </a:lnTo>
                  <a:lnTo>
                    <a:pt x="363" y="907"/>
                  </a:lnTo>
                  <a:lnTo>
                    <a:pt x="363" y="1512"/>
                  </a:lnTo>
                  <a:lnTo>
                    <a:pt x="145" y="1512"/>
                  </a:lnTo>
                  <a:close/>
                  <a:moveTo>
                    <a:pt x="514" y="151"/>
                  </a:moveTo>
                  <a:cubicBezTo>
                    <a:pt x="514" y="68"/>
                    <a:pt x="446" y="0"/>
                    <a:pt x="363" y="0"/>
                  </a:cubicBezTo>
                  <a:cubicBezTo>
                    <a:pt x="279" y="0"/>
                    <a:pt x="212" y="68"/>
                    <a:pt x="212" y="151"/>
                  </a:cubicBezTo>
                  <a:cubicBezTo>
                    <a:pt x="212" y="235"/>
                    <a:pt x="279" y="302"/>
                    <a:pt x="363" y="302"/>
                  </a:cubicBezTo>
                  <a:cubicBezTo>
                    <a:pt x="446" y="302"/>
                    <a:pt x="514" y="235"/>
                    <a:pt x="514" y="151"/>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3" name="Rectangle 16">
              <a:extLst>
                <a:ext uri="{FF2B5EF4-FFF2-40B4-BE49-F238E27FC236}">
                  <a16:creationId xmlns:a16="http://schemas.microsoft.com/office/drawing/2014/main" id="{151C6D4C-9E94-47C9-A167-20D7D2964092}"/>
                </a:ext>
              </a:extLst>
            </p:cNvPr>
            <p:cNvSpPr>
              <a:spLocks noChangeArrowheads="1"/>
            </p:cNvSpPr>
            <p:nvPr/>
          </p:nvSpPr>
          <p:spPr bwMode="auto">
            <a:xfrm>
              <a:off x="5325" y="2352"/>
              <a:ext cx="4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rPr>
                <a:t>Actor Y</a:t>
              </a:r>
            </a:p>
          </p:txBody>
        </p:sp>
        <p:sp>
          <p:nvSpPr>
            <p:cNvPr id="14" name="Oval 17">
              <a:extLst>
                <a:ext uri="{FF2B5EF4-FFF2-40B4-BE49-F238E27FC236}">
                  <a16:creationId xmlns:a16="http://schemas.microsoft.com/office/drawing/2014/main" id="{0B34CF73-7388-48AF-8B81-6C1D5C0464A7}"/>
                </a:ext>
              </a:extLst>
            </p:cNvPr>
            <p:cNvSpPr>
              <a:spLocks noChangeArrowheads="1"/>
            </p:cNvSpPr>
            <p:nvPr/>
          </p:nvSpPr>
          <p:spPr bwMode="auto">
            <a:xfrm>
              <a:off x="3360" y="1537"/>
              <a:ext cx="1345"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white"/>
                  </a:solidFill>
                  <a:effectLst/>
                  <a:uLnTx/>
                  <a:uFillTx/>
                  <a:latin typeface="Trebuchet MS" panose="020B0603020202020204"/>
                </a:rPr>
                <a:t>Functie A</a:t>
              </a:r>
            </a:p>
          </p:txBody>
        </p:sp>
        <p:sp>
          <p:nvSpPr>
            <p:cNvPr id="15" name="Oval 18">
              <a:extLst>
                <a:ext uri="{FF2B5EF4-FFF2-40B4-BE49-F238E27FC236}">
                  <a16:creationId xmlns:a16="http://schemas.microsoft.com/office/drawing/2014/main" id="{305C0D2B-B0D2-44DE-8F39-6FDAA32486F9}"/>
                </a:ext>
              </a:extLst>
            </p:cNvPr>
            <p:cNvSpPr>
              <a:spLocks noChangeArrowheads="1"/>
            </p:cNvSpPr>
            <p:nvPr/>
          </p:nvSpPr>
          <p:spPr bwMode="auto">
            <a:xfrm>
              <a:off x="3360" y="1537"/>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6" name="Rectangle 19">
              <a:extLst>
                <a:ext uri="{FF2B5EF4-FFF2-40B4-BE49-F238E27FC236}">
                  <a16:creationId xmlns:a16="http://schemas.microsoft.com/office/drawing/2014/main" id="{36791710-E112-48F3-AB41-3C42D51AB253}"/>
                </a:ext>
              </a:extLst>
            </p:cNvPr>
            <p:cNvSpPr>
              <a:spLocks noChangeArrowheads="1"/>
            </p:cNvSpPr>
            <p:nvPr/>
          </p:nvSpPr>
          <p:spPr bwMode="auto">
            <a:xfrm>
              <a:off x="3493" y="162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17" name="Oval 20">
              <a:extLst>
                <a:ext uri="{FF2B5EF4-FFF2-40B4-BE49-F238E27FC236}">
                  <a16:creationId xmlns:a16="http://schemas.microsoft.com/office/drawing/2014/main" id="{DAD76724-696D-4406-BFBF-7C2F8C125A74}"/>
                </a:ext>
              </a:extLst>
            </p:cNvPr>
            <p:cNvSpPr>
              <a:spLocks noChangeArrowheads="1"/>
            </p:cNvSpPr>
            <p:nvPr/>
          </p:nvSpPr>
          <p:spPr bwMode="auto">
            <a:xfrm>
              <a:off x="3117" y="1992"/>
              <a:ext cx="1280"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white"/>
                  </a:solidFill>
                  <a:effectLst/>
                  <a:uLnTx/>
                  <a:uFillTx/>
                  <a:latin typeface="Trebuchet MS" panose="020B0603020202020204"/>
                </a:rPr>
                <a:t>Functie B</a:t>
              </a:r>
            </a:p>
          </p:txBody>
        </p:sp>
        <p:sp>
          <p:nvSpPr>
            <p:cNvPr id="18" name="Oval 21">
              <a:extLst>
                <a:ext uri="{FF2B5EF4-FFF2-40B4-BE49-F238E27FC236}">
                  <a16:creationId xmlns:a16="http://schemas.microsoft.com/office/drawing/2014/main" id="{B1476096-8C51-49E1-A218-FC4131A74EB9}"/>
                </a:ext>
              </a:extLst>
            </p:cNvPr>
            <p:cNvSpPr>
              <a:spLocks noChangeArrowheads="1"/>
            </p:cNvSpPr>
            <p:nvPr/>
          </p:nvSpPr>
          <p:spPr bwMode="auto">
            <a:xfrm>
              <a:off x="3360" y="1992"/>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9" name="Rectangle 22">
              <a:extLst>
                <a:ext uri="{FF2B5EF4-FFF2-40B4-BE49-F238E27FC236}">
                  <a16:creationId xmlns:a16="http://schemas.microsoft.com/office/drawing/2014/main" id="{BE1E9262-87CC-46C4-B5B6-8C586D4A3D9A}"/>
                </a:ext>
              </a:extLst>
            </p:cNvPr>
            <p:cNvSpPr>
              <a:spLocks noChangeArrowheads="1"/>
            </p:cNvSpPr>
            <p:nvPr/>
          </p:nvSpPr>
          <p:spPr bwMode="auto">
            <a:xfrm>
              <a:off x="3552" y="208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0" name="Oval 23">
              <a:extLst>
                <a:ext uri="{FF2B5EF4-FFF2-40B4-BE49-F238E27FC236}">
                  <a16:creationId xmlns:a16="http://schemas.microsoft.com/office/drawing/2014/main" id="{4F00F547-A5A9-4B2C-84F8-B56B96671666}"/>
                </a:ext>
              </a:extLst>
            </p:cNvPr>
            <p:cNvSpPr>
              <a:spLocks noChangeArrowheads="1"/>
            </p:cNvSpPr>
            <p:nvPr/>
          </p:nvSpPr>
          <p:spPr bwMode="auto">
            <a:xfrm>
              <a:off x="3360" y="2570"/>
              <a:ext cx="1037"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1" name="Oval 24">
              <a:extLst>
                <a:ext uri="{FF2B5EF4-FFF2-40B4-BE49-F238E27FC236}">
                  <a16:creationId xmlns:a16="http://schemas.microsoft.com/office/drawing/2014/main" id="{E3A9D8AB-5E59-451D-89FC-47B330807051}"/>
                </a:ext>
              </a:extLst>
            </p:cNvPr>
            <p:cNvSpPr>
              <a:spLocks noChangeArrowheads="1"/>
            </p:cNvSpPr>
            <p:nvPr/>
          </p:nvSpPr>
          <p:spPr bwMode="auto">
            <a:xfrm>
              <a:off x="3360" y="2570"/>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2" name="Rectangle 25">
              <a:extLst>
                <a:ext uri="{FF2B5EF4-FFF2-40B4-BE49-F238E27FC236}">
                  <a16:creationId xmlns:a16="http://schemas.microsoft.com/office/drawing/2014/main" id="{685DC606-978E-41A9-B5EB-41BCF6ECBAC0}"/>
                </a:ext>
              </a:extLst>
            </p:cNvPr>
            <p:cNvSpPr>
              <a:spLocks noChangeArrowheads="1"/>
            </p:cNvSpPr>
            <p:nvPr/>
          </p:nvSpPr>
          <p:spPr bwMode="auto">
            <a:xfrm>
              <a:off x="3537" y="265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3" name="Freeform 27">
              <a:extLst>
                <a:ext uri="{FF2B5EF4-FFF2-40B4-BE49-F238E27FC236}">
                  <a16:creationId xmlns:a16="http://schemas.microsoft.com/office/drawing/2014/main" id="{08F28547-18CF-40C0-BD23-49BE97161A81}"/>
                </a:ext>
              </a:extLst>
            </p:cNvPr>
            <p:cNvSpPr>
              <a:spLocks/>
            </p:cNvSpPr>
            <p:nvPr/>
          </p:nvSpPr>
          <p:spPr bwMode="auto">
            <a:xfrm flipV="1">
              <a:off x="1920" y="1725"/>
              <a:ext cx="1471" cy="452"/>
            </a:xfrm>
            <a:custGeom>
              <a:avLst/>
              <a:gdLst>
                <a:gd name="T0" fmla="*/ 0 w 3731"/>
                <a:gd name="T1" fmla="*/ 0 h 1173"/>
                <a:gd name="T2" fmla="*/ 194 w 3731"/>
                <a:gd name="T3" fmla="*/ 61 h 1173"/>
                <a:gd name="T4" fmla="*/ 258 w 3731"/>
                <a:gd name="T5" fmla="*/ 28 h 1173"/>
                <a:gd name="T6" fmla="*/ 291 w 3731"/>
                <a:gd name="T7" fmla="*/ 91 h 1173"/>
                <a:gd name="T8" fmla="*/ 3731 w 3731"/>
                <a:gd name="T9" fmla="*/ 1173 h 1173"/>
              </a:gdLst>
              <a:ahLst/>
              <a:cxnLst>
                <a:cxn ang="0">
                  <a:pos x="T0" y="T1"/>
                </a:cxn>
                <a:cxn ang="0">
                  <a:pos x="T2" y="T3"/>
                </a:cxn>
                <a:cxn ang="0">
                  <a:pos x="T4" y="T5"/>
                </a:cxn>
                <a:cxn ang="0">
                  <a:pos x="T6" y="T7"/>
                </a:cxn>
                <a:cxn ang="0">
                  <a:pos x="T8" y="T9"/>
                </a:cxn>
              </a:cxnLst>
              <a:rect l="0" t="0" r="r" b="b"/>
              <a:pathLst>
                <a:path w="3731" h="1173">
                  <a:moveTo>
                    <a:pt x="0" y="0"/>
                  </a:moveTo>
                  <a:lnTo>
                    <a:pt x="194" y="61"/>
                  </a:lnTo>
                  <a:cubicBezTo>
                    <a:pt x="203" y="34"/>
                    <a:pt x="231" y="19"/>
                    <a:pt x="258" y="28"/>
                  </a:cubicBezTo>
                  <a:cubicBezTo>
                    <a:pt x="284" y="36"/>
                    <a:pt x="299" y="64"/>
                    <a:pt x="291" y="91"/>
                  </a:cubicBezTo>
                  <a:lnTo>
                    <a:pt x="3731" y="1173"/>
                  </a:lnTo>
                </a:path>
              </a:pathLst>
            </a:custGeom>
            <a:noFill/>
            <a:ln w="11113" cap="rnd">
              <a:solidFill>
                <a:srgbClr val="5692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4" name="Line 28">
              <a:extLst>
                <a:ext uri="{FF2B5EF4-FFF2-40B4-BE49-F238E27FC236}">
                  <a16:creationId xmlns:a16="http://schemas.microsoft.com/office/drawing/2014/main" id="{653FBB59-88A3-47B4-A614-3793CE933C2B}"/>
                </a:ext>
              </a:extLst>
            </p:cNvPr>
            <p:cNvSpPr>
              <a:spLocks noChangeShapeType="1"/>
            </p:cNvSpPr>
            <p:nvPr/>
          </p:nvSpPr>
          <p:spPr bwMode="auto">
            <a:xfrm>
              <a:off x="1920" y="2251"/>
              <a:ext cx="1734" cy="334"/>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5" name="Oval 29">
              <a:extLst>
                <a:ext uri="{FF2B5EF4-FFF2-40B4-BE49-F238E27FC236}">
                  <a16:creationId xmlns:a16="http://schemas.microsoft.com/office/drawing/2014/main" id="{D4E5C6A7-A8FE-4D2A-8CC5-B2A1C87F4165}"/>
                </a:ext>
              </a:extLst>
            </p:cNvPr>
            <p:cNvSpPr>
              <a:spLocks noChangeArrowheads="1"/>
            </p:cNvSpPr>
            <p:nvPr/>
          </p:nvSpPr>
          <p:spPr bwMode="auto">
            <a:xfrm>
              <a:off x="3360" y="3213"/>
              <a:ext cx="1037"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6" name="Oval 30">
              <a:extLst>
                <a:ext uri="{FF2B5EF4-FFF2-40B4-BE49-F238E27FC236}">
                  <a16:creationId xmlns:a16="http://schemas.microsoft.com/office/drawing/2014/main" id="{075C5168-2243-442E-B43F-7748AE8582E2}"/>
                </a:ext>
              </a:extLst>
            </p:cNvPr>
            <p:cNvSpPr>
              <a:spLocks noChangeArrowheads="1"/>
            </p:cNvSpPr>
            <p:nvPr/>
          </p:nvSpPr>
          <p:spPr bwMode="auto">
            <a:xfrm>
              <a:off x="3360" y="3213"/>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7" name="Rectangle 31">
              <a:extLst>
                <a:ext uri="{FF2B5EF4-FFF2-40B4-BE49-F238E27FC236}">
                  <a16:creationId xmlns:a16="http://schemas.microsoft.com/office/drawing/2014/main" id="{F5CFC0E5-E90B-43CC-84C5-37035CBCF077}"/>
                </a:ext>
              </a:extLst>
            </p:cNvPr>
            <p:cNvSpPr>
              <a:spLocks noChangeArrowheads="1"/>
            </p:cNvSpPr>
            <p:nvPr/>
          </p:nvSpPr>
          <p:spPr bwMode="auto">
            <a:xfrm>
              <a:off x="3576" y="330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8" name="Line 32">
              <a:extLst>
                <a:ext uri="{FF2B5EF4-FFF2-40B4-BE49-F238E27FC236}">
                  <a16:creationId xmlns:a16="http://schemas.microsoft.com/office/drawing/2014/main" id="{BCA81C08-6A5E-4C19-92E4-8C53D267BC0C}"/>
                </a:ext>
              </a:extLst>
            </p:cNvPr>
            <p:cNvSpPr>
              <a:spLocks noChangeShapeType="1"/>
            </p:cNvSpPr>
            <p:nvPr/>
          </p:nvSpPr>
          <p:spPr bwMode="auto">
            <a:xfrm>
              <a:off x="1946" y="2293"/>
              <a:ext cx="1698" cy="118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9" name="Line 33">
              <a:extLst>
                <a:ext uri="{FF2B5EF4-FFF2-40B4-BE49-F238E27FC236}">
                  <a16:creationId xmlns:a16="http://schemas.microsoft.com/office/drawing/2014/main" id="{5A7CE708-0633-4C9D-92DC-75CACA347776}"/>
                </a:ext>
              </a:extLst>
            </p:cNvPr>
            <p:cNvSpPr>
              <a:spLocks noChangeShapeType="1"/>
            </p:cNvSpPr>
            <p:nvPr/>
          </p:nvSpPr>
          <p:spPr bwMode="auto">
            <a:xfrm flipV="1">
              <a:off x="4375" y="1993"/>
              <a:ext cx="1202" cy="11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30" name="Line 34">
              <a:extLst>
                <a:ext uri="{FF2B5EF4-FFF2-40B4-BE49-F238E27FC236}">
                  <a16:creationId xmlns:a16="http://schemas.microsoft.com/office/drawing/2014/main" id="{15288433-C7BC-4279-8B75-F138EFC9983A}"/>
                </a:ext>
              </a:extLst>
            </p:cNvPr>
            <p:cNvSpPr>
              <a:spLocks noChangeShapeType="1"/>
            </p:cNvSpPr>
            <p:nvPr/>
          </p:nvSpPr>
          <p:spPr bwMode="auto">
            <a:xfrm flipV="1">
              <a:off x="4188" y="2041"/>
              <a:ext cx="1389" cy="56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grpSp>
      <p:sp>
        <p:nvSpPr>
          <p:cNvPr id="31" name="Rechthoek 30">
            <a:extLst>
              <a:ext uri="{FF2B5EF4-FFF2-40B4-BE49-F238E27FC236}">
                <a16:creationId xmlns:a16="http://schemas.microsoft.com/office/drawing/2014/main" id="{39A2F8EE-17B0-4145-AE30-7568D1F440CD}"/>
              </a:ext>
            </a:extLst>
          </p:cNvPr>
          <p:cNvSpPr/>
          <p:nvPr/>
        </p:nvSpPr>
        <p:spPr>
          <a:xfrm>
            <a:off x="696142" y="5197218"/>
            <a:ext cx="6096000" cy="1862048"/>
          </a:xfrm>
          <a:prstGeom prst="rect">
            <a:avLst/>
          </a:prstGeom>
        </p:spPr>
        <p:txBody>
          <a:bodyPr>
            <a:spAutoFit/>
          </a:bodyPr>
          <a:lstStyle/>
          <a:p>
            <a:pPr marL="342900" lvl="0" indent="-342900" defTabSz="457200">
              <a:spcBef>
                <a:spcPts val="1000"/>
              </a:spcBef>
              <a:buClr>
                <a:srgbClr val="90C226"/>
              </a:buClr>
              <a:buSzPct val="80000"/>
              <a:buFont typeface="Wingdings 3" charset="2"/>
              <a:buChar char=""/>
            </a:pPr>
            <a:r>
              <a:rPr lang="nl-NL" dirty="0">
                <a:solidFill>
                  <a:srgbClr val="FF0000"/>
                </a:solidFill>
                <a:latin typeface="Trebuchet MS" panose="020B0603020202020204"/>
              </a:rPr>
              <a:t>Maak een </a:t>
            </a:r>
            <a:r>
              <a:rPr lang="nl-NL" dirty="0" err="1">
                <a:solidFill>
                  <a:srgbClr val="FF0000"/>
                </a:solidFill>
                <a:latin typeface="Trebuchet MS" panose="020B0603020202020204"/>
              </a:rPr>
              <a:t>Use</a:t>
            </a:r>
            <a:r>
              <a:rPr lang="nl-NL" dirty="0">
                <a:solidFill>
                  <a:srgbClr val="FF0000"/>
                </a:solidFill>
                <a:latin typeface="Trebuchet MS" panose="020B0603020202020204"/>
              </a:rPr>
              <a:t> Case diagram van een snoep automaat</a:t>
            </a:r>
          </a:p>
          <a:p>
            <a:pPr marL="342900" lvl="0" indent="-342900" defTabSz="457200">
              <a:spcBef>
                <a:spcPts val="1000"/>
              </a:spcBef>
              <a:buClr>
                <a:srgbClr val="90C226"/>
              </a:buClr>
              <a:buSzPct val="80000"/>
              <a:buFont typeface="Wingdings 3" charset="2"/>
              <a:buChar char=""/>
              <a:defRPr/>
            </a:pPr>
            <a:r>
              <a:rPr lang="nl-NL" dirty="0">
                <a:solidFill>
                  <a:srgbClr val="FF0000"/>
                </a:solidFill>
                <a:latin typeface="Trebuchet MS" panose="020B0603020202020204"/>
                <a:cs typeface="Arial" panose="020B0604020202020204" pitchFamily="34" charset="0"/>
                <a:sym typeface="Arial" panose="020B0604020202020204" pitchFamily="34" charset="0"/>
              </a:rPr>
              <a:t>Maak </a:t>
            </a:r>
            <a:r>
              <a:rPr lang="nl-NL" dirty="0" err="1">
                <a:solidFill>
                  <a:srgbClr val="FF0000"/>
                </a:solidFill>
                <a:latin typeface="Trebuchet MS" panose="020B0603020202020204"/>
                <a:cs typeface="Arial" panose="020B0604020202020204" pitchFamily="34" charset="0"/>
                <a:sym typeface="Arial" panose="020B0604020202020204" pitchFamily="34" charset="0"/>
              </a:rPr>
              <a:t>printscreen</a:t>
            </a:r>
            <a:r>
              <a:rPr lang="nl-NL" dirty="0">
                <a:solidFill>
                  <a:srgbClr val="FF0000"/>
                </a:solidFill>
                <a:latin typeface="Trebuchet MS" panose="020B0603020202020204"/>
                <a:cs typeface="Arial" panose="020B0604020202020204" pitchFamily="34" charset="0"/>
                <a:sym typeface="Arial" panose="020B0604020202020204" pitchFamily="34" charset="0"/>
              </a:rPr>
              <a:t> en plak het in een Word bestand</a:t>
            </a:r>
          </a:p>
          <a:p>
            <a:pPr marL="342900" lvl="0" indent="-342900" defTabSz="457200">
              <a:spcBef>
                <a:spcPts val="1000"/>
              </a:spcBef>
              <a:buClr>
                <a:srgbClr val="90C226"/>
              </a:buClr>
              <a:buSzPct val="80000"/>
              <a:buFont typeface="Wingdings 3" charset="2"/>
              <a:buChar char=""/>
              <a:defRPr/>
            </a:pPr>
            <a:r>
              <a:rPr lang="nl-NL" dirty="0">
                <a:solidFill>
                  <a:srgbClr val="FF0000"/>
                </a:solidFill>
                <a:latin typeface="Trebuchet MS" panose="020B0603020202020204"/>
                <a:cs typeface="Arial" panose="020B0604020202020204" pitchFamily="34" charset="0"/>
                <a:sym typeface="Arial" panose="020B0604020202020204" pitchFamily="34" charset="0"/>
              </a:rPr>
              <a:t>Lever het in bij Teams opdrachten, uploaden bij je naam</a:t>
            </a:r>
          </a:p>
          <a:p>
            <a:pPr marL="342900" lvl="0" indent="-342900" defTabSz="457200">
              <a:spcBef>
                <a:spcPts val="1000"/>
              </a:spcBef>
              <a:buClr>
                <a:srgbClr val="90C226"/>
              </a:buClr>
              <a:buSzPct val="80000"/>
              <a:buFont typeface="Wingdings 3" charset="2"/>
              <a:buChar char=""/>
            </a:pPr>
            <a:endParaRPr lang="nl-NL" dirty="0">
              <a:solidFill>
                <a:srgbClr val="FF0000"/>
              </a:solidFill>
              <a:latin typeface="Trebuchet MS" panose="020B0603020202020204"/>
            </a:endParaRPr>
          </a:p>
        </p:txBody>
      </p:sp>
    </p:spTree>
    <p:extLst>
      <p:ext uri="{BB962C8B-B14F-4D97-AF65-F5344CB8AC3E}">
        <p14:creationId xmlns:p14="http://schemas.microsoft.com/office/powerpoint/2010/main" val="267096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D84EF-4EE8-464B-95F1-88B7B270D82A}"/>
              </a:ext>
            </a:extLst>
          </p:cNvPr>
          <p:cNvPicPr>
            <a:picLocks noChangeAspect="1"/>
          </p:cNvPicPr>
          <p:nvPr/>
        </p:nvPicPr>
        <p:blipFill>
          <a:blip r:embed="rId2"/>
          <a:stretch>
            <a:fillRect/>
          </a:stretch>
        </p:blipFill>
        <p:spPr>
          <a:xfrm>
            <a:off x="886409" y="1007706"/>
            <a:ext cx="8705460" cy="5623503"/>
          </a:xfrm>
          <a:prstGeom prst="rect">
            <a:avLst/>
          </a:prstGeom>
        </p:spPr>
      </p:pic>
    </p:spTree>
    <p:extLst>
      <p:ext uri="{BB962C8B-B14F-4D97-AF65-F5344CB8AC3E}">
        <p14:creationId xmlns:p14="http://schemas.microsoft.com/office/powerpoint/2010/main" val="146809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2456A28-1EDD-4A2B-BDA4-455AC203215F}"/>
              </a:ext>
            </a:extLst>
          </p:cNvPr>
          <p:cNvSpPr>
            <a:spLocks noGrp="1"/>
          </p:cNvSpPr>
          <p:nvPr>
            <p:ph type="body" sz="quarter" idx="13"/>
          </p:nvPr>
        </p:nvSpPr>
        <p:spPr/>
        <p:txBody>
          <a:bodyPr>
            <a:normAutofit/>
          </a:bodyPr>
          <a:lstStyle/>
          <a:p>
            <a:pPr marL="0" indent="0">
              <a:buNone/>
            </a:pPr>
            <a:endParaRPr lang="nl-NL" dirty="0"/>
          </a:p>
          <a:p>
            <a:pPr marL="0" indent="0">
              <a:buNone/>
            </a:pPr>
            <a:r>
              <a:rPr lang="nl-NL" dirty="0"/>
              <a:t>1. Terugblikken (laatste les voor de toets)</a:t>
            </a:r>
          </a:p>
          <a:p>
            <a:r>
              <a:rPr lang="nl-NL" dirty="0"/>
              <a:t>OPG, Functioneel- en technisch ontwerp. Moscow tabel, </a:t>
            </a:r>
            <a:r>
              <a:rPr lang="nl-NL" dirty="0" err="1"/>
              <a:t>Use</a:t>
            </a:r>
            <a:r>
              <a:rPr lang="nl-NL" dirty="0"/>
              <a:t> Case Diagram, </a:t>
            </a:r>
            <a:r>
              <a:rPr lang="nl-NL" dirty="0" err="1"/>
              <a:t>Use</a:t>
            </a:r>
            <a:r>
              <a:rPr lang="nl-NL" dirty="0"/>
              <a:t> Case Templates</a:t>
            </a:r>
          </a:p>
          <a:p>
            <a:pPr marL="0" indent="0">
              <a:buNone/>
            </a:pPr>
            <a:r>
              <a:rPr lang="nl-NL" dirty="0"/>
              <a:t>2. Oude Opdracht</a:t>
            </a:r>
          </a:p>
          <a:p>
            <a:r>
              <a:rPr lang="nl-NL" dirty="0"/>
              <a:t>Maak een </a:t>
            </a:r>
            <a:r>
              <a:rPr lang="nl-NL" dirty="0" err="1"/>
              <a:t>Use</a:t>
            </a:r>
            <a:r>
              <a:rPr lang="nl-NL" dirty="0"/>
              <a:t> Case Template van snoepautomaat (</a:t>
            </a:r>
            <a:r>
              <a:rPr lang="nl-NL" dirty="0" err="1"/>
              <a:t>Use</a:t>
            </a:r>
            <a:r>
              <a:rPr lang="nl-NL" dirty="0"/>
              <a:t> Case geld inwerpen) </a:t>
            </a:r>
          </a:p>
          <a:p>
            <a:pPr marL="0" lvl="0" indent="0">
              <a:buNone/>
            </a:pPr>
            <a:r>
              <a:rPr lang="nl-NL" dirty="0">
                <a:solidFill>
                  <a:prstClr val="black"/>
                </a:solidFill>
              </a:rPr>
              <a:t>3. </a:t>
            </a:r>
            <a:r>
              <a:rPr lang="nl-NL" dirty="0"/>
              <a:t>Nieuwe opdracht</a:t>
            </a:r>
          </a:p>
          <a:p>
            <a:pPr lvl="1"/>
            <a:r>
              <a:rPr lang="nl-NL" dirty="0"/>
              <a:t>Maak een template van een </a:t>
            </a:r>
            <a:r>
              <a:rPr lang="nl-NL" dirty="0" err="1"/>
              <a:t>use</a:t>
            </a:r>
            <a:r>
              <a:rPr lang="nl-NL" dirty="0"/>
              <a:t> case </a:t>
            </a:r>
            <a:r>
              <a:rPr lang="nl-NL" dirty="0">
                <a:solidFill>
                  <a:prstClr val="black"/>
                </a:solidFill>
              </a:rPr>
              <a:t>Template van snoepautomaat (</a:t>
            </a:r>
            <a:r>
              <a:rPr lang="nl-NL" dirty="0" err="1">
                <a:solidFill>
                  <a:prstClr val="black"/>
                </a:solidFill>
              </a:rPr>
              <a:t>nr</a:t>
            </a:r>
            <a:r>
              <a:rPr lang="nl-NL" dirty="0">
                <a:solidFill>
                  <a:prstClr val="black"/>
                </a:solidFill>
              </a:rPr>
              <a:t> invoeren van de gewenste snoep) </a:t>
            </a:r>
            <a:endParaRPr lang="nl-NL" dirty="0"/>
          </a:p>
          <a:p>
            <a:pPr lvl="1"/>
            <a:endParaRPr lang="nl-NL" dirty="0"/>
          </a:p>
          <a:p>
            <a:pPr lvl="1"/>
            <a:endParaRPr lang="nl-NL" dirty="0"/>
          </a:p>
        </p:txBody>
      </p:sp>
      <p:sp>
        <p:nvSpPr>
          <p:cNvPr id="3" name="Titel 2">
            <a:extLst>
              <a:ext uri="{FF2B5EF4-FFF2-40B4-BE49-F238E27FC236}">
                <a16:creationId xmlns:a16="http://schemas.microsoft.com/office/drawing/2014/main" id="{F1A94A2B-BB2E-4D28-9A5C-CC8F5588D479}"/>
              </a:ext>
            </a:extLst>
          </p:cNvPr>
          <p:cNvSpPr>
            <a:spLocks noGrp="1"/>
          </p:cNvSpPr>
          <p:nvPr>
            <p:ph type="title"/>
          </p:nvPr>
        </p:nvSpPr>
        <p:spPr/>
        <p:txBody>
          <a:bodyPr/>
          <a:lstStyle/>
          <a:p>
            <a:r>
              <a:rPr lang="nl-NL" dirty="0"/>
              <a:t>Programma </a:t>
            </a:r>
          </a:p>
        </p:txBody>
      </p:sp>
      <p:sp>
        <p:nvSpPr>
          <p:cNvPr id="4" name="Tijdelijke aanduiding voor tekst 3">
            <a:extLst>
              <a:ext uri="{FF2B5EF4-FFF2-40B4-BE49-F238E27FC236}">
                <a16:creationId xmlns:a16="http://schemas.microsoft.com/office/drawing/2014/main" id="{A4F2E879-E99C-40CC-9B4A-EBC174792AC4}"/>
              </a:ext>
            </a:extLst>
          </p:cNvPr>
          <p:cNvSpPr>
            <a:spLocks noGrp="1"/>
          </p:cNvSpPr>
          <p:nvPr>
            <p:ph type="body" sz="quarter" idx="14"/>
          </p:nvPr>
        </p:nvSpPr>
        <p:spPr/>
        <p:txBody>
          <a:bodyPr/>
          <a:lstStyle/>
          <a:p>
            <a:r>
              <a:rPr lang="nl-NL" dirty="0"/>
              <a:t>Informatieanalyse van vandaag</a:t>
            </a:r>
          </a:p>
        </p:txBody>
      </p:sp>
    </p:spTree>
    <p:extLst>
      <p:ext uri="{BB962C8B-B14F-4D97-AF65-F5344CB8AC3E}">
        <p14:creationId xmlns:p14="http://schemas.microsoft.com/office/powerpoint/2010/main" val="354929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50A73C-C2E8-4364-AD1B-6508C7A2C53F}"/>
              </a:ext>
            </a:extLst>
          </p:cNvPr>
          <p:cNvSpPr>
            <a:spLocks noGrp="1"/>
          </p:cNvSpPr>
          <p:nvPr>
            <p:ph type="body" sz="quarter" idx="13"/>
          </p:nvPr>
        </p:nvSpPr>
        <p:spPr/>
        <p:txBody>
          <a:bodyPr/>
          <a:lstStyle/>
          <a:p>
            <a:endParaRPr lang="nl-NL" dirty="0"/>
          </a:p>
          <a:p>
            <a:r>
              <a:rPr lang="nl-NL" dirty="0"/>
              <a:t>Geef het systeem een zinvolle naam</a:t>
            </a:r>
          </a:p>
          <a:p>
            <a:r>
              <a:rPr lang="nl-NL" dirty="0"/>
              <a:t>Er is geen volgorde in de </a:t>
            </a:r>
            <a:r>
              <a:rPr lang="nl-NL" dirty="0" err="1"/>
              <a:t>use</a:t>
            </a:r>
            <a:r>
              <a:rPr lang="nl-NL" dirty="0"/>
              <a:t> case. In het diagram zit geen tijd.</a:t>
            </a:r>
          </a:p>
          <a:p>
            <a:r>
              <a:rPr lang="nl-NL" dirty="0"/>
              <a:t>Een losse </a:t>
            </a:r>
            <a:r>
              <a:rPr lang="nl-NL" dirty="0" err="1"/>
              <a:t>use</a:t>
            </a:r>
            <a:r>
              <a:rPr lang="nl-NL" dirty="0"/>
              <a:t> case (zonder interactielijn met een actor) is meestal verdacht.</a:t>
            </a:r>
          </a:p>
          <a:p>
            <a:r>
              <a:rPr lang="nl-NL" dirty="0"/>
              <a:t>Geen interactielijn direct tussen twee actoren (dat is buiten het systeem)</a:t>
            </a:r>
          </a:p>
          <a:p>
            <a:r>
              <a:rPr lang="nl-NL" dirty="0"/>
              <a:t>Benaming van de </a:t>
            </a:r>
            <a:r>
              <a:rPr lang="nl-NL" dirty="0" err="1"/>
              <a:t>use</a:t>
            </a:r>
            <a:r>
              <a:rPr lang="nl-NL" dirty="0"/>
              <a:t> case is meestal zelfstandig naamwoord + werkwoord.</a:t>
            </a:r>
          </a:p>
          <a:p>
            <a:r>
              <a:rPr lang="nl-NL" dirty="0"/>
              <a:t>Maak de titel van een </a:t>
            </a:r>
            <a:r>
              <a:rPr lang="nl-NL" dirty="0" err="1"/>
              <a:t>use</a:t>
            </a:r>
            <a:r>
              <a:rPr lang="nl-NL" dirty="0"/>
              <a:t> case niet te vaag (bijv. invoeren gegevens)</a:t>
            </a:r>
          </a:p>
          <a:p>
            <a:endParaRPr lang="nl-NL" dirty="0"/>
          </a:p>
        </p:txBody>
      </p:sp>
      <p:sp>
        <p:nvSpPr>
          <p:cNvPr id="3" name="Titel 2">
            <a:extLst>
              <a:ext uri="{FF2B5EF4-FFF2-40B4-BE49-F238E27FC236}">
                <a16:creationId xmlns:a16="http://schemas.microsoft.com/office/drawing/2014/main" id="{F6B2DD4A-8B5D-4F2C-8F2A-F63356552014}"/>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9C476D55-D200-47CD-8C0D-685503455574}"/>
              </a:ext>
            </a:extLst>
          </p:cNvPr>
          <p:cNvSpPr>
            <a:spLocks noGrp="1"/>
          </p:cNvSpPr>
          <p:nvPr>
            <p:ph type="body" sz="quarter" idx="14"/>
          </p:nvPr>
        </p:nvSpPr>
        <p:spPr/>
        <p:txBody>
          <a:bodyPr/>
          <a:lstStyle/>
          <a:p>
            <a:r>
              <a:rPr lang="nl-NL" dirty="0"/>
              <a:t>Nog even de regels</a:t>
            </a:r>
          </a:p>
        </p:txBody>
      </p:sp>
    </p:spTree>
    <p:extLst>
      <p:ext uri="{BB962C8B-B14F-4D97-AF65-F5344CB8AC3E}">
        <p14:creationId xmlns:p14="http://schemas.microsoft.com/office/powerpoint/2010/main" val="247776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618C369-7E8F-4C9E-9345-E8BD32CF2442}"/>
              </a:ext>
            </a:extLst>
          </p:cNvPr>
          <p:cNvPicPr>
            <a:picLocks noChangeAspect="1"/>
          </p:cNvPicPr>
          <p:nvPr/>
        </p:nvPicPr>
        <p:blipFill>
          <a:blip r:embed="rId3"/>
          <a:stretch>
            <a:fillRect/>
          </a:stretch>
        </p:blipFill>
        <p:spPr>
          <a:xfrm>
            <a:off x="375921" y="142240"/>
            <a:ext cx="11565310" cy="6503147"/>
          </a:xfrm>
          <a:prstGeom prst="rect">
            <a:avLst/>
          </a:prstGeom>
        </p:spPr>
      </p:pic>
    </p:spTree>
    <p:extLst>
      <p:ext uri="{BB962C8B-B14F-4D97-AF65-F5344CB8AC3E}">
        <p14:creationId xmlns:p14="http://schemas.microsoft.com/office/powerpoint/2010/main" val="1533848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B3E4FD4-71E5-4C2F-98F5-A5551EA2997D}"/>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99392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CF042E7-4584-42CD-83C7-9A1B9E6F9F3E}"/>
              </a:ext>
            </a:extLst>
          </p:cNvPr>
          <p:cNvSpPr>
            <a:spLocks noGrp="1"/>
          </p:cNvSpPr>
          <p:nvPr>
            <p:ph type="body" sz="quarter" idx="13"/>
          </p:nvPr>
        </p:nvSpPr>
        <p:spPr>
          <a:xfrm>
            <a:off x="720411" y="2564904"/>
            <a:ext cx="10847173" cy="1579257"/>
          </a:xfrm>
        </p:spPr>
        <p:txBody>
          <a:bodyPr/>
          <a:lstStyle/>
          <a:p>
            <a:r>
              <a:rPr lang="nl-NL" dirty="0" err="1"/>
              <a:t>Use</a:t>
            </a:r>
            <a:r>
              <a:rPr lang="nl-NL" dirty="0"/>
              <a:t> case diagram geeft alleen hoofdlijnen van het systeem.</a:t>
            </a:r>
          </a:p>
          <a:p>
            <a:r>
              <a:rPr lang="nl-NL" dirty="0"/>
              <a:t>Niet genoeg om af te spreken met je opdrachtgever wat het systeem precies moet doen. En niet genoeg aanwijzingen voor de bouwer van het systeem.</a:t>
            </a:r>
          </a:p>
          <a:p>
            <a:r>
              <a:rPr lang="nl-NL" dirty="0"/>
              <a:t>Detail werk je per </a:t>
            </a:r>
            <a:r>
              <a:rPr lang="nl-NL" dirty="0" err="1"/>
              <a:t>use</a:t>
            </a:r>
            <a:r>
              <a:rPr lang="nl-NL" dirty="0"/>
              <a:t> case uit in een </a:t>
            </a:r>
            <a:r>
              <a:rPr lang="nl-NL" dirty="0" err="1"/>
              <a:t>use</a:t>
            </a:r>
            <a:r>
              <a:rPr lang="nl-NL" dirty="0"/>
              <a:t> case template.</a:t>
            </a:r>
          </a:p>
          <a:p>
            <a:endParaRPr lang="nl-NL" dirty="0"/>
          </a:p>
        </p:txBody>
      </p:sp>
      <p:sp>
        <p:nvSpPr>
          <p:cNvPr id="3" name="Titel 2">
            <a:extLst>
              <a:ext uri="{FF2B5EF4-FFF2-40B4-BE49-F238E27FC236}">
                <a16:creationId xmlns:a16="http://schemas.microsoft.com/office/drawing/2014/main" id="{B0EC66F3-8D10-49F6-A426-90CA87AA742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C9392186-1A69-4E61-86E3-63359AC12A75}"/>
              </a:ext>
            </a:extLst>
          </p:cNvPr>
          <p:cNvSpPr>
            <a:spLocks noGrp="1"/>
          </p:cNvSpPr>
          <p:nvPr>
            <p:ph type="body" sz="quarter" idx="14"/>
          </p:nvPr>
        </p:nvSpPr>
        <p:spPr/>
        <p:txBody>
          <a:bodyPr/>
          <a:lstStyle/>
          <a:p>
            <a:r>
              <a:rPr lang="nl-NL" dirty="0" err="1"/>
              <a:t>Use</a:t>
            </a:r>
            <a:r>
              <a:rPr lang="nl-NL" dirty="0"/>
              <a:t> Case templates</a:t>
            </a:r>
          </a:p>
        </p:txBody>
      </p:sp>
      <p:pic>
        <p:nvPicPr>
          <p:cNvPr id="5" name="Afbeelding 4">
            <a:extLst>
              <a:ext uri="{FF2B5EF4-FFF2-40B4-BE49-F238E27FC236}">
                <a16:creationId xmlns:a16="http://schemas.microsoft.com/office/drawing/2014/main" id="{4A5938FF-EAB5-447C-BDB5-7E99EB8CB81A}"/>
              </a:ext>
            </a:extLst>
          </p:cNvPr>
          <p:cNvPicPr>
            <a:picLocks noChangeAspect="1"/>
          </p:cNvPicPr>
          <p:nvPr/>
        </p:nvPicPr>
        <p:blipFill>
          <a:blip r:embed="rId2"/>
          <a:stretch>
            <a:fillRect/>
          </a:stretch>
        </p:blipFill>
        <p:spPr>
          <a:xfrm>
            <a:off x="4613617" y="3943234"/>
            <a:ext cx="1783661" cy="2738007"/>
          </a:xfrm>
          <a:prstGeom prst="rect">
            <a:avLst/>
          </a:prstGeom>
        </p:spPr>
      </p:pic>
      <p:graphicFrame>
        <p:nvGraphicFramePr>
          <p:cNvPr id="6" name="Tabel 5">
            <a:extLst>
              <a:ext uri="{FF2B5EF4-FFF2-40B4-BE49-F238E27FC236}">
                <a16:creationId xmlns:a16="http://schemas.microsoft.com/office/drawing/2014/main" id="{62BAA677-2A7D-47D2-BA1F-50C43ACB1DB5}"/>
              </a:ext>
            </a:extLst>
          </p:cNvPr>
          <p:cNvGraphicFramePr>
            <a:graphicFrameLocks noGrp="1"/>
          </p:cNvGraphicFramePr>
          <p:nvPr>
            <p:extLst>
              <p:ext uri="{D42A27DB-BD31-4B8C-83A1-F6EECF244321}">
                <p14:modId xmlns:p14="http://schemas.microsoft.com/office/powerpoint/2010/main" val="1747011142"/>
              </p:ext>
            </p:extLst>
          </p:nvPr>
        </p:nvGraphicFramePr>
        <p:xfrm>
          <a:off x="8021927" y="3129763"/>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1</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4"/>
                  </a:ext>
                </a:extLst>
              </a:tr>
              <a:tr h="320900">
                <a:tc>
                  <a:txBody>
                    <a:bodyPr/>
                    <a:lstStyle/>
                    <a:p>
                      <a:endParaRPr lang="nl-NL"/>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graphicFrame>
        <p:nvGraphicFramePr>
          <p:cNvPr id="7" name="Tabel 6">
            <a:extLst>
              <a:ext uri="{FF2B5EF4-FFF2-40B4-BE49-F238E27FC236}">
                <a16:creationId xmlns:a16="http://schemas.microsoft.com/office/drawing/2014/main" id="{4EB936D0-4FBA-4CAF-9F4E-F6B92A16D5C8}"/>
              </a:ext>
            </a:extLst>
          </p:cNvPr>
          <p:cNvGraphicFramePr>
            <a:graphicFrameLocks noGrp="1"/>
          </p:cNvGraphicFramePr>
          <p:nvPr>
            <p:extLst>
              <p:ext uri="{D42A27DB-BD31-4B8C-83A1-F6EECF244321}">
                <p14:modId xmlns:p14="http://schemas.microsoft.com/office/powerpoint/2010/main" val="3339196092"/>
              </p:ext>
            </p:extLst>
          </p:nvPr>
        </p:nvGraphicFramePr>
        <p:xfrm>
          <a:off x="7758555" y="3827538"/>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2</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dirty="0"/>
                    </a:p>
                  </a:txBody>
                  <a:tcPr/>
                </a:tc>
                <a:tc>
                  <a:txBody>
                    <a:bodyPr/>
                    <a:lstStyle/>
                    <a:p>
                      <a:endParaRPr lang="nl-NL"/>
                    </a:p>
                  </a:txBody>
                  <a:tcPr/>
                </a:tc>
                <a:extLst>
                  <a:ext uri="{0D108BD9-81ED-4DB2-BD59-A6C34878D82A}">
                    <a16:rowId xmlns:a16="http://schemas.microsoft.com/office/drawing/2014/main" val="10004"/>
                  </a:ext>
                </a:extLst>
              </a:tr>
              <a:tr h="320900">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graphicFrame>
        <p:nvGraphicFramePr>
          <p:cNvPr id="8" name="Tabel 7">
            <a:extLst>
              <a:ext uri="{FF2B5EF4-FFF2-40B4-BE49-F238E27FC236}">
                <a16:creationId xmlns:a16="http://schemas.microsoft.com/office/drawing/2014/main" id="{21745341-5115-4326-9BE2-405D368937EA}"/>
              </a:ext>
            </a:extLst>
          </p:cNvPr>
          <p:cNvGraphicFramePr>
            <a:graphicFrameLocks noGrp="1"/>
          </p:cNvGraphicFramePr>
          <p:nvPr>
            <p:extLst>
              <p:ext uri="{D42A27DB-BD31-4B8C-83A1-F6EECF244321}">
                <p14:modId xmlns:p14="http://schemas.microsoft.com/office/powerpoint/2010/main" val="2055938448"/>
              </p:ext>
            </p:extLst>
          </p:nvPr>
        </p:nvGraphicFramePr>
        <p:xfrm>
          <a:off x="7519844" y="4525313"/>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3</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dirty="0"/>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a:p>
                  </a:txBody>
                  <a:tcPr/>
                </a:tc>
                <a:tc>
                  <a:txBody>
                    <a:bodyPr/>
                    <a:lstStyle/>
                    <a:p>
                      <a:endParaRPr lang="nl-NL" dirty="0"/>
                    </a:p>
                  </a:txBody>
                  <a:tcPr/>
                </a:tc>
                <a:extLst>
                  <a:ext uri="{0D108BD9-81ED-4DB2-BD59-A6C34878D82A}">
                    <a16:rowId xmlns:a16="http://schemas.microsoft.com/office/drawing/2014/main" val="10004"/>
                  </a:ext>
                </a:extLst>
              </a:tr>
              <a:tr h="320900">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cxnSp>
        <p:nvCxnSpPr>
          <p:cNvPr id="9" name="Rechte verbindingslijn met pijl 8">
            <a:extLst>
              <a:ext uri="{FF2B5EF4-FFF2-40B4-BE49-F238E27FC236}">
                <a16:creationId xmlns:a16="http://schemas.microsoft.com/office/drawing/2014/main" id="{905357CE-CDEC-4995-860F-187D8E1695EC}"/>
              </a:ext>
            </a:extLst>
          </p:cNvPr>
          <p:cNvCxnSpPr/>
          <p:nvPr/>
        </p:nvCxnSpPr>
        <p:spPr>
          <a:xfrm flipV="1">
            <a:off x="5945944" y="3648833"/>
            <a:ext cx="2711356" cy="7236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0" name="Rechte verbindingslijn met pijl 9">
            <a:extLst>
              <a:ext uri="{FF2B5EF4-FFF2-40B4-BE49-F238E27FC236}">
                <a16:creationId xmlns:a16="http://schemas.microsoft.com/office/drawing/2014/main" id="{9F11657E-9E04-4EAE-A967-AF6C04494714}"/>
              </a:ext>
            </a:extLst>
          </p:cNvPr>
          <p:cNvCxnSpPr>
            <a:cxnSpLocks/>
          </p:cNvCxnSpPr>
          <p:nvPr/>
        </p:nvCxnSpPr>
        <p:spPr>
          <a:xfrm flipV="1">
            <a:off x="5945944" y="4227043"/>
            <a:ext cx="3041362" cy="61489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Rechte verbindingslijn met pijl 11">
            <a:extLst>
              <a:ext uri="{FF2B5EF4-FFF2-40B4-BE49-F238E27FC236}">
                <a16:creationId xmlns:a16="http://schemas.microsoft.com/office/drawing/2014/main" id="{E68BFC11-581C-4DC3-ABD8-0E21A7A94A3A}"/>
              </a:ext>
            </a:extLst>
          </p:cNvPr>
          <p:cNvCxnSpPr>
            <a:cxnSpLocks/>
          </p:cNvCxnSpPr>
          <p:nvPr/>
        </p:nvCxnSpPr>
        <p:spPr>
          <a:xfrm flipV="1">
            <a:off x="5952036" y="5070214"/>
            <a:ext cx="2705264" cy="25411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3794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6A4FF73-29C9-435D-B1C2-5CC50FE5EE49}"/>
              </a:ext>
            </a:extLst>
          </p:cNvPr>
          <p:cNvPicPr>
            <a:picLocks noChangeAspect="1"/>
          </p:cNvPicPr>
          <p:nvPr/>
        </p:nvPicPr>
        <p:blipFill>
          <a:blip r:embed="rId2"/>
          <a:stretch>
            <a:fillRect/>
          </a:stretch>
        </p:blipFill>
        <p:spPr>
          <a:xfrm>
            <a:off x="685331" y="1735493"/>
            <a:ext cx="10821338" cy="4013235"/>
          </a:xfrm>
          <a:prstGeom prst="rect">
            <a:avLst/>
          </a:prstGeom>
        </p:spPr>
      </p:pic>
      <p:graphicFrame>
        <p:nvGraphicFramePr>
          <p:cNvPr id="6" name="Group 110">
            <a:extLst>
              <a:ext uri="{FF2B5EF4-FFF2-40B4-BE49-F238E27FC236}">
                <a16:creationId xmlns:a16="http://schemas.microsoft.com/office/drawing/2014/main" id="{D3D2D37E-CF4E-4131-915B-2295D9B70BE0}"/>
              </a:ext>
            </a:extLst>
          </p:cNvPr>
          <p:cNvGraphicFramePr>
            <a:graphicFrameLocks/>
          </p:cNvGraphicFramePr>
          <p:nvPr>
            <p:extLst>
              <p:ext uri="{D42A27DB-BD31-4B8C-83A1-F6EECF244321}">
                <p14:modId xmlns:p14="http://schemas.microsoft.com/office/powerpoint/2010/main" val="1430862253"/>
              </p:ext>
            </p:extLst>
          </p:nvPr>
        </p:nvGraphicFramePr>
        <p:xfrm>
          <a:off x="628139" y="2112138"/>
          <a:ext cx="10753859" cy="4589786"/>
        </p:xfrm>
        <a:graphic>
          <a:graphicData uri="http://schemas.openxmlformats.org/drawingml/2006/table">
            <a:tbl>
              <a:tblPr/>
              <a:tblGrid>
                <a:gridCol w="2125014">
                  <a:extLst>
                    <a:ext uri="{9D8B030D-6E8A-4147-A177-3AD203B41FA5}">
                      <a16:colId xmlns:a16="http://schemas.microsoft.com/office/drawing/2014/main" val="20000"/>
                    </a:ext>
                  </a:extLst>
                </a:gridCol>
                <a:gridCol w="8628845">
                  <a:extLst>
                    <a:ext uri="{9D8B030D-6E8A-4147-A177-3AD203B41FA5}">
                      <a16:colId xmlns:a16="http://schemas.microsoft.com/office/drawing/2014/main" val="20001"/>
                    </a:ext>
                  </a:extLst>
                </a:gridCol>
              </a:tblGrid>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Naam zoals die in het use case diagram voorkomt</a:t>
                      </a:r>
                      <a:endParaRPr kumimoji="0" lang="nl-NL" sz="20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Versienr</a:t>
                      </a:r>
                      <a:endPar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Begin met versie 0.1, versie 1 is de goedgekeurde versie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Actor(en)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De actor(en) uit het use case diagram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22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Pré</a:t>
                      </a: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-conditie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Wat moet gebeurd zijn voordat deze use case kan worden uitgevoerd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22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Beschrijving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Beschrijf het ‘normale pad’. de interactie tussen de actor en het systeem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Uitzondering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Beschrijf de uitzonderingen op het normale pad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037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Non-functionele </a:t>
                      </a:r>
                      <a:r>
                        <a:rPr kumimoji="0" lang="nl-NL" sz="1800" b="1" i="0" u="none" strike="noStrike" cap="none" normalizeH="0" baseline="0" dirty="0" err="1">
                          <a:ln>
                            <a:noFill/>
                          </a:ln>
                          <a:solidFill>
                            <a:schemeClr val="tx1"/>
                          </a:solidFill>
                          <a:effectLst/>
                          <a:latin typeface="Times New Roman" pitchFamily="18" charset="0"/>
                        </a:rPr>
                        <a:t>requirements</a:t>
                      </a:r>
                      <a:endParaRPr kumimoji="0" lang="nl-NL"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 Gebruiken we nu (nog) niet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Post-conditie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Wat is de situatie na uitvoering van het normale pad.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Tekstvak 6">
            <a:extLst>
              <a:ext uri="{FF2B5EF4-FFF2-40B4-BE49-F238E27FC236}">
                <a16:creationId xmlns:a16="http://schemas.microsoft.com/office/drawing/2014/main" id="{EE8094DD-0CDA-4C5F-9DB2-807250E9838C}"/>
              </a:ext>
            </a:extLst>
          </p:cNvPr>
          <p:cNvSpPr txBox="1"/>
          <p:nvPr/>
        </p:nvSpPr>
        <p:spPr>
          <a:xfrm>
            <a:off x="503466" y="917763"/>
            <a:ext cx="7156580" cy="769441"/>
          </a:xfrm>
          <a:prstGeom prst="rect">
            <a:avLst/>
          </a:prstGeom>
          <a:noFill/>
        </p:spPr>
        <p:txBody>
          <a:bodyPr wrap="square" rtlCol="0">
            <a:spAutoFit/>
          </a:bodyPr>
          <a:lstStyle/>
          <a:p>
            <a:r>
              <a:rPr lang="nl-NL" sz="4400" dirty="0" err="1">
                <a:latin typeface="Arial" panose="020B0604020202020204" pitchFamily="34" charset="0"/>
                <a:cs typeface="Arial" panose="020B0604020202020204" pitchFamily="34" charset="0"/>
              </a:rPr>
              <a:t>Use</a:t>
            </a:r>
            <a:r>
              <a:rPr lang="nl-NL" sz="4400" dirty="0">
                <a:latin typeface="Arial" panose="020B0604020202020204" pitchFamily="34" charset="0"/>
                <a:cs typeface="Arial" panose="020B0604020202020204" pitchFamily="34" charset="0"/>
              </a:rPr>
              <a:t> Case Diagram</a:t>
            </a:r>
          </a:p>
        </p:txBody>
      </p:sp>
      <p:sp>
        <p:nvSpPr>
          <p:cNvPr id="8" name="Tijdelijke aanduiding voor tekst 3">
            <a:extLst>
              <a:ext uri="{FF2B5EF4-FFF2-40B4-BE49-F238E27FC236}">
                <a16:creationId xmlns:a16="http://schemas.microsoft.com/office/drawing/2014/main" id="{FC98239F-352E-45E8-B052-74BF0034CD84}"/>
              </a:ext>
            </a:extLst>
          </p:cNvPr>
          <p:cNvSpPr txBox="1">
            <a:spLocks/>
          </p:cNvSpPr>
          <p:nvPr/>
        </p:nvSpPr>
        <p:spPr>
          <a:xfrm>
            <a:off x="580465" y="1670952"/>
            <a:ext cx="10849205" cy="360759"/>
          </a:xfrm>
          <a:prstGeom prst="rect">
            <a:avLst/>
          </a:prstGeom>
        </p:spPr>
        <p:txBody>
          <a:bodyPr vert="horz" lIns="91440" tIns="45720" rIns="91440" bIns="45720" rtlCol="0">
            <a:noAutofit/>
          </a:bodyPr>
          <a:lstStyle>
            <a:lvl1pPr marL="0" indent="0" algn="l" defTabSz="914400" rtl="0" eaLnBrk="1" latinLnBrk="0" hangingPunct="1">
              <a:spcBef>
                <a:spcPct val="20000"/>
              </a:spcBef>
              <a:buClr>
                <a:srgbClr val="808285"/>
              </a:buClr>
              <a:buSzPct val="120000"/>
              <a:buFont typeface="Arial" pitchFamily="34" charset="0"/>
              <a:buNone/>
              <a:defRPr sz="2400" kern="1200">
                <a:solidFill>
                  <a:srgbClr val="E1001A"/>
                </a:solidFill>
                <a:latin typeface="Arial" pitchFamily="34" charset="0"/>
                <a:ea typeface="+mn-ea"/>
                <a:cs typeface="Arial" pitchFamily="34" charset="0"/>
              </a:defRPr>
            </a:lvl1pPr>
            <a:lvl2pPr marL="742950" indent="-28575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08285"/>
              </a:buClr>
              <a:buSzPct val="120000"/>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a:t>Use Case templates</a:t>
            </a:r>
            <a:endParaRPr lang="nl-NL" dirty="0"/>
          </a:p>
        </p:txBody>
      </p:sp>
    </p:spTree>
    <p:extLst>
      <p:ext uri="{BB962C8B-B14F-4D97-AF65-F5344CB8AC3E}">
        <p14:creationId xmlns:p14="http://schemas.microsoft.com/office/powerpoint/2010/main" val="72840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10">
            <a:extLst>
              <a:ext uri="{FF2B5EF4-FFF2-40B4-BE49-F238E27FC236}">
                <a16:creationId xmlns:a16="http://schemas.microsoft.com/office/drawing/2014/main" id="{CEE164E9-C082-42E6-92E6-8733611D5126}"/>
              </a:ext>
            </a:extLst>
          </p:cNvPr>
          <p:cNvGraphicFramePr>
            <a:graphicFrameLocks/>
          </p:cNvGraphicFramePr>
          <p:nvPr>
            <p:extLst>
              <p:ext uri="{D42A27DB-BD31-4B8C-83A1-F6EECF244321}">
                <p14:modId xmlns:p14="http://schemas.microsoft.com/office/powerpoint/2010/main" val="662485283"/>
              </p:ext>
            </p:extLst>
          </p:nvPr>
        </p:nvGraphicFramePr>
        <p:xfrm>
          <a:off x="1149293" y="511728"/>
          <a:ext cx="9647338" cy="15876745"/>
        </p:xfrm>
        <a:graphic>
          <a:graphicData uri="http://schemas.openxmlformats.org/drawingml/2006/table">
            <a:tbl>
              <a:tblPr/>
              <a:tblGrid>
                <a:gridCol w="1779497">
                  <a:extLst>
                    <a:ext uri="{9D8B030D-6E8A-4147-A177-3AD203B41FA5}">
                      <a16:colId xmlns:a16="http://schemas.microsoft.com/office/drawing/2014/main" val="20000"/>
                    </a:ext>
                  </a:extLst>
                </a:gridCol>
                <a:gridCol w="7867841">
                  <a:extLst>
                    <a:ext uri="{9D8B030D-6E8A-4147-A177-3AD203B41FA5}">
                      <a16:colId xmlns:a16="http://schemas.microsoft.com/office/drawing/2014/main" val="20001"/>
                    </a:ext>
                  </a:extLst>
                </a:gridCol>
              </a:tblGrid>
              <a:tr h="45886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Naam</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400" b="1" i="0" u="none" strike="noStrike" cap="none" normalizeH="0" baseline="0" dirty="0">
                          <a:ln>
                            <a:noFill/>
                          </a:ln>
                          <a:solidFill>
                            <a:schemeClr val="tx1"/>
                          </a:solidFill>
                          <a:effectLst/>
                          <a:latin typeface="Times New Roman" pitchFamily="18" charset="0"/>
                        </a:rPr>
                        <a:t>Geld opnemen</a:t>
                      </a:r>
                      <a:endParaRPr kumimoji="0" lang="nl-NL" sz="24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09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Versienr</a:t>
                      </a:r>
                      <a:endPar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41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Actor(en)</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Rekeninghouder, bank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73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Pré</a:t>
                      </a: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-conditie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Pincode moet zijn ingevoerd en goedgekeurd.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98159">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Beschrijving</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Rekeninghouder maakt keuze uit aangegeven bedragen of kiest om zelf een bedrag in te voeren. Minimaal op te nemen bedrag is 10 </a:t>
                      </a:r>
                      <a:r>
                        <a:rPr kumimoji="0" lang="nl-NL" sz="1800" b="0" i="0" u="none" strike="noStrike" cap="none" normalizeH="0" baseline="0" dirty="0" err="1">
                          <a:ln>
                            <a:noFill/>
                          </a:ln>
                          <a:solidFill>
                            <a:schemeClr val="tx1"/>
                          </a:solidFill>
                          <a:effectLst/>
                          <a:latin typeface="Times New Roman" pitchFamily="18" charset="0"/>
                        </a:rPr>
                        <a:t>eur</a:t>
                      </a:r>
                      <a:r>
                        <a:rPr kumimoji="0" lang="nl-NL" sz="1800" b="0" i="0" u="none" strike="noStrike" cap="none" normalizeH="0" baseline="0" dirty="0">
                          <a:ln>
                            <a:noFill/>
                          </a:ln>
                          <a:solidFill>
                            <a:schemeClr val="tx1"/>
                          </a:solidFill>
                          <a:effectLst/>
                          <a:latin typeface="Times New Roman" pitchFamily="18" charset="0"/>
                        </a:rPr>
                        <a:t>., maximaal is 500 </a:t>
                      </a:r>
                      <a:r>
                        <a:rPr kumimoji="0" lang="nl-NL" sz="1800" b="0" i="0" u="none" strike="noStrike" cap="none" normalizeH="0" baseline="0" dirty="0" err="1">
                          <a:ln>
                            <a:noFill/>
                          </a:ln>
                          <a:solidFill>
                            <a:schemeClr val="tx1"/>
                          </a:solidFill>
                          <a:effectLst/>
                          <a:latin typeface="Times New Roman" pitchFamily="18" charset="0"/>
                        </a:rPr>
                        <a:t>eur</a:t>
                      </a:r>
                      <a:r>
                        <a:rPr kumimoji="0" lang="nl-NL" sz="1800" b="0" i="0" u="none" strike="noStrike" cap="none" normalizeH="0" baseline="0" dirty="0">
                          <a:ln>
                            <a:noFill/>
                          </a:ln>
                          <a:solidFill>
                            <a:schemeClr val="tx1"/>
                          </a:solidFill>
                          <a:effectLst/>
                          <a:latin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Gekozen bedrag + tijdstip wordt naar Bank gestuurd, deze controleert of gekozen bedrag uitbetaald mag worden en geeft akkoord terug.</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Systeem geeft bankpas Rekeninghouder terug.</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Als de pas is uitgenomen wordt het gekozen bedrag geteld en de biljetten aangeboden.</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Als aangeboden bedrag wordt verwijderd dan krijgt Bank  informatie dat transactie voltooid is. (opgenomen bedrag + tijdstip + machine nummer).</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Teller met aanwezige biljetten binnen pinautomaat is verminderd met uitgekeerde biljetten.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9436">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Uitzondering</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Bank geen akkoord geeft voor gekozen bedrag is zichtbaar welk bedrag rekeninghouder maximaal kan opnemen. Als  maximaal op te nemen bedrag &lt;= 0 dan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gekozen bedrag groter is dan in de machine aanwezig bedrag volgt een melding en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er meer dan 60 seconde geen invoer activiteit via scherm is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rekeninghouder aangeboden pas niet verwijderd na 30 seconden volgt een toon. Biljetten worden niet aangeboden. Transactie afbreken.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rekeninghouder aangeboden biljetten niet verwijderd worden die na 30 seconden weer ingenomen door het systeem. Transactie afbreken.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Bij afbreken transactie wordt dit doorgegeven aan de Bank. (tijdstip + nummer pinautomaat + code reden afbreken.)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930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Post-conditie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 Rekeninghouder heeft gekozen bedrag in biljetten ontvangen en bankpas retour.  Bank heeft de informatie gekregen wanneer, welk bedrag bij welke pinautomaat is opgenomen.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334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2D82D13-7C60-487F-AFA7-79198E339DC8}"/>
              </a:ext>
            </a:extLst>
          </p:cNvPr>
          <p:cNvSpPr>
            <a:spLocks noGrp="1"/>
          </p:cNvSpPr>
          <p:nvPr>
            <p:ph type="body" sz="quarter" idx="13"/>
          </p:nvPr>
        </p:nvSpPr>
        <p:spPr>
          <a:xfrm>
            <a:off x="720411" y="2564904"/>
            <a:ext cx="10847173" cy="3416796"/>
          </a:xfrm>
        </p:spPr>
        <p:txBody>
          <a:bodyPr>
            <a:normAutofit fontScale="92500" lnSpcReduction="10000"/>
          </a:bodyPr>
          <a:lstStyle/>
          <a:p>
            <a:endParaRPr lang="nl-NL" dirty="0"/>
          </a:p>
          <a:p>
            <a:r>
              <a:rPr lang="nl-NL" dirty="0"/>
              <a:t>Per </a:t>
            </a:r>
            <a:r>
              <a:rPr lang="nl-NL" dirty="0" err="1"/>
              <a:t>use</a:t>
            </a:r>
            <a:r>
              <a:rPr lang="nl-NL" dirty="0"/>
              <a:t> case een template.</a:t>
            </a:r>
          </a:p>
          <a:p>
            <a:r>
              <a:rPr lang="nl-NL" dirty="0"/>
              <a:t>Belangrijkste onderdeel is de Beschrijving. </a:t>
            </a:r>
          </a:p>
          <a:p>
            <a:r>
              <a:rPr lang="nl-NL" dirty="0"/>
              <a:t>Vertel vanuit de interactie tussen systeem en actor</a:t>
            </a:r>
          </a:p>
          <a:p>
            <a:r>
              <a:rPr lang="nl-NL" dirty="0"/>
              <a:t>Beschrijf functioneel en stapsgewijs</a:t>
            </a:r>
          </a:p>
          <a:p>
            <a:r>
              <a:rPr lang="nl-NL" dirty="0"/>
              <a:t>Is die interactie niet belangrijk beschrijf dan de functionele oplossing (</a:t>
            </a:r>
            <a:r>
              <a:rPr lang="nl-NL" dirty="0" err="1"/>
              <a:t>bijv</a:t>
            </a:r>
            <a:r>
              <a:rPr lang="nl-NL" dirty="0"/>
              <a:t>: template voor </a:t>
            </a:r>
            <a:r>
              <a:rPr lang="nl-NL" dirty="0" err="1"/>
              <a:t>use</a:t>
            </a:r>
            <a:r>
              <a:rPr lang="nl-NL" dirty="0"/>
              <a:t> case ‘bestanden delen’ in Blue Energy).</a:t>
            </a:r>
          </a:p>
          <a:p>
            <a:r>
              <a:rPr lang="nl-NL" dirty="0"/>
              <a:t>Houdt goed in de gaten wat binnen deze </a:t>
            </a:r>
            <a:r>
              <a:rPr lang="nl-NL" dirty="0" err="1"/>
              <a:t>use</a:t>
            </a:r>
            <a:r>
              <a:rPr lang="nl-NL" dirty="0"/>
              <a:t> case valt en wat bij een andere </a:t>
            </a:r>
            <a:r>
              <a:rPr lang="nl-NL" dirty="0" err="1"/>
              <a:t>use</a:t>
            </a:r>
            <a:r>
              <a:rPr lang="nl-NL" dirty="0"/>
              <a:t> case hoort. (</a:t>
            </a:r>
            <a:r>
              <a:rPr lang="nl-NL" dirty="0" err="1"/>
              <a:t>bijv</a:t>
            </a:r>
            <a:r>
              <a:rPr lang="nl-NL" dirty="0"/>
              <a:t>: pincode controleren doe je niet meer bij geld opnemen)</a:t>
            </a:r>
          </a:p>
          <a:p>
            <a:r>
              <a:rPr lang="nl-NL" dirty="0"/>
              <a:t>Als je een bepaald onderwerp (nog) niet invult zet dan een –</a:t>
            </a:r>
          </a:p>
          <a:p>
            <a:r>
              <a:rPr lang="nl-NL" dirty="0"/>
              <a:t>Maak je template in een aantal versies. Bespreek tussentijds, pas aan, bespreek opnieuw.</a:t>
            </a:r>
          </a:p>
          <a:p>
            <a:r>
              <a:rPr lang="nl-NL" dirty="0"/>
              <a:t>Schrijf de vragen die je wilt bespreken in een opmerkingen veld onderaan je </a:t>
            </a:r>
            <a:r>
              <a:rPr lang="nl-NL" dirty="0" err="1"/>
              <a:t>Use</a:t>
            </a:r>
            <a:r>
              <a:rPr lang="nl-NL" dirty="0"/>
              <a:t> Case.</a:t>
            </a:r>
          </a:p>
          <a:p>
            <a:endParaRPr lang="nl-NL" dirty="0"/>
          </a:p>
        </p:txBody>
      </p:sp>
      <p:sp>
        <p:nvSpPr>
          <p:cNvPr id="3" name="Titel 2">
            <a:extLst>
              <a:ext uri="{FF2B5EF4-FFF2-40B4-BE49-F238E27FC236}">
                <a16:creationId xmlns:a16="http://schemas.microsoft.com/office/drawing/2014/main" id="{1E4D851B-8613-4A7C-AC5A-C1D32AC35467}"/>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7651AF9E-90D6-4894-A4AB-07DD5C31D7A8}"/>
              </a:ext>
            </a:extLst>
          </p:cNvPr>
          <p:cNvSpPr>
            <a:spLocks noGrp="1"/>
          </p:cNvSpPr>
          <p:nvPr>
            <p:ph type="body" sz="quarter" idx="14"/>
          </p:nvPr>
        </p:nvSpPr>
        <p:spPr/>
        <p:txBody>
          <a:bodyPr/>
          <a:lstStyle/>
          <a:p>
            <a:r>
              <a:rPr lang="nl-NL" dirty="0"/>
              <a:t>Richtlijnen </a:t>
            </a:r>
            <a:r>
              <a:rPr lang="nl-NL" dirty="0" err="1"/>
              <a:t>Use</a:t>
            </a:r>
            <a:r>
              <a:rPr lang="nl-NL" dirty="0"/>
              <a:t> case template</a:t>
            </a:r>
          </a:p>
        </p:txBody>
      </p:sp>
    </p:spTree>
    <p:extLst>
      <p:ext uri="{BB962C8B-B14F-4D97-AF65-F5344CB8AC3E}">
        <p14:creationId xmlns:p14="http://schemas.microsoft.com/office/powerpoint/2010/main" val="538753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C53BBB6-0D99-4F14-8CD9-50F304DE69E9}"/>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E6313D73-CB5A-4574-8F38-FCC4526188A3}"/>
              </a:ext>
            </a:extLst>
          </p:cNvPr>
          <p:cNvSpPr>
            <a:spLocks noGrp="1"/>
          </p:cNvSpPr>
          <p:nvPr>
            <p:ph type="body" sz="quarter" idx="14"/>
          </p:nvPr>
        </p:nvSpPr>
        <p:spPr/>
        <p:txBody>
          <a:bodyPr/>
          <a:lstStyle/>
          <a:p>
            <a:r>
              <a:rPr lang="nl-NL" dirty="0" err="1"/>
              <a:t>Use</a:t>
            </a:r>
            <a:r>
              <a:rPr lang="nl-NL" dirty="0"/>
              <a:t> Case template voorbeeld van de opdracht</a:t>
            </a:r>
          </a:p>
        </p:txBody>
      </p:sp>
      <p:graphicFrame>
        <p:nvGraphicFramePr>
          <p:cNvPr id="5" name="Tabel 4">
            <a:extLst>
              <a:ext uri="{FF2B5EF4-FFF2-40B4-BE49-F238E27FC236}">
                <a16:creationId xmlns:a16="http://schemas.microsoft.com/office/drawing/2014/main" id="{FBCD426E-ACE1-4B23-9CC9-DCDFF4974440}"/>
              </a:ext>
            </a:extLst>
          </p:cNvPr>
          <p:cNvGraphicFramePr>
            <a:graphicFrameLocks noGrp="1"/>
          </p:cNvGraphicFramePr>
          <p:nvPr>
            <p:extLst>
              <p:ext uri="{D42A27DB-BD31-4B8C-83A1-F6EECF244321}">
                <p14:modId xmlns:p14="http://schemas.microsoft.com/office/powerpoint/2010/main" val="1666788639"/>
              </p:ext>
            </p:extLst>
          </p:nvPr>
        </p:nvGraphicFramePr>
        <p:xfrm>
          <a:off x="1362075" y="2836767"/>
          <a:ext cx="7658736" cy="2954434"/>
        </p:xfrm>
        <a:graphic>
          <a:graphicData uri="http://schemas.openxmlformats.org/drawingml/2006/table">
            <a:tbl>
              <a:tblPr firstRow="1" firstCol="1" bandRow="1">
                <a:tableStyleId>{5C22544A-7EE6-4342-B048-85BDC9FD1C3A}</a:tableStyleId>
              </a:tblPr>
              <a:tblGrid>
                <a:gridCol w="3829368">
                  <a:extLst>
                    <a:ext uri="{9D8B030D-6E8A-4147-A177-3AD203B41FA5}">
                      <a16:colId xmlns:a16="http://schemas.microsoft.com/office/drawing/2014/main" val="425651864"/>
                    </a:ext>
                  </a:extLst>
                </a:gridCol>
                <a:gridCol w="3829368">
                  <a:extLst>
                    <a:ext uri="{9D8B030D-6E8A-4147-A177-3AD203B41FA5}">
                      <a16:colId xmlns:a16="http://schemas.microsoft.com/office/drawing/2014/main" val="3391087760"/>
                    </a:ext>
                  </a:extLst>
                </a:gridCol>
              </a:tblGrid>
              <a:tr h="224482">
                <a:tc>
                  <a:txBody>
                    <a:bodyPr/>
                    <a:lstStyle/>
                    <a:p>
                      <a:pPr>
                        <a:lnSpc>
                          <a:spcPct val="115000"/>
                        </a:lnSpc>
                        <a:spcAft>
                          <a:spcPts val="0"/>
                        </a:spcAft>
                      </a:pPr>
                      <a:r>
                        <a:rPr lang="nl-NL" sz="1100">
                          <a:effectLst/>
                        </a:rPr>
                        <a:t>Naam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Geld inwerpen</a:t>
                      </a:r>
                    </a:p>
                  </a:txBody>
                  <a:tcPr marL="68580" marR="68580" marT="0" marB="0"/>
                </a:tc>
                <a:extLst>
                  <a:ext uri="{0D108BD9-81ED-4DB2-BD59-A6C34878D82A}">
                    <a16:rowId xmlns:a16="http://schemas.microsoft.com/office/drawing/2014/main" val="2547290499"/>
                  </a:ext>
                </a:extLst>
              </a:tr>
              <a:tr h="224482">
                <a:tc>
                  <a:txBody>
                    <a:bodyPr/>
                    <a:lstStyle/>
                    <a:p>
                      <a:pPr>
                        <a:lnSpc>
                          <a:spcPct val="115000"/>
                        </a:lnSpc>
                        <a:spcAft>
                          <a:spcPts val="0"/>
                        </a:spcAft>
                      </a:pPr>
                      <a:r>
                        <a:rPr lang="nl-NL" sz="1100">
                          <a:effectLst/>
                        </a:rPr>
                        <a:t>Actor</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Klant</a:t>
                      </a:r>
                    </a:p>
                  </a:txBody>
                  <a:tcPr marL="68580" marR="68580" marT="0" marB="0"/>
                </a:tc>
                <a:extLst>
                  <a:ext uri="{0D108BD9-81ED-4DB2-BD59-A6C34878D82A}">
                    <a16:rowId xmlns:a16="http://schemas.microsoft.com/office/drawing/2014/main" val="3193990041"/>
                  </a:ext>
                </a:extLst>
              </a:tr>
              <a:tr h="224482">
                <a:tc>
                  <a:txBody>
                    <a:bodyPr/>
                    <a:lstStyle/>
                    <a:p>
                      <a:pPr>
                        <a:lnSpc>
                          <a:spcPct val="115000"/>
                        </a:lnSpc>
                        <a:spcAft>
                          <a:spcPts val="0"/>
                        </a:spcAft>
                      </a:pPr>
                      <a:r>
                        <a:rPr lang="nl-NL" sz="1100">
                          <a:effectLst/>
                        </a:rPr>
                        <a:t>Pre-Conditie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Geld inwerp mechanisme </a:t>
                      </a:r>
                    </a:p>
                  </a:txBody>
                  <a:tcPr marL="68580" marR="68580" marT="0" marB="0"/>
                </a:tc>
                <a:extLst>
                  <a:ext uri="{0D108BD9-81ED-4DB2-BD59-A6C34878D82A}">
                    <a16:rowId xmlns:a16="http://schemas.microsoft.com/office/drawing/2014/main" val="1100244113"/>
                  </a:ext>
                </a:extLst>
              </a:tr>
              <a:tr h="1355098">
                <a:tc>
                  <a:txBody>
                    <a:bodyPr/>
                    <a:lstStyle/>
                    <a:p>
                      <a:pPr>
                        <a:lnSpc>
                          <a:spcPct val="115000"/>
                        </a:lnSpc>
                        <a:spcAft>
                          <a:spcPts val="0"/>
                        </a:spcAft>
                      </a:pPr>
                      <a:r>
                        <a:rPr lang="nl-NL" sz="1100" dirty="0">
                          <a:effectLst/>
                        </a:rPr>
                        <a:t>Beschrijving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Calibri" panose="020F0502020204030204" pitchFamily="34" charset="0"/>
                        <a:buChar char="-"/>
                      </a:pPr>
                      <a:r>
                        <a:rPr lang="nl-NL" sz="1100" dirty="0">
                          <a:effectLst/>
                        </a:rPr>
                        <a:t>Werpt geld in</a:t>
                      </a:r>
                    </a:p>
                    <a:p>
                      <a:pPr marL="342900" lvl="0" indent="-342900">
                        <a:lnSpc>
                          <a:spcPct val="115000"/>
                        </a:lnSpc>
                        <a:spcAft>
                          <a:spcPts val="0"/>
                        </a:spcAft>
                        <a:buFont typeface="Calibri" panose="020F0502020204030204" pitchFamily="34" charset="0"/>
                        <a:buChar char="-"/>
                      </a:pPr>
                      <a:r>
                        <a:rPr lang="nl-NL" sz="1100" dirty="0">
                          <a:effectLst/>
                        </a:rPr>
                        <a:t>Bij voldoende geld werkt de hefboom voor verkrijgen frisdrank</a:t>
                      </a:r>
                    </a:p>
                    <a:p>
                      <a:pPr marL="0" lvl="0" indent="0">
                        <a:lnSpc>
                          <a:spcPct val="115000"/>
                        </a:lnSpc>
                        <a:spcAft>
                          <a:spcPts val="0"/>
                        </a:spcAft>
                        <a:buFont typeface="Calibri" panose="020F0502020204030204" pitchFamily="34" charset="0"/>
                        <a:buNone/>
                      </a:pPr>
                      <a:r>
                        <a:rPr lang="nl-NL" sz="1100" dirty="0">
                          <a:effectLst/>
                        </a:rPr>
                        <a:t>OPTIONEEL</a:t>
                      </a:r>
                    </a:p>
                    <a:p>
                      <a:pPr marL="342900" lvl="0" indent="-342900">
                        <a:lnSpc>
                          <a:spcPct val="115000"/>
                        </a:lnSpc>
                        <a:spcAft>
                          <a:spcPts val="0"/>
                        </a:spcAft>
                        <a:buFont typeface="Calibri" panose="020F0502020204030204" pitchFamily="34" charset="0"/>
                        <a:buChar char="-"/>
                      </a:pPr>
                      <a:r>
                        <a:rPr lang="nl-NL" sz="1100" dirty="0">
                          <a:effectLst/>
                        </a:rPr>
                        <a:t>Klant geeft gepast geld?</a:t>
                      </a:r>
                    </a:p>
                    <a:p>
                      <a:pPr marL="342900" lvl="0" indent="-342900">
                        <a:lnSpc>
                          <a:spcPct val="115000"/>
                        </a:lnSpc>
                        <a:spcAft>
                          <a:spcPts val="0"/>
                        </a:spcAft>
                        <a:buFont typeface="Calibri" panose="020F0502020204030204" pitchFamily="34" charset="0"/>
                        <a:buChar char="-"/>
                      </a:pPr>
                      <a:r>
                        <a:rPr lang="nl-NL" sz="1100" dirty="0">
                          <a:effectLst/>
                        </a:rPr>
                        <a:t>Klant krijgt geld terug?</a:t>
                      </a:r>
                    </a:p>
                  </a:txBody>
                  <a:tcPr marL="68580" marR="68580" marT="0" marB="0"/>
                </a:tc>
                <a:extLst>
                  <a:ext uri="{0D108BD9-81ED-4DB2-BD59-A6C34878D82A}">
                    <a16:rowId xmlns:a16="http://schemas.microsoft.com/office/drawing/2014/main" val="3498919105"/>
                  </a:ext>
                </a:extLst>
              </a:tr>
              <a:tr h="462945">
                <a:tc>
                  <a:txBody>
                    <a:bodyPr/>
                    <a:lstStyle/>
                    <a:p>
                      <a:pPr>
                        <a:lnSpc>
                          <a:spcPct val="115000"/>
                        </a:lnSpc>
                        <a:spcAft>
                          <a:spcPts val="0"/>
                        </a:spcAft>
                      </a:pPr>
                      <a:r>
                        <a:rPr lang="nl-NL" sz="1100">
                          <a:effectLst/>
                        </a:rPr>
                        <a:t>Alternatieve Paden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Pin mogelijkheid</a:t>
                      </a:r>
                    </a:p>
                  </a:txBody>
                  <a:tcPr marL="68580" marR="68580" marT="0" marB="0"/>
                </a:tc>
                <a:extLst>
                  <a:ext uri="{0D108BD9-81ED-4DB2-BD59-A6C34878D82A}">
                    <a16:rowId xmlns:a16="http://schemas.microsoft.com/office/drawing/2014/main" val="230663008"/>
                  </a:ext>
                </a:extLst>
              </a:tr>
              <a:tr h="462945">
                <a:tc>
                  <a:txBody>
                    <a:bodyPr/>
                    <a:lstStyle/>
                    <a:p>
                      <a:pPr>
                        <a:lnSpc>
                          <a:spcPct val="115000"/>
                        </a:lnSpc>
                        <a:spcAft>
                          <a:spcPts val="0"/>
                        </a:spcAft>
                      </a:pPr>
                      <a:r>
                        <a:rPr lang="nl-NL" sz="1100">
                          <a:effectLst/>
                        </a:rPr>
                        <a:t>Post-Conditie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Verkrijgen van gevraagde frisdrank</a:t>
                      </a:r>
                    </a:p>
                  </a:txBody>
                  <a:tcPr marL="68580" marR="68580" marT="0" marB="0"/>
                </a:tc>
                <a:extLst>
                  <a:ext uri="{0D108BD9-81ED-4DB2-BD59-A6C34878D82A}">
                    <a16:rowId xmlns:a16="http://schemas.microsoft.com/office/drawing/2014/main" val="4128161513"/>
                  </a:ext>
                </a:extLst>
              </a:tr>
            </a:tbl>
          </a:graphicData>
        </a:graphic>
      </p:graphicFrame>
    </p:spTree>
    <p:extLst>
      <p:ext uri="{BB962C8B-B14F-4D97-AF65-F5344CB8AC3E}">
        <p14:creationId xmlns:p14="http://schemas.microsoft.com/office/powerpoint/2010/main" val="74504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CFDD404-D4E0-48C3-904C-5263FC8F8FCA}"/>
              </a:ext>
            </a:extLst>
          </p:cNvPr>
          <p:cNvSpPr>
            <a:spLocks noGrp="1"/>
          </p:cNvSpPr>
          <p:nvPr>
            <p:ph type="body" sz="quarter" idx="13"/>
          </p:nvPr>
        </p:nvSpPr>
        <p:spPr/>
        <p:txBody>
          <a:bodyPr/>
          <a:lstStyle/>
          <a:p>
            <a:endParaRPr lang="nl-NL" sz="2400" dirty="0"/>
          </a:p>
          <a:p>
            <a:r>
              <a:rPr lang="nl-NL" sz="2400" dirty="0">
                <a:solidFill>
                  <a:prstClr val="black"/>
                </a:solidFill>
              </a:rPr>
              <a:t>Maak een </a:t>
            </a:r>
            <a:r>
              <a:rPr lang="nl-NL" sz="2400" dirty="0" err="1">
                <a:solidFill>
                  <a:prstClr val="black"/>
                </a:solidFill>
              </a:rPr>
              <a:t>Use</a:t>
            </a:r>
            <a:r>
              <a:rPr lang="nl-NL" sz="2400" dirty="0">
                <a:solidFill>
                  <a:prstClr val="black"/>
                </a:solidFill>
              </a:rPr>
              <a:t> Case Diagram werken in </a:t>
            </a:r>
            <a:r>
              <a:rPr lang="nl-NL" sz="2400" dirty="0" err="1">
                <a:solidFill>
                  <a:prstClr val="black"/>
                </a:solidFill>
              </a:rPr>
              <a:t>Umlet</a:t>
            </a:r>
            <a:r>
              <a:rPr lang="nl-NL" sz="2400" dirty="0">
                <a:solidFill>
                  <a:prstClr val="black"/>
                </a:solidFill>
              </a:rPr>
              <a:t> van een online treinkaartje kopen. Maak een print screen en lever in bij opdrachten in Teams.</a:t>
            </a:r>
            <a:endParaRPr lang="nl-NL" sz="2400" dirty="0"/>
          </a:p>
          <a:p>
            <a:r>
              <a:rPr lang="nl-NL" sz="2400" dirty="0"/>
              <a:t>Maak een </a:t>
            </a:r>
            <a:r>
              <a:rPr lang="nl-NL" sz="2400" dirty="0" err="1"/>
              <a:t>Use</a:t>
            </a:r>
            <a:r>
              <a:rPr lang="nl-NL" sz="2400" dirty="0"/>
              <a:t> Case Diagram Template van </a:t>
            </a:r>
            <a:r>
              <a:rPr lang="nl-NL" sz="2400"/>
              <a:t>bovenstaande opdracht.</a:t>
            </a:r>
            <a:endParaRPr lang="nl-NL" sz="2400" dirty="0"/>
          </a:p>
          <a:p>
            <a:endParaRPr lang="nl-NL" dirty="0"/>
          </a:p>
        </p:txBody>
      </p:sp>
      <p:sp>
        <p:nvSpPr>
          <p:cNvPr id="3" name="Titel 2">
            <a:extLst>
              <a:ext uri="{FF2B5EF4-FFF2-40B4-BE49-F238E27FC236}">
                <a16:creationId xmlns:a16="http://schemas.microsoft.com/office/drawing/2014/main" id="{C71BEA1B-9BFF-40C9-9F51-8EA9D482660A}"/>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F307EE7B-E56C-4C34-999B-4FD7893456C8}"/>
              </a:ext>
            </a:extLst>
          </p:cNvPr>
          <p:cNvSpPr>
            <a:spLocks noGrp="1"/>
          </p:cNvSpPr>
          <p:nvPr>
            <p:ph type="body" sz="quarter" idx="14"/>
          </p:nvPr>
        </p:nvSpPr>
        <p:spPr/>
        <p:txBody>
          <a:bodyPr/>
          <a:lstStyle/>
          <a:p>
            <a:r>
              <a:rPr lang="nl-NL" dirty="0"/>
              <a:t>Opdracht</a:t>
            </a:r>
          </a:p>
        </p:txBody>
      </p:sp>
    </p:spTree>
    <p:extLst>
      <p:ext uri="{BB962C8B-B14F-4D97-AF65-F5344CB8AC3E}">
        <p14:creationId xmlns:p14="http://schemas.microsoft.com/office/powerpoint/2010/main" val="789428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DCC2038-079E-4BE5-866E-318583B9B13E}"/>
              </a:ext>
            </a:extLst>
          </p:cNvPr>
          <p:cNvSpPr>
            <a:spLocks noGrp="1"/>
          </p:cNvSpPr>
          <p:nvPr>
            <p:ph type="body" sz="quarter" idx="13"/>
          </p:nvPr>
        </p:nvSpPr>
        <p:spPr/>
        <p:txBody>
          <a:bodyPr/>
          <a:lstStyle/>
          <a:p>
            <a:endParaRPr lang="nl-NL" dirty="0"/>
          </a:p>
          <a:p>
            <a:endParaRPr lang="nl-NL" dirty="0"/>
          </a:p>
          <a:p>
            <a:r>
              <a:rPr lang="nl-NL" sz="5400" dirty="0"/>
              <a:t>Einde les</a:t>
            </a:r>
          </a:p>
        </p:txBody>
      </p:sp>
      <p:sp>
        <p:nvSpPr>
          <p:cNvPr id="3" name="Titel 2">
            <a:extLst>
              <a:ext uri="{FF2B5EF4-FFF2-40B4-BE49-F238E27FC236}">
                <a16:creationId xmlns:a16="http://schemas.microsoft.com/office/drawing/2014/main" id="{0A865E44-8A95-4DAA-B91B-D4FF9D03D32C}"/>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5A91444E-E701-4377-B90E-7AD570DE422E}"/>
              </a:ext>
            </a:extLst>
          </p:cNvPr>
          <p:cNvSpPr>
            <a:spLocks noGrp="1"/>
          </p:cNvSpPr>
          <p:nvPr>
            <p:ph type="body" sz="quarter" idx="14"/>
          </p:nvPr>
        </p:nvSpPr>
        <p:spPr/>
        <p:txBody>
          <a:bodyPr/>
          <a:lstStyle/>
          <a:p>
            <a:r>
              <a:rPr lang="nl-NL" dirty="0"/>
              <a:t>Werk aan je opdracht</a:t>
            </a:r>
          </a:p>
        </p:txBody>
      </p:sp>
    </p:spTree>
    <p:extLst>
      <p:ext uri="{BB962C8B-B14F-4D97-AF65-F5344CB8AC3E}">
        <p14:creationId xmlns:p14="http://schemas.microsoft.com/office/powerpoint/2010/main" val="287803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2A2C99-F492-4B14-8013-9319849E8E9C}"/>
              </a:ext>
            </a:extLst>
          </p:cNvPr>
          <p:cNvSpPr>
            <a:spLocks noGrp="1"/>
          </p:cNvSpPr>
          <p:nvPr>
            <p:ph type="body" sz="quarter" idx="13"/>
          </p:nvPr>
        </p:nvSpPr>
        <p:spPr/>
        <p:txBody>
          <a:bodyPr/>
          <a:lstStyle/>
          <a:p>
            <a:pPr marL="0" indent="0">
              <a:buNone/>
            </a:pPr>
            <a:r>
              <a:rPr lang="nl-NL" dirty="0"/>
              <a:t>Binnen de IT komt een probleem nooit alleen</a:t>
            </a:r>
          </a:p>
          <a:p>
            <a:pPr marL="0" indent="0">
              <a:buNone/>
            </a:pPr>
            <a:endParaRPr lang="nl-NL" dirty="0"/>
          </a:p>
          <a:p>
            <a:r>
              <a:rPr lang="nl-NL" dirty="0"/>
              <a:t>Je leert uit te sluiten wat de oorzaak van het probleem is.</a:t>
            </a:r>
          </a:p>
          <a:p>
            <a:r>
              <a:rPr lang="nl-NL" dirty="0"/>
              <a:t>Je leert constructief de mogelijke oorzaken na te lopen.</a:t>
            </a:r>
          </a:p>
          <a:p>
            <a:r>
              <a:rPr lang="nl-NL" dirty="0"/>
              <a:t>Als je direct het probleem oplost dan kan het probleem terugkomen omdat je de oorzaak niet aanpakt.</a:t>
            </a:r>
          </a:p>
        </p:txBody>
      </p:sp>
      <p:sp>
        <p:nvSpPr>
          <p:cNvPr id="3" name="Titel 2">
            <a:extLst>
              <a:ext uri="{FF2B5EF4-FFF2-40B4-BE49-F238E27FC236}">
                <a16:creationId xmlns:a16="http://schemas.microsoft.com/office/drawing/2014/main" id="{16194316-91C7-4EA5-BCA7-96133E3FABA4}"/>
              </a:ext>
            </a:extLst>
          </p:cNvPr>
          <p:cNvSpPr>
            <a:spLocks noGrp="1"/>
          </p:cNvSpPr>
          <p:nvPr>
            <p:ph type="title"/>
          </p:nvPr>
        </p:nvSpPr>
        <p:spPr/>
        <p:txBody>
          <a:bodyPr/>
          <a:lstStyle/>
          <a:p>
            <a:r>
              <a:rPr lang="nl-NL" dirty="0"/>
              <a:t>OPG</a:t>
            </a:r>
          </a:p>
        </p:txBody>
      </p:sp>
      <p:sp>
        <p:nvSpPr>
          <p:cNvPr id="4" name="Tijdelijke aanduiding voor tekst 3">
            <a:extLst>
              <a:ext uri="{FF2B5EF4-FFF2-40B4-BE49-F238E27FC236}">
                <a16:creationId xmlns:a16="http://schemas.microsoft.com/office/drawing/2014/main" id="{6F022E5D-EAA9-44B9-A545-EBF1FEA8DD62}"/>
              </a:ext>
            </a:extLst>
          </p:cNvPr>
          <p:cNvSpPr>
            <a:spLocks noGrp="1"/>
          </p:cNvSpPr>
          <p:nvPr>
            <p:ph type="body" sz="quarter" idx="14"/>
          </p:nvPr>
        </p:nvSpPr>
        <p:spPr/>
        <p:txBody>
          <a:bodyPr/>
          <a:lstStyle/>
          <a:p>
            <a:r>
              <a:rPr lang="nl-NL" dirty="0"/>
              <a:t>Waarom leren we dit?</a:t>
            </a:r>
          </a:p>
        </p:txBody>
      </p:sp>
    </p:spTree>
    <p:extLst>
      <p:ext uri="{BB962C8B-B14F-4D97-AF65-F5344CB8AC3E}">
        <p14:creationId xmlns:p14="http://schemas.microsoft.com/office/powerpoint/2010/main" val="142729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5414CCC-40B5-4C5A-A65C-6A10F838FDC0}"/>
              </a:ext>
            </a:extLst>
          </p:cNvPr>
          <p:cNvSpPr>
            <a:spLocks noGrp="1"/>
          </p:cNvSpPr>
          <p:nvPr>
            <p:ph type="body" sz="quarter" idx="13"/>
          </p:nvPr>
        </p:nvSpPr>
        <p:spPr/>
        <p:txBody>
          <a:bodyPr/>
          <a:lstStyle/>
          <a:p>
            <a:pPr marL="0" indent="0">
              <a:buNone/>
            </a:pPr>
            <a:r>
              <a:rPr lang="nl-NL" u="sng" dirty="0"/>
              <a:t>Hoe kan dat?</a:t>
            </a:r>
          </a:p>
          <a:p>
            <a:pPr marL="0" indent="0">
              <a:buNone/>
            </a:pPr>
            <a:endParaRPr lang="nl-NL" dirty="0"/>
          </a:p>
          <a:p>
            <a:pPr marL="0" indent="0">
              <a:buNone/>
            </a:pPr>
            <a:r>
              <a:rPr lang="nl-NL" dirty="0"/>
              <a:t>Mogelijke oorzaken:</a:t>
            </a:r>
          </a:p>
          <a:p>
            <a:r>
              <a:rPr lang="nl-NL" dirty="0"/>
              <a:t>Website is </a:t>
            </a:r>
            <a:r>
              <a:rPr lang="nl-NL" dirty="0" err="1"/>
              <a:t>under</a:t>
            </a:r>
            <a:r>
              <a:rPr lang="nl-NL" dirty="0"/>
              <a:t> </a:t>
            </a:r>
            <a:r>
              <a:rPr lang="nl-NL" dirty="0" err="1"/>
              <a:t>construction</a:t>
            </a:r>
            <a:r>
              <a:rPr lang="nl-NL" dirty="0"/>
              <a:t>?</a:t>
            </a:r>
          </a:p>
          <a:p>
            <a:r>
              <a:rPr lang="nl-NL" dirty="0"/>
              <a:t>Server is plat ?</a:t>
            </a:r>
          </a:p>
          <a:p>
            <a:r>
              <a:rPr lang="nl-NL" dirty="0"/>
              <a:t>Te veel traffic ?</a:t>
            </a:r>
          </a:p>
          <a:p>
            <a:r>
              <a:rPr lang="nl-NL" dirty="0"/>
              <a:t>Browser probleem?</a:t>
            </a:r>
          </a:p>
          <a:p>
            <a:endParaRPr lang="nl-NL" dirty="0"/>
          </a:p>
          <a:p>
            <a:pPr marL="0" indent="0">
              <a:buNone/>
            </a:pPr>
            <a:r>
              <a:rPr lang="nl-NL" dirty="0"/>
              <a:t>GEVOLG: minder inschrijvingen</a:t>
            </a:r>
          </a:p>
          <a:p>
            <a:endParaRPr lang="nl-NL" dirty="0"/>
          </a:p>
        </p:txBody>
      </p:sp>
      <p:sp>
        <p:nvSpPr>
          <p:cNvPr id="3" name="Titel 2">
            <a:extLst>
              <a:ext uri="{FF2B5EF4-FFF2-40B4-BE49-F238E27FC236}">
                <a16:creationId xmlns:a16="http://schemas.microsoft.com/office/drawing/2014/main" id="{4763EF49-A3C8-4093-AE06-C492D6646B3F}"/>
              </a:ext>
            </a:extLst>
          </p:cNvPr>
          <p:cNvSpPr>
            <a:spLocks noGrp="1"/>
          </p:cNvSpPr>
          <p:nvPr>
            <p:ph type="title"/>
          </p:nvPr>
        </p:nvSpPr>
        <p:spPr/>
        <p:txBody>
          <a:bodyPr/>
          <a:lstStyle/>
          <a:p>
            <a:r>
              <a:rPr lang="nl-NL" dirty="0"/>
              <a:t>OPG Voorbeeld</a:t>
            </a:r>
          </a:p>
        </p:txBody>
      </p:sp>
      <p:sp>
        <p:nvSpPr>
          <p:cNvPr id="4" name="Tijdelijke aanduiding voor tekst 3">
            <a:extLst>
              <a:ext uri="{FF2B5EF4-FFF2-40B4-BE49-F238E27FC236}">
                <a16:creationId xmlns:a16="http://schemas.microsoft.com/office/drawing/2014/main" id="{16AC647F-20CF-4CFF-82E3-ED7A7457A913}"/>
              </a:ext>
            </a:extLst>
          </p:cNvPr>
          <p:cNvSpPr>
            <a:spLocks noGrp="1"/>
          </p:cNvSpPr>
          <p:nvPr>
            <p:ph type="body" sz="quarter" idx="14"/>
          </p:nvPr>
        </p:nvSpPr>
        <p:spPr/>
        <p:txBody>
          <a:bodyPr/>
          <a:lstStyle/>
          <a:p>
            <a:r>
              <a:rPr lang="nl-NL" dirty="0"/>
              <a:t>Probleem: “website van school is niet bereikbaar”</a:t>
            </a:r>
          </a:p>
        </p:txBody>
      </p:sp>
    </p:spTree>
    <p:extLst>
      <p:ext uri="{BB962C8B-B14F-4D97-AF65-F5344CB8AC3E}">
        <p14:creationId xmlns:p14="http://schemas.microsoft.com/office/powerpoint/2010/main" val="80547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41E63A9-DDB6-4B4C-BBC6-577E4262E399}"/>
              </a:ext>
            </a:extLst>
          </p:cNvPr>
          <p:cNvSpPr>
            <a:spLocks noGrp="1"/>
          </p:cNvSpPr>
          <p:nvPr>
            <p:ph type="body" sz="quarter" idx="13"/>
          </p:nvPr>
        </p:nvSpPr>
        <p:spPr/>
        <p:txBody>
          <a:bodyPr>
            <a:normAutofit/>
          </a:bodyPr>
          <a:lstStyle/>
          <a:p>
            <a:endParaRPr lang="nl-NL" sz="3600" dirty="0"/>
          </a:p>
          <a:p>
            <a:r>
              <a:rPr lang="nl-NL" sz="2800" dirty="0"/>
              <a:t>Functioneel ontwerp</a:t>
            </a:r>
          </a:p>
          <a:p>
            <a:pPr lvl="1"/>
            <a:r>
              <a:rPr lang="nl-NL" sz="2800" dirty="0"/>
              <a:t> wat wil de klant?</a:t>
            </a:r>
          </a:p>
          <a:p>
            <a:r>
              <a:rPr lang="nl-NL" sz="2800" dirty="0"/>
              <a:t>Technisch ontwerp</a:t>
            </a:r>
          </a:p>
          <a:p>
            <a:pPr lvl="1"/>
            <a:r>
              <a:rPr lang="nl-NL" sz="2800" dirty="0"/>
              <a:t>Hoe gaan we dat technisch realiseren</a:t>
            </a:r>
          </a:p>
        </p:txBody>
      </p:sp>
      <p:sp>
        <p:nvSpPr>
          <p:cNvPr id="3" name="Titel 2">
            <a:extLst>
              <a:ext uri="{FF2B5EF4-FFF2-40B4-BE49-F238E27FC236}">
                <a16:creationId xmlns:a16="http://schemas.microsoft.com/office/drawing/2014/main" id="{5EAC8697-0BA9-4C34-B979-E3B86CB063C4}"/>
              </a:ext>
            </a:extLst>
          </p:cNvPr>
          <p:cNvSpPr>
            <a:spLocks noGrp="1"/>
          </p:cNvSpPr>
          <p:nvPr>
            <p:ph type="title"/>
          </p:nvPr>
        </p:nvSpPr>
        <p:spPr/>
        <p:txBody>
          <a:bodyPr/>
          <a:lstStyle/>
          <a:p>
            <a:r>
              <a:rPr lang="nl-NL" dirty="0"/>
              <a:t>Wat wil de klant?</a:t>
            </a:r>
          </a:p>
        </p:txBody>
      </p:sp>
      <p:sp>
        <p:nvSpPr>
          <p:cNvPr id="4" name="Tijdelijke aanduiding voor tekst 3">
            <a:extLst>
              <a:ext uri="{FF2B5EF4-FFF2-40B4-BE49-F238E27FC236}">
                <a16:creationId xmlns:a16="http://schemas.microsoft.com/office/drawing/2014/main" id="{7E475A88-0972-4264-918A-1547A615AB27}"/>
              </a:ext>
            </a:extLst>
          </p:cNvPr>
          <p:cNvSpPr>
            <a:spLocks noGrp="1"/>
          </p:cNvSpPr>
          <p:nvPr>
            <p:ph type="body" sz="quarter" idx="14"/>
          </p:nvPr>
        </p:nvSpPr>
        <p:spPr/>
        <p:txBody>
          <a:bodyPr/>
          <a:lstStyle/>
          <a:p>
            <a:r>
              <a:rPr lang="nl-NL" dirty="0"/>
              <a:t>Gewenste en huidige situatie</a:t>
            </a:r>
          </a:p>
        </p:txBody>
      </p:sp>
    </p:spTree>
    <p:extLst>
      <p:ext uri="{BB962C8B-B14F-4D97-AF65-F5344CB8AC3E}">
        <p14:creationId xmlns:p14="http://schemas.microsoft.com/office/powerpoint/2010/main" val="322213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CD35317-EC3E-41DB-9840-49D0F8641B43}"/>
              </a:ext>
            </a:extLst>
          </p:cNvPr>
          <p:cNvSpPr>
            <a:spLocks noGrp="1"/>
          </p:cNvSpPr>
          <p:nvPr>
            <p:ph type="body" sz="quarter" idx="13"/>
          </p:nvPr>
        </p:nvSpPr>
        <p:spPr>
          <a:xfrm>
            <a:off x="720411" y="2564904"/>
            <a:ext cx="10847173" cy="3216772"/>
          </a:xfrm>
        </p:spPr>
        <p:txBody>
          <a:bodyPr/>
          <a:lstStyle/>
          <a:p>
            <a:r>
              <a:rPr lang="nl-NL" dirty="0"/>
              <a:t>Artsen willen ICT ondersteuning bij operaties</a:t>
            </a:r>
          </a:p>
          <a:p>
            <a:pPr lvl="1"/>
            <a:r>
              <a:rPr lang="nl-NL" dirty="0"/>
              <a:t>Informatie vanuit diverse bronnen</a:t>
            </a:r>
          </a:p>
          <a:p>
            <a:pPr lvl="2"/>
            <a:r>
              <a:rPr lang="nl-NL" dirty="0"/>
              <a:t>Welke informatie?</a:t>
            </a:r>
          </a:p>
          <a:p>
            <a:pPr lvl="2"/>
            <a:r>
              <a:rPr lang="nl-NL" dirty="0"/>
              <a:t>Welke diverse bronnen?</a:t>
            </a:r>
          </a:p>
          <a:p>
            <a:pPr lvl="2"/>
            <a:r>
              <a:rPr lang="nl-NL" dirty="0"/>
              <a:t>Hoe wil de arts dat op het scherm zien?</a:t>
            </a:r>
          </a:p>
          <a:p>
            <a:pPr lvl="1"/>
            <a:r>
              <a:rPr lang="nl-NL" dirty="0"/>
              <a:t>Robot inzetten op plekken waar een arts moeilijk bij kan komen</a:t>
            </a:r>
          </a:p>
          <a:p>
            <a:pPr lvl="2"/>
            <a:r>
              <a:rPr lang="nl-NL" dirty="0"/>
              <a:t>Welke handelingen?</a:t>
            </a:r>
          </a:p>
          <a:p>
            <a:pPr lvl="2"/>
            <a:r>
              <a:rPr lang="nl-NL" dirty="0"/>
              <a:t>Aan welke eisen moet het voldoen?</a:t>
            </a:r>
          </a:p>
          <a:p>
            <a:pPr lvl="2"/>
            <a:r>
              <a:rPr lang="nl-NL" dirty="0"/>
              <a:t>Welke procedure moet de robot zelf kunnen uitvoeren?</a:t>
            </a:r>
          </a:p>
          <a:p>
            <a:pPr marL="914400" lvl="2" indent="0">
              <a:buNone/>
            </a:pPr>
            <a:endParaRPr lang="nl-NL" dirty="0"/>
          </a:p>
        </p:txBody>
      </p:sp>
      <p:sp>
        <p:nvSpPr>
          <p:cNvPr id="3" name="Titel 2">
            <a:extLst>
              <a:ext uri="{FF2B5EF4-FFF2-40B4-BE49-F238E27FC236}">
                <a16:creationId xmlns:a16="http://schemas.microsoft.com/office/drawing/2014/main" id="{E13E43FC-157B-4FA1-84F8-A6EC3BE18DE4}"/>
              </a:ext>
            </a:extLst>
          </p:cNvPr>
          <p:cNvSpPr>
            <a:spLocks noGrp="1"/>
          </p:cNvSpPr>
          <p:nvPr>
            <p:ph type="title"/>
          </p:nvPr>
        </p:nvSpPr>
        <p:spPr/>
        <p:txBody>
          <a:bodyPr/>
          <a:lstStyle/>
          <a:p>
            <a:r>
              <a:rPr lang="nl-NL" dirty="0"/>
              <a:t>Voorbeeld functioneel ontwerp</a:t>
            </a:r>
          </a:p>
        </p:txBody>
      </p:sp>
      <p:sp>
        <p:nvSpPr>
          <p:cNvPr id="4" name="Tijdelijke aanduiding voor tekst 3">
            <a:extLst>
              <a:ext uri="{FF2B5EF4-FFF2-40B4-BE49-F238E27FC236}">
                <a16:creationId xmlns:a16="http://schemas.microsoft.com/office/drawing/2014/main" id="{258A5486-EF70-4B57-8D8D-39EDCCFD8120}"/>
              </a:ext>
            </a:extLst>
          </p:cNvPr>
          <p:cNvSpPr>
            <a:spLocks noGrp="1"/>
          </p:cNvSpPr>
          <p:nvPr>
            <p:ph type="body" sz="quarter" idx="14"/>
          </p:nvPr>
        </p:nvSpPr>
        <p:spPr/>
        <p:txBody>
          <a:bodyPr/>
          <a:lstStyle/>
          <a:p>
            <a:r>
              <a:rPr lang="nl-NL" dirty="0"/>
              <a:t>Ziekenhuis</a:t>
            </a:r>
          </a:p>
        </p:txBody>
      </p:sp>
    </p:spTree>
    <p:extLst>
      <p:ext uri="{BB962C8B-B14F-4D97-AF65-F5344CB8AC3E}">
        <p14:creationId xmlns:p14="http://schemas.microsoft.com/office/powerpoint/2010/main" val="106743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A4553245-8BCD-4CF8-A897-CAD1384E0DE6}"/>
              </a:ext>
            </a:extLst>
          </p:cNvPr>
          <p:cNvPicPr>
            <a:picLocks noChangeAspect="1"/>
          </p:cNvPicPr>
          <p:nvPr/>
        </p:nvPicPr>
        <p:blipFill>
          <a:blip r:embed="rId2"/>
          <a:stretch>
            <a:fillRect/>
          </a:stretch>
        </p:blipFill>
        <p:spPr>
          <a:xfrm>
            <a:off x="1844636" y="3077989"/>
            <a:ext cx="8361205" cy="2369976"/>
          </a:xfrm>
          <a:prstGeom prst="rect">
            <a:avLst/>
          </a:prstGeom>
        </p:spPr>
      </p:pic>
      <p:sp>
        <p:nvSpPr>
          <p:cNvPr id="2" name="Tijdelijke aanduiding voor tekst 1">
            <a:extLst>
              <a:ext uri="{FF2B5EF4-FFF2-40B4-BE49-F238E27FC236}">
                <a16:creationId xmlns:a16="http://schemas.microsoft.com/office/drawing/2014/main" id="{4A8EEBF7-C34B-408A-B118-086ACB73603A}"/>
              </a:ext>
            </a:extLst>
          </p:cNvPr>
          <p:cNvSpPr>
            <a:spLocks noGrp="1"/>
          </p:cNvSpPr>
          <p:nvPr>
            <p:ph type="body" sz="quarter" idx="13"/>
          </p:nvPr>
        </p:nvSpPr>
        <p:spPr/>
        <p:txBody>
          <a:bodyPr/>
          <a:lstStyle/>
          <a:p>
            <a:r>
              <a:rPr lang="nl-NL" dirty="0"/>
              <a:t>Overzicht</a:t>
            </a:r>
          </a:p>
        </p:txBody>
      </p:sp>
      <p:sp>
        <p:nvSpPr>
          <p:cNvPr id="3" name="Titel 2">
            <a:extLst>
              <a:ext uri="{FF2B5EF4-FFF2-40B4-BE49-F238E27FC236}">
                <a16:creationId xmlns:a16="http://schemas.microsoft.com/office/drawing/2014/main" id="{27624951-FAFA-4594-98F4-347490E45C16}"/>
              </a:ext>
            </a:extLst>
          </p:cNvPr>
          <p:cNvSpPr>
            <a:spLocks noGrp="1"/>
          </p:cNvSpPr>
          <p:nvPr>
            <p:ph type="title"/>
          </p:nvPr>
        </p:nvSpPr>
        <p:spPr/>
        <p:txBody>
          <a:bodyPr/>
          <a:lstStyle/>
          <a:p>
            <a:r>
              <a:rPr lang="nl-NL" dirty="0"/>
              <a:t>Moscow Model</a:t>
            </a:r>
          </a:p>
        </p:txBody>
      </p:sp>
      <p:sp>
        <p:nvSpPr>
          <p:cNvPr id="4" name="Tijdelijke aanduiding voor tekst 3">
            <a:extLst>
              <a:ext uri="{FF2B5EF4-FFF2-40B4-BE49-F238E27FC236}">
                <a16:creationId xmlns:a16="http://schemas.microsoft.com/office/drawing/2014/main" id="{00AB2A4D-A227-403E-9607-EA2516256F2C}"/>
              </a:ext>
            </a:extLst>
          </p:cNvPr>
          <p:cNvSpPr>
            <a:spLocks noGrp="1"/>
          </p:cNvSpPr>
          <p:nvPr>
            <p:ph type="body" sz="quarter" idx="14"/>
          </p:nvPr>
        </p:nvSpPr>
        <p:spPr/>
        <p:txBody>
          <a:bodyPr/>
          <a:lstStyle/>
          <a:p>
            <a:r>
              <a:rPr lang="nl-NL" dirty="0"/>
              <a:t>Wat wil de klant (eisen en wensen)</a:t>
            </a:r>
          </a:p>
        </p:txBody>
      </p:sp>
    </p:spTree>
    <p:extLst>
      <p:ext uri="{BB962C8B-B14F-4D97-AF65-F5344CB8AC3E}">
        <p14:creationId xmlns:p14="http://schemas.microsoft.com/office/powerpoint/2010/main" val="50519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75EAA63-F2FA-4603-9776-9E9DAC80E020}"/>
              </a:ext>
            </a:extLst>
          </p:cNvPr>
          <p:cNvSpPr>
            <a:spLocks noGrp="1"/>
          </p:cNvSpPr>
          <p:nvPr>
            <p:ph type="body" sz="quarter" idx="13"/>
          </p:nvPr>
        </p:nvSpPr>
        <p:spPr/>
        <p:txBody>
          <a:bodyPr/>
          <a:lstStyle/>
          <a:p>
            <a:r>
              <a:rPr lang="nl-NL" dirty="0"/>
              <a:t>Hoe het technische te realiseren ?</a:t>
            </a:r>
          </a:p>
          <a:p>
            <a:endParaRPr lang="nl-NL" dirty="0"/>
          </a:p>
          <a:p>
            <a:endParaRPr lang="nl-NL" dirty="0"/>
          </a:p>
        </p:txBody>
      </p:sp>
      <p:sp>
        <p:nvSpPr>
          <p:cNvPr id="3" name="Titel 2">
            <a:extLst>
              <a:ext uri="{FF2B5EF4-FFF2-40B4-BE49-F238E27FC236}">
                <a16:creationId xmlns:a16="http://schemas.microsoft.com/office/drawing/2014/main" id="{F4B92E61-C68D-4581-A4C3-3E8F3E372277}"/>
              </a:ext>
            </a:extLst>
          </p:cNvPr>
          <p:cNvSpPr>
            <a:spLocks noGrp="1"/>
          </p:cNvSpPr>
          <p:nvPr>
            <p:ph type="title"/>
          </p:nvPr>
        </p:nvSpPr>
        <p:spPr/>
        <p:txBody>
          <a:bodyPr/>
          <a:lstStyle/>
          <a:p>
            <a:r>
              <a:rPr lang="nl-NL" dirty="0"/>
              <a:t>Technisch ontwerp</a:t>
            </a:r>
          </a:p>
        </p:txBody>
      </p:sp>
      <p:sp>
        <p:nvSpPr>
          <p:cNvPr id="4" name="Tijdelijke aanduiding voor tekst 3">
            <a:extLst>
              <a:ext uri="{FF2B5EF4-FFF2-40B4-BE49-F238E27FC236}">
                <a16:creationId xmlns:a16="http://schemas.microsoft.com/office/drawing/2014/main" id="{FD361D94-25EA-40CC-8E1D-E1110F4C384E}"/>
              </a:ext>
            </a:extLst>
          </p:cNvPr>
          <p:cNvSpPr>
            <a:spLocks noGrp="1"/>
          </p:cNvSpPr>
          <p:nvPr>
            <p:ph type="body" sz="quarter" idx="14"/>
          </p:nvPr>
        </p:nvSpPr>
        <p:spPr/>
        <p:txBody>
          <a:bodyPr/>
          <a:lstStyle/>
          <a:p>
            <a:r>
              <a:rPr lang="nl-NL" dirty="0"/>
              <a:t>Zie functionele wensen en eisen artsen in het ziekenhuis</a:t>
            </a:r>
          </a:p>
        </p:txBody>
      </p:sp>
      <p:graphicFrame>
        <p:nvGraphicFramePr>
          <p:cNvPr id="5" name="Object 4">
            <a:extLst>
              <a:ext uri="{FF2B5EF4-FFF2-40B4-BE49-F238E27FC236}">
                <a16:creationId xmlns:a16="http://schemas.microsoft.com/office/drawing/2014/main" id="{602D3DA2-CD3E-4899-8821-44EE3407FBE7}"/>
              </a:ext>
            </a:extLst>
          </p:cNvPr>
          <p:cNvGraphicFramePr>
            <a:graphicFrameLocks noChangeAspect="1"/>
          </p:cNvGraphicFramePr>
          <p:nvPr>
            <p:extLst>
              <p:ext uri="{D42A27DB-BD31-4B8C-83A1-F6EECF244321}">
                <p14:modId xmlns:p14="http://schemas.microsoft.com/office/powerpoint/2010/main" val="3593921377"/>
              </p:ext>
            </p:extLst>
          </p:nvPr>
        </p:nvGraphicFramePr>
        <p:xfrm>
          <a:off x="3943337" y="3312349"/>
          <a:ext cx="3546475" cy="2971800"/>
        </p:xfrm>
        <a:graphic>
          <a:graphicData uri="http://schemas.openxmlformats.org/presentationml/2006/ole">
            <mc:AlternateContent xmlns:mc="http://schemas.openxmlformats.org/markup-compatibility/2006">
              <mc:Choice xmlns:v="urn:schemas-microsoft-com:vml" Requires="v">
                <p:oleObj name="Visio" r:id="rId2" imgW="3547260" imgH="2971800" progId="Visio.Drawing.11">
                  <p:embed/>
                </p:oleObj>
              </mc:Choice>
              <mc:Fallback>
                <p:oleObj name="Visio" r:id="rId2" imgW="3547260" imgH="2971800" progId="Visio.Drawing.11">
                  <p:embed/>
                  <p:pic>
                    <p:nvPicPr>
                      <p:cNvPr id="5" name="Object 4">
                        <a:extLst>
                          <a:ext uri="{FF2B5EF4-FFF2-40B4-BE49-F238E27FC236}">
                            <a16:creationId xmlns:a16="http://schemas.microsoft.com/office/drawing/2014/main" id="{602D3DA2-CD3E-4899-8821-44EE3407F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37" y="3312349"/>
                        <a:ext cx="35464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783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610C0C8-3F5B-4A06-ACA2-1230E27A6F02}"/>
              </a:ext>
            </a:extLst>
          </p:cNvPr>
          <p:cNvSpPr txBox="1">
            <a:spLocks/>
          </p:cNvSpPr>
          <p:nvPr/>
        </p:nvSpPr>
        <p:spPr>
          <a:xfrm>
            <a:off x="763397" y="1904301"/>
            <a:ext cx="8002777" cy="422186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defTabSz="457200" rtl="0" eaLnBrk="1" fontAlgn="auto" latinLnBrk="0" hangingPunct="1">
              <a:lnSpc>
                <a:spcPct val="100000"/>
              </a:lnSpc>
              <a:spcBef>
                <a:spcPts val="1000"/>
              </a:spcBef>
              <a:spcAft>
                <a:spcPts val="0"/>
              </a:spcAft>
              <a:buClr>
                <a:srgbClr val="90C226"/>
              </a:buClr>
              <a:buSzPct val="80000"/>
              <a:buNone/>
              <a:tabLst/>
              <a:defRPr/>
            </a:pPr>
            <a:r>
              <a:rPr kumimoji="0" lang="nl-NL" altLang="nl-NL" sz="2500" b="0" i="0" u="none" strike="noStrike" kern="1200" cap="none" spc="0" normalizeH="0" baseline="0" noProof="0" dirty="0">
                <a:ln>
                  <a:noFill/>
                </a:ln>
                <a:solidFill>
                  <a:schemeClr val="tx1"/>
                </a:solidFill>
                <a:effectLst/>
                <a:uLnTx/>
                <a:uFillTx/>
                <a:latin typeface="Trebuchet MS" panose="020B0603020202020204"/>
                <a:ea typeface="+mn-ea"/>
                <a:cs typeface="+mn-cs"/>
              </a:rPr>
              <a:t>Duidelijk verschil tussen functioneel en technisch</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Functioneel moet voor de klant duidelijk zijn</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Technisch is voor de bouwer. Je mag dus aannemen dat hij/zij een technische achtergrond heeft en begrijpt waar het over gaat</a:t>
            </a:r>
          </a:p>
          <a:p>
            <a:pPr marL="457200" marR="0" lvl="1" indent="0" defTabSz="457200" rtl="0" eaLnBrk="1" fontAlgn="auto" latinLnBrk="0" hangingPunct="1">
              <a:lnSpc>
                <a:spcPct val="100000"/>
              </a:lnSpc>
              <a:spcBef>
                <a:spcPts val="1000"/>
              </a:spcBef>
              <a:spcAft>
                <a:spcPts val="0"/>
              </a:spcAft>
              <a:buClr>
                <a:srgbClr val="90C226"/>
              </a:buClr>
              <a:buSzPct val="80000"/>
              <a:buNone/>
              <a:tabLst/>
              <a:defRPr/>
            </a:pPr>
            <a:endPar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kumimoji="0" lang="nl-NL" altLang="nl-NL" sz="2500" b="0" i="0" u="none" strike="noStrike" kern="1200" cap="none" spc="0" normalizeH="0" baseline="0" noProof="0" dirty="0">
                <a:ln>
                  <a:noFill/>
                </a:ln>
                <a:solidFill>
                  <a:schemeClr val="tx1"/>
                </a:solidFill>
                <a:effectLst/>
                <a:uLnTx/>
                <a:uFillTx/>
                <a:latin typeface="Trebuchet MS" panose="020B0603020202020204"/>
                <a:ea typeface="+mn-ea"/>
                <a:cs typeface="+mn-cs"/>
              </a:rPr>
              <a:t>In essentie</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Functioneel: Veel plaatjes, met poppetjes, geen vaktermen</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Technisch: Gedetailleerd neergezet wat er opgeleverd moet worden, compleetheid boven transparantie</a:t>
            </a:r>
          </a:p>
        </p:txBody>
      </p:sp>
      <p:sp>
        <p:nvSpPr>
          <p:cNvPr id="6" name="Rechthoek 5">
            <a:extLst>
              <a:ext uri="{FF2B5EF4-FFF2-40B4-BE49-F238E27FC236}">
                <a16:creationId xmlns:a16="http://schemas.microsoft.com/office/drawing/2014/main" id="{B9A34A49-2160-45D7-BEF5-320CB123FE55}"/>
              </a:ext>
            </a:extLst>
          </p:cNvPr>
          <p:cNvSpPr/>
          <p:nvPr/>
        </p:nvSpPr>
        <p:spPr>
          <a:xfrm>
            <a:off x="612775" y="953869"/>
            <a:ext cx="8855978"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altLang="nl-NL" sz="3600" b="0" i="0" u="none" strike="noStrike" kern="0" cap="none" spc="0" normalizeH="0" baseline="0" noProof="0" dirty="0">
                <a:ln>
                  <a:noFill/>
                </a:ln>
                <a:effectLst/>
                <a:uLnTx/>
                <a:uFillTx/>
                <a:latin typeface="Trebuchet MS" panose="020B0603020202020204"/>
                <a:ea typeface="+mj-ea"/>
                <a:cs typeface="+mj-cs"/>
              </a:rPr>
              <a:t>Modelleren van eisen en wensen</a:t>
            </a:r>
            <a:endParaRPr kumimoji="0" lang="nl-NL"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08443268"/>
      </p:ext>
    </p:extLst>
  </p:cSld>
  <p:clrMapOvr>
    <a:masterClrMapping/>
  </p:clrMapOvr>
</p:sld>
</file>

<file path=ppt/theme/theme1.xml><?xml version="1.0" encoding="utf-8"?>
<a:theme xmlns:a="http://schemas.openxmlformats.org/drawingml/2006/main" name="Regio College - Grijs">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F8244917FD2439A02D36F4ED1774E" ma:contentTypeVersion="11" ma:contentTypeDescription="Een nieuw document maken." ma:contentTypeScope="" ma:versionID="390ba84e140dd2d107da5d101d118a5f">
  <xsd:schema xmlns:xsd="http://www.w3.org/2001/XMLSchema" xmlns:xs="http://www.w3.org/2001/XMLSchema" xmlns:p="http://schemas.microsoft.com/office/2006/metadata/properties" xmlns:ns2="59bbc668-0c4f-43c7-8909-c96bc69a3e78" xmlns:ns3="04ec4763-d19b-4889-b83b-6e9b6f1a9b14" targetNamespace="http://schemas.microsoft.com/office/2006/metadata/properties" ma:root="true" ma:fieldsID="7da4b2326eb92cc96e56b46290aa8906" ns2:_="" ns3:_="">
    <xsd:import namespace="59bbc668-0c4f-43c7-8909-c96bc69a3e78"/>
    <xsd:import namespace="04ec4763-d19b-4889-b83b-6e9b6f1a9b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bc668-0c4f-43c7-8909-c96bc69a3e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Afbeeldingtags" ma:readOnly="false" ma:fieldId="{5cf76f15-5ced-4ddc-b409-7134ff3c332f}" ma:taxonomyMulti="true" ma:sspId="8f243d85-b6bf-4f2b-b917-396e5a11e42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ec4763-d19b-4889-b83b-6e9b6f1a9b14"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5443f7a-518b-4e4a-a61d-7319327cc0d8}" ma:internalName="TaxCatchAll" ma:showField="CatchAllData" ma:web="04ec4763-d19b-4889-b83b-6e9b6f1a9b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9bbc668-0c4f-43c7-8909-c96bc69a3e78">
      <Terms xmlns="http://schemas.microsoft.com/office/infopath/2007/PartnerControls"/>
    </lcf76f155ced4ddcb4097134ff3c332f>
    <TaxCatchAll xmlns="04ec4763-d19b-4889-b83b-6e9b6f1a9b14" xsi:nil="true"/>
  </documentManagement>
</p:properties>
</file>

<file path=customXml/itemProps1.xml><?xml version="1.0" encoding="utf-8"?>
<ds:datastoreItem xmlns:ds="http://schemas.openxmlformats.org/officeDocument/2006/customXml" ds:itemID="{8A685648-24A6-4B8F-9C1A-B3C707C61186}"/>
</file>

<file path=customXml/itemProps2.xml><?xml version="1.0" encoding="utf-8"?>
<ds:datastoreItem xmlns:ds="http://schemas.openxmlformats.org/officeDocument/2006/customXml" ds:itemID="{E01B976B-DD24-474E-8D96-AF8C43B3C7FD}"/>
</file>

<file path=customXml/itemProps3.xml><?xml version="1.0" encoding="utf-8"?>
<ds:datastoreItem xmlns:ds="http://schemas.openxmlformats.org/officeDocument/2006/customXml" ds:itemID="{597EF195-3A4E-4127-8EE0-54E48B838BE4}"/>
</file>

<file path=docProps/app.xml><?xml version="1.0" encoding="utf-8"?>
<Properties xmlns="http://schemas.openxmlformats.org/officeDocument/2006/extended-properties" xmlns:vt="http://schemas.openxmlformats.org/officeDocument/2006/docPropsVTypes">
  <TotalTime>444</TotalTime>
  <Words>1438</Words>
  <Application>Microsoft Office PowerPoint</Application>
  <PresentationFormat>Breedbeeld</PresentationFormat>
  <Paragraphs>223</Paragraphs>
  <Slides>29</Slides>
  <Notes>2</Notes>
  <HiddenSlides>0</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1</vt:i4>
      </vt:variant>
      <vt:variant>
        <vt:lpstr>Diatitels</vt:lpstr>
      </vt:variant>
      <vt:variant>
        <vt:i4>29</vt:i4>
      </vt:variant>
    </vt:vector>
  </HeadingPairs>
  <TitlesOfParts>
    <vt:vector size="37" baseType="lpstr">
      <vt:lpstr>Arial</vt:lpstr>
      <vt:lpstr>Calibri</vt:lpstr>
      <vt:lpstr>Times New Roman</vt:lpstr>
      <vt:lpstr>Trebuchet MS</vt:lpstr>
      <vt:lpstr>Wingdings</vt:lpstr>
      <vt:lpstr>Wingdings 3</vt:lpstr>
      <vt:lpstr>Regio College - Grijs</vt:lpstr>
      <vt:lpstr>Visio</vt:lpstr>
      <vt:lpstr>Informatieanalyse  periode 1</vt:lpstr>
      <vt:lpstr>Programma </vt:lpstr>
      <vt:lpstr>OPG</vt:lpstr>
      <vt:lpstr>OPG Voorbeeld</vt:lpstr>
      <vt:lpstr>Wat wil de klant?</vt:lpstr>
      <vt:lpstr>Voorbeeld functioneel ontwerp</vt:lpstr>
      <vt:lpstr>Moscow Model</vt:lpstr>
      <vt:lpstr>Technisch ontwerp</vt:lpstr>
      <vt:lpstr>PowerPoint-presentatie</vt:lpstr>
      <vt:lpstr>Use Case Diagram</vt:lpstr>
      <vt:lpstr>Use Case Diagram</vt:lpstr>
      <vt:lpstr>Use Case Diagram</vt:lpstr>
      <vt:lpstr>Use case diagram </vt:lpstr>
      <vt:lpstr>Use Case Diagram</vt:lpstr>
      <vt:lpstr>Use Case Diagram</vt:lpstr>
      <vt:lpstr>Use Case Diagram</vt:lpstr>
      <vt:lpstr>PowerPoint-presentatie</vt:lpstr>
      <vt:lpstr>Use Case Diagram</vt:lpstr>
      <vt:lpstr>PowerPoint-presentatie</vt:lpstr>
      <vt:lpstr>Use case Diagram</vt:lpstr>
      <vt:lpstr>PowerPoint-presentatie</vt:lpstr>
      <vt:lpstr>PowerPoint-presentatie</vt:lpstr>
      <vt:lpstr>Use Case Diagram</vt:lpstr>
      <vt:lpstr>PowerPoint-presentatie</vt:lpstr>
      <vt:lpstr>PowerPoint-presentatie</vt:lpstr>
      <vt:lpstr>Use Case Diagram</vt:lpstr>
      <vt:lpstr>Use Case Diagram</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Informatieanalyse  periode 1</dc:title>
  <dc:creator>Eric Bulters</dc:creator>
  <cp:lastModifiedBy>Eric Bulters</cp:lastModifiedBy>
  <cp:revision>43</cp:revision>
  <dcterms:created xsi:type="dcterms:W3CDTF">2020-09-02T07:45:21Z</dcterms:created>
  <dcterms:modified xsi:type="dcterms:W3CDTF">2023-10-12T09:25:11Z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0x0101007CCF8244917FD2439A02D36F4ED1774E</vt:lpwstr>
  </property>
</Properties>
</file>