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dk1"/>
              </a:buClr>
              <a:defRPr>
                <a:solidFill>
                  <a:schemeClr val="dk1"/>
                </a:solidFill>
              </a:defRPr>
            </a:lvl1pPr>
            <a:lvl2pPr lvl="1" rtl="0">
              <a:spcBef>
                <a:spcPts val="0"/>
              </a:spcBef>
              <a:buClr>
                <a:schemeClr val="dk1"/>
              </a:buClr>
              <a:defRPr>
                <a:solidFill>
                  <a:schemeClr val="dk1"/>
                </a:solidFill>
              </a:defRPr>
            </a:lvl2pPr>
            <a:lvl3pPr lvl="2" rtl="0">
              <a:spcBef>
                <a:spcPts val="0"/>
              </a:spcBef>
              <a:buClr>
                <a:schemeClr val="dk1"/>
              </a:buClr>
              <a:defRPr>
                <a:solidFill>
                  <a:schemeClr val="dk1"/>
                </a:solidFill>
              </a:defRPr>
            </a:lvl3pPr>
            <a:lvl4pPr lvl="3" rtl="0">
              <a:spcBef>
                <a:spcPts val="0"/>
              </a:spcBef>
              <a:buClr>
                <a:schemeClr val="dk1"/>
              </a:buClr>
              <a:defRPr>
                <a:solidFill>
                  <a:schemeClr val="dk1"/>
                </a:solidFill>
              </a:defRPr>
            </a:lvl4pPr>
            <a:lvl5pPr lvl="4" rtl="0">
              <a:spcBef>
                <a:spcPts val="0"/>
              </a:spcBef>
              <a:buClr>
                <a:schemeClr val="dk1"/>
              </a:buClr>
              <a:defRPr>
                <a:solidFill>
                  <a:schemeClr val="dk1"/>
                </a:solidFill>
              </a:defRPr>
            </a:lvl5pPr>
            <a:lvl6pPr lvl="5" rtl="0">
              <a:spcBef>
                <a:spcPts val="0"/>
              </a:spcBef>
              <a:buClr>
                <a:schemeClr val="dk1"/>
              </a:buClr>
              <a:defRPr>
                <a:solidFill>
                  <a:schemeClr val="dk1"/>
                </a:solidFill>
              </a:defRPr>
            </a:lvl6pPr>
            <a:lvl7pPr lvl="6" rtl="0">
              <a:spcBef>
                <a:spcPts val="0"/>
              </a:spcBef>
              <a:buClr>
                <a:schemeClr val="dk1"/>
              </a:buClr>
              <a:defRPr>
                <a:solidFill>
                  <a:schemeClr val="dk1"/>
                </a:solidFill>
              </a:defRPr>
            </a:lvl7pPr>
            <a:lvl8pPr lvl="7" rtl="0">
              <a:spcBef>
                <a:spcPts val="0"/>
              </a:spcBef>
              <a:buClr>
                <a:schemeClr val="dk1"/>
              </a:buClr>
              <a:defRPr>
                <a:solidFill>
                  <a:schemeClr val="dk1"/>
                </a:solidFill>
              </a:defRPr>
            </a:lvl8pPr>
            <a:lvl9pPr lvl="8" rtl="0">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defRPr sz="1800">
                <a:solidFill>
                  <a:schemeClr val="lt2"/>
                </a:solidFill>
              </a:defRPr>
            </a:lvl1pPr>
            <a:lvl2pPr lvl="1" rtl="0">
              <a:lnSpc>
                <a:spcPct val="115000"/>
              </a:lnSpc>
              <a:spcBef>
                <a:spcPts val="0"/>
              </a:spcBef>
              <a:spcAft>
                <a:spcPts val="1600"/>
              </a:spcAft>
              <a:buClr>
                <a:schemeClr val="lt2"/>
              </a:buClr>
              <a:defRPr>
                <a:solidFill>
                  <a:schemeClr val="lt2"/>
                </a:solidFill>
              </a:defRPr>
            </a:lvl2pPr>
            <a:lvl3pPr lvl="2" rtl="0">
              <a:lnSpc>
                <a:spcPct val="115000"/>
              </a:lnSpc>
              <a:spcBef>
                <a:spcPts val="0"/>
              </a:spcBef>
              <a:spcAft>
                <a:spcPts val="1600"/>
              </a:spcAft>
              <a:buClr>
                <a:schemeClr val="lt2"/>
              </a:buClr>
              <a:defRPr>
                <a:solidFill>
                  <a:schemeClr val="lt2"/>
                </a:solidFill>
              </a:defRPr>
            </a:lvl3pPr>
            <a:lvl4pPr lvl="3" rtl="0">
              <a:lnSpc>
                <a:spcPct val="115000"/>
              </a:lnSpc>
              <a:spcBef>
                <a:spcPts val="0"/>
              </a:spcBef>
              <a:spcAft>
                <a:spcPts val="1600"/>
              </a:spcAft>
              <a:buClr>
                <a:schemeClr val="lt2"/>
              </a:buClr>
              <a:defRPr>
                <a:solidFill>
                  <a:schemeClr val="lt2"/>
                </a:solidFill>
              </a:defRPr>
            </a:lvl4pPr>
            <a:lvl5pPr lvl="4" rtl="0">
              <a:lnSpc>
                <a:spcPct val="115000"/>
              </a:lnSpc>
              <a:spcBef>
                <a:spcPts val="0"/>
              </a:spcBef>
              <a:spcAft>
                <a:spcPts val="1600"/>
              </a:spcAft>
              <a:buClr>
                <a:schemeClr val="lt2"/>
              </a:buClr>
              <a:defRPr>
                <a:solidFill>
                  <a:schemeClr val="lt2"/>
                </a:solidFill>
              </a:defRPr>
            </a:lvl5pPr>
            <a:lvl6pPr lvl="5" rtl="0">
              <a:lnSpc>
                <a:spcPct val="115000"/>
              </a:lnSpc>
              <a:spcBef>
                <a:spcPts val="0"/>
              </a:spcBef>
              <a:spcAft>
                <a:spcPts val="1600"/>
              </a:spcAft>
              <a:buClr>
                <a:schemeClr val="lt2"/>
              </a:buClr>
              <a:defRPr>
                <a:solidFill>
                  <a:schemeClr val="lt2"/>
                </a:solidFill>
              </a:defRPr>
            </a:lvl6pPr>
            <a:lvl7pPr lvl="6" rtl="0">
              <a:lnSpc>
                <a:spcPct val="115000"/>
              </a:lnSpc>
              <a:spcBef>
                <a:spcPts val="0"/>
              </a:spcBef>
              <a:spcAft>
                <a:spcPts val="1600"/>
              </a:spcAft>
              <a:buClr>
                <a:schemeClr val="lt2"/>
              </a:buClr>
              <a:defRPr>
                <a:solidFill>
                  <a:schemeClr val="lt2"/>
                </a:solidFill>
              </a:defRPr>
            </a:lvl7pPr>
            <a:lvl8pPr lvl="7" rtl="0">
              <a:lnSpc>
                <a:spcPct val="115000"/>
              </a:lnSpc>
              <a:spcBef>
                <a:spcPts val="0"/>
              </a:spcBef>
              <a:spcAft>
                <a:spcPts val="1600"/>
              </a:spcAft>
              <a:buClr>
                <a:schemeClr val="lt2"/>
              </a:buClr>
              <a:defRPr>
                <a:solidFill>
                  <a:schemeClr val="lt2"/>
                </a:solidFill>
              </a:defRPr>
            </a:lvl8pPr>
            <a:lvl9pPr lvl="8" rtl="0">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gif"/><Relationship Id="rId4" Type="http://schemas.openxmlformats.org/officeDocument/2006/relationships/image" Target="../media/image10.gif"/><Relationship Id="rId5" Type="http://schemas.openxmlformats.org/officeDocument/2006/relationships/image" Target="../media/image9.gif"/><Relationship Id="rId6" Type="http://schemas.openxmlformats.org/officeDocument/2006/relationships/image" Target="../media/image12.gif"/><Relationship Id="rId7"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4800">
                <a:solidFill>
                  <a:srgbClr val="B7B7B7"/>
                </a:solidFill>
              </a:rPr>
              <a:t>Blocks on Blocks on </a:t>
            </a:r>
            <a:r>
              <a:rPr lang="en" sz="4800">
                <a:solidFill>
                  <a:srgbClr val="B7B7B7"/>
                </a:solidFill>
              </a:rPr>
              <a:t>Blocks on </a:t>
            </a:r>
            <a:r>
              <a:rPr lang="en" sz="2400">
                <a:solidFill>
                  <a:srgbClr val="B7B7B7"/>
                </a:solidFill>
              </a:rPr>
              <a:t>Blocks on Blocks on Blocks on Blocks on Blocks on Blocks </a:t>
            </a:r>
            <a:r>
              <a:rPr lang="en" sz="1800">
                <a:solidFill>
                  <a:srgbClr val="B7B7B7"/>
                </a:solidFill>
              </a:rPr>
              <a:t>on Blocks on Blocks on Blocks on Blocks on Blocks on Blocks on </a:t>
            </a:r>
            <a:r>
              <a:rPr lang="en" sz="1400">
                <a:solidFill>
                  <a:srgbClr val="B7B7B7"/>
                </a:solidFill>
              </a:rPr>
              <a:t>Blocks on Blocks on Blocks on Blocks on Blocks on Blocks on Blocks on Blocks on Blocks on Blocks on Blocks on Blocks on Blocks on Blocks on Blocks on Blocks on Blocks on Blocks on </a:t>
            </a:r>
            <a:r>
              <a:rPr lang="en" sz="1000">
                <a:solidFill>
                  <a:srgbClr val="B7B7B7"/>
                </a:solidFill>
              </a:rPr>
              <a:t>Blocks on Blocks on Blocks on Blocks on Blocks on Blocks on Blocks on Blocks on Blocks on Blocks on Blocks on Blocks on Blocks on Blocks!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Dynamically Rearranging Synteny Blocks in Comparative Genomes</a:t>
            </a:r>
          </a:p>
          <a:p>
            <a:pPr lvl="0">
              <a:spcBef>
                <a:spcPts val="0"/>
              </a:spcBef>
              <a:buNone/>
            </a:pPr>
            <a:r>
              <a:rPr lang="en" sz="1400"/>
              <a:t>Nick Egan’s Final Project Presentation for BIO 131</a:t>
            </a:r>
          </a:p>
          <a:p>
            <a:pPr lvl="0">
              <a:spcBef>
                <a:spcPts val="0"/>
              </a:spcBef>
              <a:buNone/>
            </a:pPr>
            <a:r>
              <a:rPr lang="en" sz="1400"/>
              <a:t>Intro to Computational Biology</a:t>
            </a:r>
          </a:p>
          <a:p>
            <a:pPr lvl="0">
              <a:spcBef>
                <a:spcPts val="0"/>
              </a:spcBef>
              <a:buNone/>
            </a:pPr>
            <a:r>
              <a:rPr lang="en" sz="1400"/>
              <a:t>Taught by Anna Ritz</a:t>
            </a:r>
          </a:p>
        </p:txBody>
      </p:sp>
      <p:pic>
        <p:nvPicPr>
          <p:cNvPr id="56" name="Shape 56"/>
          <p:cNvPicPr preferRelativeResize="0"/>
          <p:nvPr/>
        </p:nvPicPr>
        <p:blipFill>
          <a:blip r:embed="rId3">
            <a:alphaModFix/>
          </a:blip>
          <a:stretch>
            <a:fillRect/>
          </a:stretch>
        </p:blipFill>
        <p:spPr>
          <a:xfrm>
            <a:off x="6708100" y="3494974"/>
            <a:ext cx="2124200" cy="1460375"/>
          </a:xfrm>
          <a:prstGeom prst="rect">
            <a:avLst/>
          </a:prstGeom>
          <a:noFill/>
          <a:ln>
            <a:noFill/>
          </a:ln>
        </p:spPr>
      </p:pic>
      <p:pic>
        <p:nvPicPr>
          <p:cNvPr id="57" name="Shape 57"/>
          <p:cNvPicPr preferRelativeResize="0"/>
          <p:nvPr/>
        </p:nvPicPr>
        <p:blipFill>
          <a:blip r:embed="rId4">
            <a:alphaModFix/>
          </a:blip>
          <a:stretch>
            <a:fillRect/>
          </a:stretch>
        </p:blipFill>
        <p:spPr>
          <a:xfrm>
            <a:off x="171181" y="3626725"/>
            <a:ext cx="2263293" cy="13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Blocks?  What’s the big idea?</a:t>
            </a:r>
          </a:p>
        </p:txBody>
      </p:sp>
      <p:sp>
        <p:nvSpPr>
          <p:cNvPr id="63" name="Shape 63"/>
          <p:cNvSpPr txBox="1"/>
          <p:nvPr>
            <p:ph idx="1" type="body"/>
          </p:nvPr>
        </p:nvSpPr>
        <p:spPr>
          <a:xfrm>
            <a:off x="3438375" y="1152475"/>
            <a:ext cx="5394000" cy="3416400"/>
          </a:xfrm>
          <a:prstGeom prst="rect">
            <a:avLst/>
          </a:prstGeom>
        </p:spPr>
        <p:txBody>
          <a:bodyPr anchorCtr="0" anchor="t" bIns="91425" lIns="91425" rIns="91425" tIns="91425">
            <a:noAutofit/>
          </a:bodyPr>
          <a:lstStyle/>
          <a:p>
            <a:pPr indent="-228600" lvl="0" marL="457200" rtl="0">
              <a:spcBef>
                <a:spcPts val="0"/>
              </a:spcBef>
            </a:pPr>
            <a:r>
              <a:rPr lang="en"/>
              <a:t>Can you compare genomes’s synteny blocks without knowing what those synteny blocks are?</a:t>
            </a:r>
          </a:p>
          <a:p>
            <a:pPr indent="-228600" lvl="0" marL="457200">
              <a:spcBef>
                <a:spcPts val="0"/>
              </a:spcBef>
            </a:pPr>
            <a:r>
              <a:rPr lang="en"/>
              <a:t>How do you compute the number of rearrangements from one piece of DNA to another?</a:t>
            </a:r>
          </a:p>
        </p:txBody>
      </p:sp>
      <p:pic>
        <p:nvPicPr>
          <p:cNvPr id="64" name="Shape 64"/>
          <p:cNvPicPr preferRelativeResize="0"/>
          <p:nvPr/>
        </p:nvPicPr>
        <p:blipFill>
          <a:blip r:embed="rId3">
            <a:alphaModFix/>
          </a:blip>
          <a:stretch>
            <a:fillRect/>
          </a:stretch>
        </p:blipFill>
        <p:spPr>
          <a:xfrm>
            <a:off x="946050" y="1017725"/>
            <a:ext cx="2492318"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do we solve it?</a:t>
            </a:r>
          </a:p>
          <a:p>
            <a:pPr lvl="0">
              <a:spcBef>
                <a:spcPts val="0"/>
              </a:spcBef>
              <a:buNone/>
            </a:pPr>
            <a:r>
              <a:t/>
            </a:r>
            <a:endParaRPr/>
          </a:p>
        </p:txBody>
      </p:sp>
      <p:sp>
        <p:nvSpPr>
          <p:cNvPr id="70" name="Shape 70"/>
          <p:cNvSpPr txBox="1"/>
          <p:nvPr>
            <p:ph idx="1" type="body"/>
          </p:nvPr>
        </p:nvSpPr>
        <p:spPr>
          <a:xfrm>
            <a:off x="311700" y="1152475"/>
            <a:ext cx="5009700" cy="34164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sz="1000"/>
              <a:t>def massFlipper(s1, s2, dictionary):</a:t>
            </a:r>
          </a:p>
          <a:p>
            <a:pPr lvl="0" rtl="0">
              <a:lnSpc>
                <a:spcPct val="100000"/>
              </a:lnSpc>
              <a:spcBef>
                <a:spcPts val="0"/>
              </a:spcBef>
              <a:spcAft>
                <a:spcPts val="0"/>
              </a:spcAft>
              <a:buNone/>
            </a:pPr>
            <a:r>
              <a:rPr lang="en" sz="1000"/>
              <a:t>#Input: Two strings #Output: Array that indicates the best scoring sequence of flips</a:t>
            </a:r>
          </a:p>
          <a:p>
            <a:pPr lvl="0" rtl="0">
              <a:lnSpc>
                <a:spcPct val="100000"/>
              </a:lnSpc>
              <a:spcBef>
                <a:spcPts val="0"/>
              </a:spcBef>
              <a:spcAft>
                <a:spcPts val="0"/>
              </a:spcAft>
              <a:buNone/>
            </a:pPr>
            <a:r>
              <a:t/>
            </a:r>
            <a:endParaRPr sz="1000"/>
          </a:p>
          <a:p>
            <a:pPr lvl="0" rtl="0">
              <a:lnSpc>
                <a:spcPct val="100000"/>
              </a:lnSpc>
              <a:spcBef>
                <a:spcPts val="0"/>
              </a:spcBef>
              <a:spcAft>
                <a:spcPts val="0"/>
              </a:spcAft>
              <a:buNone/>
            </a:pPr>
            <a:r>
              <a:rPr lang="en" sz="1000"/>
              <a:t>for i in range(len(s1)):</a:t>
            </a:r>
          </a:p>
          <a:p>
            <a:pPr lvl="0" rtl="0">
              <a:lnSpc>
                <a:spcPct val="100000"/>
              </a:lnSpc>
              <a:spcBef>
                <a:spcPts val="0"/>
              </a:spcBef>
              <a:spcAft>
                <a:spcPts val="0"/>
              </a:spcAft>
              <a:buNone/>
            </a:pPr>
            <a:r>
              <a:rPr lang="en" sz="1000"/>
              <a:t>	for n in range(i, len(s1)):</a:t>
            </a:r>
          </a:p>
          <a:p>
            <a:pPr lvl="0" rtl="0">
              <a:lnSpc>
                <a:spcPct val="100000"/>
              </a:lnSpc>
              <a:spcBef>
                <a:spcPts val="0"/>
              </a:spcBef>
              <a:spcAft>
                <a:spcPts val="0"/>
              </a:spcAft>
              <a:buNone/>
            </a:pPr>
            <a:r>
              <a:rPr lang="en" sz="1000"/>
              <a:t>		whatWillFlip = s1[i:n+1]</a:t>
            </a:r>
          </a:p>
          <a:p>
            <a:pPr indent="457200" lvl="0" marL="457200" rtl="0">
              <a:lnSpc>
                <a:spcPct val="100000"/>
              </a:lnSpc>
              <a:spcBef>
                <a:spcPts val="0"/>
              </a:spcBef>
              <a:spcAft>
                <a:spcPts val="0"/>
              </a:spcAft>
              <a:buNone/>
            </a:pPr>
            <a:r>
              <a:rPr lang="en" sz="1000"/>
              <a:t>allFlipHolder.append(toBeAdded)</a:t>
            </a:r>
          </a:p>
          <a:p>
            <a:pPr lvl="0" rtl="0">
              <a:lnSpc>
                <a:spcPct val="100000"/>
              </a:lnSpc>
              <a:spcBef>
                <a:spcPts val="0"/>
              </a:spcBef>
              <a:spcAft>
                <a:spcPts val="0"/>
              </a:spcAft>
              <a:buNone/>
            </a:pPr>
            <a:r>
              <a:rPr lang="en" sz="1000"/>
              <a:t>		tempList = [whatWillFlip] </a:t>
            </a:r>
          </a:p>
          <a:p>
            <a:pPr lvl="0" rtl="0">
              <a:lnSpc>
                <a:spcPct val="100000"/>
              </a:lnSpc>
              <a:spcBef>
                <a:spcPts val="0"/>
              </a:spcBef>
              <a:spcAft>
                <a:spcPts val="0"/>
              </a:spcAft>
              <a:buNone/>
            </a:pPr>
            <a:r>
              <a:rPr lang="en" sz="1000"/>
              <a:t>		sequenceFlipRecorder[toBeAdded] = tempList</a:t>
            </a:r>
          </a:p>
          <a:p>
            <a:pPr lvl="0" rtl="0">
              <a:lnSpc>
                <a:spcPct val="100000"/>
              </a:lnSpc>
              <a:spcBef>
                <a:spcPts val="0"/>
              </a:spcBef>
              <a:spcAft>
                <a:spcPts val="0"/>
              </a:spcAft>
              <a:buNone/>
            </a:pPr>
            <a:r>
              <a:rPr lang="en" sz="1000"/>
              <a:t>		</a:t>
            </a:r>
          </a:p>
          <a:p>
            <a:pPr lvl="0" rtl="0">
              <a:lnSpc>
                <a:spcPct val="100000"/>
              </a:lnSpc>
              <a:spcBef>
                <a:spcPts val="0"/>
              </a:spcBef>
              <a:spcAft>
                <a:spcPts val="0"/>
              </a:spcAft>
              <a:buNone/>
            </a:pPr>
            <a:r>
              <a:rPr lang="en" sz="1000"/>
              <a:t>‘’’</a:t>
            </a:r>
          </a:p>
          <a:p>
            <a:pPr lvl="0" rtl="0">
              <a:lnSpc>
                <a:spcPct val="100000"/>
              </a:lnSpc>
              <a:spcBef>
                <a:spcPts val="0"/>
              </a:spcBef>
              <a:spcAft>
                <a:spcPts val="0"/>
              </a:spcAft>
              <a:buNone/>
            </a:pPr>
            <a:r>
              <a:t/>
            </a:r>
            <a:endParaRPr sz="1000"/>
          </a:p>
          <a:p>
            <a:pPr lvl="0">
              <a:lnSpc>
                <a:spcPct val="100000"/>
              </a:lnSpc>
              <a:spcBef>
                <a:spcPts val="0"/>
              </a:spcBef>
              <a:spcAft>
                <a:spcPts val="0"/>
              </a:spcAft>
              <a:buNone/>
            </a:pPr>
            <a:r>
              <a:rPr lang="en" sz="1000"/>
              <a:t>‘’’</a:t>
            </a:r>
          </a:p>
          <a:p>
            <a:pPr lvl="0" rtl="0">
              <a:lnSpc>
                <a:spcPct val="100000"/>
              </a:lnSpc>
              <a:spcBef>
                <a:spcPts val="0"/>
              </a:spcBef>
              <a:spcAft>
                <a:spcPts val="0"/>
              </a:spcAft>
              <a:buNone/>
            </a:pPr>
            <a:r>
              <a:rPr lang="en" sz="1000"/>
              <a:t>for i in range(len(sequencesToExamine)):</a:t>
            </a:r>
          </a:p>
          <a:p>
            <a:pPr indent="457200" lvl="0" rtl="0">
              <a:lnSpc>
                <a:spcPct val="100000"/>
              </a:lnSpc>
              <a:spcBef>
                <a:spcPts val="0"/>
              </a:spcBef>
              <a:spcAft>
                <a:spcPts val="0"/>
              </a:spcAft>
              <a:buNone/>
            </a:pPr>
            <a:r>
              <a:rPr lang="en" sz="1000"/>
              <a:t>dictionary = massFlipper(sequencesToExamine[i], s2, dictionary)</a:t>
            </a:r>
          </a:p>
          <a:p>
            <a:pPr lvl="0">
              <a:lnSpc>
                <a:spcPct val="100000"/>
              </a:lnSpc>
              <a:spcBef>
                <a:spcPts val="0"/>
              </a:spcBef>
              <a:spcAft>
                <a:spcPts val="0"/>
              </a:spcAft>
              <a:buNone/>
            </a:pPr>
            <a:r>
              <a:t/>
            </a:r>
            <a:endParaRPr sz="1000"/>
          </a:p>
          <a:p>
            <a:pPr lvl="0">
              <a:lnSpc>
                <a:spcPct val="100000"/>
              </a:lnSpc>
              <a:spcBef>
                <a:spcPts val="0"/>
              </a:spcBef>
              <a:spcAft>
                <a:spcPts val="0"/>
              </a:spcAft>
              <a:buNone/>
            </a:pPr>
            <a:r>
              <a:t/>
            </a:r>
            <a:endParaRPr sz="1000"/>
          </a:p>
        </p:txBody>
      </p:sp>
      <p:pic>
        <p:nvPicPr>
          <p:cNvPr id="71" name="Shape 71"/>
          <p:cNvPicPr preferRelativeResize="0"/>
          <p:nvPr/>
        </p:nvPicPr>
        <p:blipFill>
          <a:blip r:embed="rId3">
            <a:alphaModFix/>
          </a:blip>
          <a:stretch>
            <a:fillRect/>
          </a:stretch>
        </p:blipFill>
        <p:spPr>
          <a:xfrm>
            <a:off x="5225319" y="1417875"/>
            <a:ext cx="3606975" cy="2885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78" name="Shape 78"/>
          <p:cNvPicPr preferRelativeResize="0"/>
          <p:nvPr/>
        </p:nvPicPr>
        <p:blipFill>
          <a:blip r:embed="rId3">
            <a:alphaModFix/>
          </a:blip>
          <a:stretch>
            <a:fillRect/>
          </a:stretch>
        </p:blipFill>
        <p:spPr>
          <a:xfrm>
            <a:off x="1218942" y="0"/>
            <a:ext cx="6954715"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4879937" y="685475"/>
            <a:ext cx="2143125" cy="2133600"/>
          </a:xfrm>
          <a:prstGeom prst="rect">
            <a:avLst/>
          </a:prstGeom>
          <a:noFill/>
          <a:ln>
            <a:noFill/>
          </a:ln>
        </p:spPr>
      </p:pic>
      <p:sp>
        <p:nvSpPr>
          <p:cNvPr id="84" name="Shape 84"/>
          <p:cNvSpPr txBox="1"/>
          <p:nvPr>
            <p:ph type="title"/>
          </p:nvPr>
        </p:nvSpPr>
        <p:spPr>
          <a:xfrm>
            <a:off x="311700" y="388800"/>
            <a:ext cx="8520600" cy="572700"/>
          </a:xfrm>
          <a:prstGeom prst="rect">
            <a:avLst/>
          </a:prstGeom>
        </p:spPr>
        <p:txBody>
          <a:bodyPr anchorCtr="0" anchor="t" bIns="91425" lIns="91425" rIns="91425" tIns="91425">
            <a:noAutofit/>
          </a:bodyPr>
          <a:lstStyle/>
          <a:p>
            <a:pPr lvl="0">
              <a:spcBef>
                <a:spcPts val="0"/>
              </a:spcBef>
              <a:buNone/>
            </a:pPr>
            <a:r>
              <a:rPr lang="en"/>
              <a:t>Difficulties</a:t>
            </a:r>
          </a:p>
        </p:txBody>
      </p:sp>
      <p:sp>
        <p:nvSpPr>
          <p:cNvPr id="85" name="Shape 85"/>
          <p:cNvSpPr txBox="1"/>
          <p:nvPr>
            <p:ph idx="1" type="body"/>
          </p:nvPr>
        </p:nvSpPr>
        <p:spPr>
          <a:xfrm>
            <a:off x="311700" y="1152475"/>
            <a:ext cx="4606800" cy="3416400"/>
          </a:xfrm>
          <a:prstGeom prst="rect">
            <a:avLst/>
          </a:prstGeom>
        </p:spPr>
        <p:txBody>
          <a:bodyPr anchorCtr="0" anchor="t" bIns="91425" lIns="91425" rIns="91425" tIns="91425">
            <a:noAutofit/>
          </a:bodyPr>
          <a:lstStyle/>
          <a:p>
            <a:pPr indent="-533400" lvl="0" marL="457200" rtl="0">
              <a:spcBef>
                <a:spcPts val="0"/>
              </a:spcBef>
              <a:buClr>
                <a:srgbClr val="F6B26B"/>
              </a:buClr>
              <a:buSzPct val="100000"/>
            </a:pPr>
            <a:r>
              <a:rPr b="1" i="1" lang="en" sz="4800">
                <a:solidFill>
                  <a:srgbClr val="F6B26B"/>
                </a:solidFill>
              </a:rPr>
              <a:t>R U N T I M E</a:t>
            </a:r>
          </a:p>
          <a:p>
            <a:pPr indent="-381000" lvl="0" marL="457200" rtl="0">
              <a:spcBef>
                <a:spcPts val="0"/>
              </a:spcBef>
              <a:buSzPct val="100000"/>
            </a:pPr>
            <a:r>
              <a:rPr lang="en" sz="2400"/>
              <a:t>Retaining sequence of flips</a:t>
            </a:r>
          </a:p>
          <a:p>
            <a:pPr indent="-381000" lvl="0" marL="457200" rtl="0">
              <a:spcBef>
                <a:spcPts val="0"/>
              </a:spcBef>
              <a:buSzPct val="100000"/>
            </a:pPr>
            <a:r>
              <a:rPr lang="en" sz="2400"/>
              <a:t>Converting to GraphSpace</a:t>
            </a:r>
          </a:p>
          <a:p>
            <a:pPr indent="-381000" lvl="0" marL="457200">
              <a:spcBef>
                <a:spcPts val="0"/>
              </a:spcBef>
              <a:buSzPct val="100000"/>
            </a:pPr>
            <a:r>
              <a:rPr lang="en" sz="2400"/>
              <a:t>Circularizing the genome?</a:t>
            </a:r>
          </a:p>
        </p:txBody>
      </p:sp>
      <p:pic>
        <p:nvPicPr>
          <p:cNvPr id="86" name="Shape 86"/>
          <p:cNvPicPr preferRelativeResize="0"/>
          <p:nvPr/>
        </p:nvPicPr>
        <p:blipFill>
          <a:blip r:embed="rId4">
            <a:alphaModFix/>
          </a:blip>
          <a:stretch>
            <a:fillRect/>
          </a:stretch>
        </p:blipFill>
        <p:spPr>
          <a:xfrm>
            <a:off x="6582725" y="-224873"/>
            <a:ext cx="2917300" cy="2590550"/>
          </a:xfrm>
          <a:prstGeom prst="rect">
            <a:avLst/>
          </a:prstGeom>
          <a:noFill/>
          <a:ln>
            <a:noFill/>
          </a:ln>
        </p:spPr>
      </p:pic>
      <p:pic>
        <p:nvPicPr>
          <p:cNvPr id="87" name="Shape 87"/>
          <p:cNvPicPr preferRelativeResize="0"/>
          <p:nvPr/>
        </p:nvPicPr>
        <p:blipFill>
          <a:blip r:embed="rId5">
            <a:alphaModFix/>
          </a:blip>
          <a:stretch>
            <a:fillRect/>
          </a:stretch>
        </p:blipFill>
        <p:spPr>
          <a:xfrm>
            <a:off x="4761350" y="2042399"/>
            <a:ext cx="4070949" cy="252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Next Steps/Results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Use sequence of flips to construct a graph that shows possible evolutionary path.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solidFill>
                  <a:srgbClr val="B7B7B7"/>
                </a:solidFill>
              </a:rPr>
              <a:t>Thank you for listening!</a:t>
            </a:r>
          </a:p>
          <a:p>
            <a:pPr lvl="0" algn="ctr">
              <a:spcBef>
                <a:spcPts val="0"/>
              </a:spcBef>
              <a:buNone/>
            </a:pPr>
            <a:r>
              <a:rPr lang="en" sz="1200">
                <a:solidFill>
                  <a:srgbClr val="B7B7B7"/>
                </a:solidFill>
              </a:rPr>
              <a:t>Nick Egan</a:t>
            </a:r>
          </a:p>
        </p:txBody>
      </p:sp>
      <p:sp>
        <p:nvSpPr>
          <p:cNvPr id="99" name="Shape 99"/>
          <p:cNvSpPr txBox="1"/>
          <p:nvPr>
            <p:ph idx="1" type="body"/>
          </p:nvPr>
        </p:nvSpPr>
        <p:spPr>
          <a:xfrm>
            <a:off x="311700" y="1152475"/>
            <a:ext cx="4532100" cy="3416400"/>
          </a:xfrm>
          <a:prstGeom prst="rect">
            <a:avLst/>
          </a:prstGeom>
          <a:ln cap="flat" cmpd="sng" w="9525">
            <a:solidFill>
              <a:srgbClr val="B7B7B7"/>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3000">
                <a:solidFill>
                  <a:srgbClr val="B7B7B7"/>
                </a:solidFill>
              </a:rPr>
              <a:t>Acknowledgments</a:t>
            </a:r>
          </a:p>
          <a:p>
            <a:pPr indent="-228600" lvl="0" marL="457200" rtl="0">
              <a:spcBef>
                <a:spcPts val="0"/>
              </a:spcBef>
              <a:buClr>
                <a:srgbClr val="B7B7B7"/>
              </a:buClr>
            </a:pPr>
            <a:r>
              <a:rPr lang="en">
                <a:solidFill>
                  <a:srgbClr val="B7B7B7"/>
                </a:solidFill>
              </a:rPr>
              <a:t>Thanks to all my classmates for tolerating me in conference this semester.</a:t>
            </a:r>
          </a:p>
          <a:p>
            <a:pPr indent="-228600" lvl="0" marL="457200" rtl="0">
              <a:spcBef>
                <a:spcPts val="0"/>
              </a:spcBef>
              <a:buClr>
                <a:srgbClr val="B7B7B7"/>
              </a:buClr>
            </a:pPr>
            <a:r>
              <a:rPr lang="en">
                <a:solidFill>
                  <a:srgbClr val="B7B7B7"/>
                </a:solidFill>
              </a:rPr>
              <a:t>Thanks to Anna Ritz for teaching this course, as well as providing mentorship and support.</a:t>
            </a:r>
          </a:p>
          <a:p>
            <a:pPr indent="-228600" lvl="0" marL="457200" rtl="0">
              <a:spcBef>
                <a:spcPts val="0"/>
              </a:spcBef>
              <a:buClr>
                <a:srgbClr val="B7B7B7"/>
              </a:buClr>
            </a:pPr>
            <a:r>
              <a:rPr lang="en">
                <a:solidFill>
                  <a:srgbClr val="B7B7B7"/>
                </a:solidFill>
              </a:rPr>
              <a:t>Thanks to Mina for providing so much tutorship!</a:t>
            </a:r>
          </a:p>
          <a:p>
            <a:pPr indent="-228600" lvl="0" marL="457200" rtl="0">
              <a:spcBef>
                <a:spcPts val="0"/>
              </a:spcBef>
              <a:buClr>
                <a:srgbClr val="B7B7B7"/>
              </a:buClr>
            </a:pPr>
            <a:r>
              <a:rPr lang="en">
                <a:solidFill>
                  <a:srgbClr val="B7B7B7"/>
                </a:solidFill>
              </a:rPr>
              <a:t>And thanks to biology being so dang complicated!</a:t>
            </a:r>
          </a:p>
          <a:p>
            <a:pPr lvl="0">
              <a:spcBef>
                <a:spcPts val="0"/>
              </a:spcBef>
              <a:buNone/>
            </a:pPr>
            <a:r>
              <a:t/>
            </a:r>
            <a:endParaRPr sz="1200">
              <a:solidFill>
                <a:srgbClr val="B7B7B7"/>
              </a:solidFill>
            </a:endParaRPr>
          </a:p>
          <a:p>
            <a:pPr lvl="0">
              <a:spcBef>
                <a:spcPts val="0"/>
              </a:spcBef>
              <a:buNone/>
            </a:pPr>
            <a:r>
              <a:t/>
            </a:r>
            <a:endParaRPr sz="1200">
              <a:solidFill>
                <a:srgbClr val="B7B7B7"/>
              </a:solidFill>
            </a:endParaRPr>
          </a:p>
        </p:txBody>
      </p:sp>
      <p:pic>
        <p:nvPicPr>
          <p:cNvPr descr="yaboi.gif" id="100" name="Shape 100"/>
          <p:cNvPicPr preferRelativeResize="0"/>
          <p:nvPr/>
        </p:nvPicPr>
        <p:blipFill>
          <a:blip r:embed="rId3">
            <a:alphaModFix/>
          </a:blip>
          <a:stretch>
            <a:fillRect/>
          </a:stretch>
        </p:blipFill>
        <p:spPr>
          <a:xfrm>
            <a:off x="5820650" y="252000"/>
            <a:ext cx="2857500" cy="2857500"/>
          </a:xfrm>
          <a:prstGeom prst="rect">
            <a:avLst/>
          </a:prstGeom>
          <a:noFill/>
          <a:ln>
            <a:noFill/>
          </a:ln>
        </p:spPr>
      </p:pic>
      <p:pic>
        <p:nvPicPr>
          <p:cNvPr descr="white dancing.gif" id="101" name="Shape 101"/>
          <p:cNvPicPr preferRelativeResize="0"/>
          <p:nvPr/>
        </p:nvPicPr>
        <p:blipFill>
          <a:blip r:embed="rId4">
            <a:alphaModFix/>
          </a:blip>
          <a:stretch>
            <a:fillRect/>
          </a:stretch>
        </p:blipFill>
        <p:spPr>
          <a:xfrm>
            <a:off x="4171650" y="535575"/>
            <a:ext cx="3124200" cy="3810000"/>
          </a:xfrm>
          <a:prstGeom prst="rect">
            <a:avLst/>
          </a:prstGeom>
          <a:noFill/>
          <a:ln>
            <a:noFill/>
          </a:ln>
        </p:spPr>
      </p:pic>
      <p:pic>
        <p:nvPicPr>
          <p:cNvPr descr="metal slug whale.gif" id="102" name="Shape 102"/>
          <p:cNvPicPr preferRelativeResize="0"/>
          <p:nvPr/>
        </p:nvPicPr>
        <p:blipFill>
          <a:blip r:embed="rId5">
            <a:alphaModFix/>
          </a:blip>
          <a:stretch>
            <a:fillRect/>
          </a:stretch>
        </p:blipFill>
        <p:spPr>
          <a:xfrm>
            <a:off x="7629525" y="3590925"/>
            <a:ext cx="1514475" cy="1552575"/>
          </a:xfrm>
          <a:prstGeom prst="rect">
            <a:avLst/>
          </a:prstGeom>
          <a:noFill/>
          <a:ln>
            <a:noFill/>
          </a:ln>
        </p:spPr>
      </p:pic>
      <p:pic>
        <p:nvPicPr>
          <p:cNvPr descr="elaine freaking the fuck out.gif" id="103" name="Shape 103"/>
          <p:cNvPicPr preferRelativeResize="0"/>
          <p:nvPr/>
        </p:nvPicPr>
        <p:blipFill>
          <a:blip r:embed="rId6">
            <a:alphaModFix/>
          </a:blip>
          <a:stretch>
            <a:fillRect/>
          </a:stretch>
        </p:blipFill>
        <p:spPr>
          <a:xfrm>
            <a:off x="7377200" y="837425"/>
            <a:ext cx="1809750" cy="2800350"/>
          </a:xfrm>
          <a:prstGeom prst="rect">
            <a:avLst/>
          </a:prstGeom>
          <a:noFill/>
          <a:ln>
            <a:noFill/>
          </a:ln>
        </p:spPr>
      </p:pic>
      <p:pic>
        <p:nvPicPr>
          <p:cNvPr descr="granny clappin.gif" id="104" name="Shape 104"/>
          <p:cNvPicPr preferRelativeResize="0"/>
          <p:nvPr/>
        </p:nvPicPr>
        <p:blipFill>
          <a:blip r:embed="rId7">
            <a:alphaModFix/>
          </a:blip>
          <a:stretch>
            <a:fillRect/>
          </a:stretch>
        </p:blipFill>
        <p:spPr>
          <a:xfrm>
            <a:off x="6524000" y="3427987"/>
            <a:ext cx="704850" cy="142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