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38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74">
          <p15:clr>
            <a:srgbClr val="A4A3A4"/>
          </p15:clr>
        </p15:guide>
        <p15:guide id="2" pos="5760">
          <p15:clr>
            <a:srgbClr val="9AA0A6"/>
          </p15:clr>
        </p15:guide>
        <p15:guide id="3" orient="horz" pos="3817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orient="horz" pos="3358">
          <p15:clr>
            <a:srgbClr val="9AA0A6"/>
          </p15:clr>
        </p15:guide>
        <p15:guide id="6" pos="2446">
          <p15:clr>
            <a:srgbClr val="9AA0A6"/>
          </p15:clr>
        </p15:guide>
        <p15:guide id="7" pos="52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74"/>
        <p:guide pos="5760"/>
        <p:guide pos="3817" orient="horz"/>
        <p:guide pos="576" orient="horz"/>
        <p:guide pos="3358" orient="horz"/>
        <p:guide pos="2446"/>
        <p:guide pos="52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c7273265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9c7273265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3851487b1_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3851487b1_1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3851487b1_1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3851487b1_1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3851487b1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3851487b1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lack">
  <p:cSld name="(Avoid) Title, Subtitle, Bullets_1_1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0" y="0"/>
            <a:ext cx="24384001" cy="137160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 showMasterSp="0">
  <p:cSld name="Blank Green Footer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i="0" sz="6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 showMasterSp="0">
  <p:cSld name="Blank Red Footer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i="0" sz="6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(Avoid) Title, Subtitle, Bullets_1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3850100" y="5171200"/>
            <a:ext cx="167094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2" type="title"/>
          </p:nvPr>
        </p:nvSpPr>
        <p:spPr>
          <a:xfrm>
            <a:off x="3885317" y="8484700"/>
            <a:ext cx="129135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>
  <p:cSld name="(Avoid) Title, Subtitle, Bullets_1_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/>
          <p:nvPr>
            <p:ph type="title"/>
          </p:nvPr>
        </p:nvSpPr>
        <p:spPr>
          <a:xfrm>
            <a:off x="2155850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3" type="title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(Avoid) Title, Subtitle, Bullets_1_1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, Subhead, Body">
  <p:cSld name="(Avoid) Title, Subtitle, Bullets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3" type="title"/>
          </p:nvPr>
        </p:nvSpPr>
        <p:spPr>
          <a:xfrm>
            <a:off x="1520910" y="4837527"/>
            <a:ext cx="18089099" cy="5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, Subhead, 2-Col Bullets">
  <p:cSld name="(Avoid) Title, Subtitle, Bullets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598150" y="4832775"/>
            <a:ext cx="8437800" cy="5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indent="-482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indent="-482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indent="-482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indent="-482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indent="-4826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indent="-4826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indent="-482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indent="-482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3" type="body"/>
          </p:nvPr>
        </p:nvSpPr>
        <p:spPr>
          <a:xfrm>
            <a:off x="10915400" y="4832775"/>
            <a:ext cx="8437800" cy="5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indent="-482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indent="-482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indent="-482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indent="-482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indent="-4826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indent="-4826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indent="-482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indent="-482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(Avoid) Title, Subtitle, Bullets_1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/>
          <p:nvPr>
            <p:ph type="title"/>
          </p:nvPr>
        </p:nvSpPr>
        <p:spPr>
          <a:xfrm>
            <a:off x="3824450" y="5171200"/>
            <a:ext cx="167352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2" type="title"/>
          </p:nvPr>
        </p:nvSpPr>
        <p:spPr>
          <a:xfrm>
            <a:off x="3859721" y="8484700"/>
            <a:ext cx="129333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>
  <p:cSld name="(Avoid) Title, Subtitle, Bullets_1_2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 txBox="1"/>
          <p:nvPr>
            <p:ph type="title"/>
          </p:nvPr>
        </p:nvSpPr>
        <p:spPr>
          <a:xfrm>
            <a:off x="2029900" y="3288725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2" type="title"/>
          </p:nvPr>
        </p:nvSpPr>
        <p:spPr>
          <a:xfrm>
            <a:off x="2029904" y="6734227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Text, Half Photo">
  <p:cSld name="(Avoid) Title, Subtitle, Bullets_1_1_1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9"/>
          <p:cNvSpPr txBox="1"/>
          <p:nvPr>
            <p:ph type="title"/>
          </p:nvPr>
        </p:nvSpPr>
        <p:spPr>
          <a:xfrm>
            <a:off x="1958775" y="1962775"/>
            <a:ext cx="83340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2" type="title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3" type="title"/>
          </p:nvPr>
        </p:nvSpPr>
        <p:spPr>
          <a:xfrm>
            <a:off x="1958775" y="5739100"/>
            <a:ext cx="83340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!">
  <p:cSld name="(Avoid) Title, Subtitle, Bullets_1_2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>
            <p:ph type="title"/>
          </p:nvPr>
        </p:nvSpPr>
        <p:spPr>
          <a:xfrm>
            <a:off x="3883585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title"/>
          </p:nvPr>
        </p:nvSpPr>
        <p:spPr>
          <a:xfrm>
            <a:off x="5558812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84600" y="3291925"/>
            <a:ext cx="181938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79349" y="7573274"/>
            <a:ext cx="16234200" cy="5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82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155850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Introduction to Open Source</a:t>
            </a:r>
            <a:endParaRPr/>
          </a:p>
        </p:txBody>
      </p:sp>
      <p:sp>
        <p:nvSpPr>
          <p:cNvPr id="61" name="Google Shape;61;p14"/>
          <p:cNvSpPr txBox="1"/>
          <p:nvPr>
            <p:ph idx="3" type="title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Aditya Bakare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VIIT, Pune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@aditya_bakare</a:t>
            </a:r>
            <a:endParaRPr/>
          </a:p>
        </p:txBody>
      </p:sp>
      <p:sp>
        <p:nvSpPr>
          <p:cNvPr id="62" name="Google Shape;62;p14"/>
          <p:cNvSpPr txBox="1"/>
          <p:nvPr>
            <p:ph idx="2" type="title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 hands-on session session with git and GitHub.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25" y="8688100"/>
            <a:ext cx="1605026" cy="16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1918575" y="4336750"/>
            <a:ext cx="122871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Hands-on with git and GitHub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883585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2" name="Google Shape;152;p24"/>
          <p:cNvSpPr txBox="1"/>
          <p:nvPr>
            <p:ph idx="2" type="title"/>
          </p:nvPr>
        </p:nvSpPr>
        <p:spPr>
          <a:xfrm>
            <a:off x="5558812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Aditya Bakare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VIIT, Pune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@aditya_bakare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575" y="8688100"/>
            <a:ext cx="1605026" cy="16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>
                <a:solidFill>
                  <a:schemeClr val="accent1"/>
                </a:solidFill>
              </a:rPr>
              <a:t>What is Open Source?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5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>
                <a:solidFill>
                  <a:schemeClr val="accent1"/>
                </a:solidFill>
              </a:rPr>
              <a:t>And why is it awesome?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" name="Google Shape;70;p15"/>
          <p:cNvSpPr txBox="1"/>
          <p:nvPr>
            <p:ph idx="3" type="title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en-US"/>
              <a:t>People are </a:t>
            </a:r>
            <a:r>
              <a:rPr b="1" lang="en-US"/>
              <a:t>free to use, modify, distribute and contribute to the code </a:t>
            </a:r>
            <a:r>
              <a:rPr lang="en-US"/>
              <a:t>as they see fit.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en-US"/>
              <a:t>Bugs are </a:t>
            </a:r>
            <a:r>
              <a:rPr b="1" lang="en-US"/>
              <a:t>more likely to get fixed</a:t>
            </a:r>
            <a:r>
              <a:rPr lang="en-US"/>
              <a:t> faster in an Open Source Software(OSS).</a:t>
            </a:r>
            <a:endParaRPr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b="1" lang="en-US"/>
              <a:t>New features</a:t>
            </a:r>
            <a:r>
              <a:rPr lang="en-US"/>
              <a:t> keep getting added(as contributors keep getting new ideas).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>
                <a:solidFill>
                  <a:schemeClr val="accent1"/>
                </a:solidFill>
              </a:rPr>
              <a:t>Why should OSS be preferred?</a:t>
            </a:r>
            <a:r>
              <a:rPr lang="en-U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6" name="Google Shape;76;p16"/>
          <p:cNvSpPr txBox="1"/>
          <p:nvPr>
            <p:ph idx="3" type="title"/>
          </p:nvPr>
        </p:nvSpPr>
        <p:spPr>
          <a:xfrm>
            <a:off x="1546235" y="4222352"/>
            <a:ext cx="18089100" cy="5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b="1" lang="en-US"/>
              <a:t>More control</a:t>
            </a:r>
            <a:r>
              <a:rPr lang="en-US"/>
              <a:t> over the application.</a:t>
            </a:r>
            <a:endParaRPr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en-US"/>
              <a:t>Training for newbie programmers.</a:t>
            </a:r>
            <a:endParaRPr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en-US"/>
              <a:t>Stability</a:t>
            </a:r>
            <a:endParaRPr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en-US"/>
              <a:t>Huge Community</a:t>
            </a:r>
            <a:endParaRPr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Some examples of OSS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598150" y="4832775"/>
            <a:ext cx="8437800" cy="5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Linux kernel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>
                <a:solidFill>
                  <a:schemeClr val="accent3"/>
                </a:solidFill>
              </a:rPr>
              <a:t>Flutter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●"/>
            </a:pPr>
            <a:r>
              <a:rPr lang="en-US">
                <a:solidFill>
                  <a:schemeClr val="accent3"/>
                </a:solidFill>
              </a:rPr>
              <a:t>git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3" name="Google Shape;83;p17"/>
          <p:cNvSpPr txBox="1"/>
          <p:nvPr>
            <p:ph idx="3" type="body"/>
          </p:nvPr>
        </p:nvSpPr>
        <p:spPr>
          <a:xfrm>
            <a:off x="10915400" y="4832775"/>
            <a:ext cx="8437800" cy="5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TensorFlow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Python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VLC Media Player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650" y="4514475"/>
            <a:ext cx="1190549" cy="140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988" y="6242012"/>
            <a:ext cx="1001874" cy="124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975" y="7803801"/>
            <a:ext cx="1001900" cy="10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73800" y="7615150"/>
            <a:ext cx="1190550" cy="11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68800" y="6059500"/>
            <a:ext cx="1190550" cy="11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73807" y="4564400"/>
            <a:ext cx="1190550" cy="112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24450" y="5171200"/>
            <a:ext cx="167352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>
                <a:solidFill>
                  <a:srgbClr val="EA4335"/>
                </a:solidFill>
              </a:rPr>
              <a:t>“</a:t>
            </a:r>
            <a:r>
              <a:rPr i="1" lang="en-US">
                <a:solidFill>
                  <a:srgbClr val="EA4335"/>
                </a:solidFill>
              </a:rPr>
              <a:t>The power of Open-source is the power of the people. The people rule.</a:t>
            </a:r>
            <a:r>
              <a:rPr lang="en-US">
                <a:solidFill>
                  <a:srgbClr val="EA4335"/>
                </a:solidFill>
              </a:rPr>
              <a:t>”</a:t>
            </a:r>
            <a:endParaRPr>
              <a:solidFill>
                <a:srgbClr val="EA4335"/>
              </a:solidFill>
            </a:endParaRPr>
          </a:p>
        </p:txBody>
      </p:sp>
      <p:sp>
        <p:nvSpPr>
          <p:cNvPr id="95" name="Google Shape;95;p18"/>
          <p:cNvSpPr txBox="1"/>
          <p:nvPr>
            <p:ph idx="2" type="title"/>
          </p:nvPr>
        </p:nvSpPr>
        <p:spPr>
          <a:xfrm>
            <a:off x="3859721" y="8484700"/>
            <a:ext cx="129333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Philippe Kahn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628750" y="5258863"/>
            <a:ext cx="97152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10000"/>
              <a:t>Version Control</a:t>
            </a:r>
            <a:endParaRPr sz="10000"/>
          </a:p>
        </p:txBody>
      </p:sp>
      <p:sp>
        <p:nvSpPr>
          <p:cNvPr id="101" name="Google Shape;101;p19"/>
          <p:cNvSpPr/>
          <p:nvPr/>
        </p:nvSpPr>
        <p:spPr>
          <a:xfrm>
            <a:off x="15283550" y="1624375"/>
            <a:ext cx="5960700" cy="27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5500" y="1956100"/>
            <a:ext cx="48768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2345" y="5685163"/>
            <a:ext cx="9963130" cy="14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33250" y="8476350"/>
            <a:ext cx="3661300" cy="43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 of Version Control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366900" y="5059425"/>
            <a:ext cx="4978975" cy="49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738725" y="6991600"/>
            <a:ext cx="18036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a=1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b=2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c=3</a:t>
            </a:r>
            <a:endParaRPr sz="3000"/>
          </a:p>
        </p:txBody>
      </p:sp>
      <p:cxnSp>
        <p:nvCxnSpPr>
          <p:cNvPr id="112" name="Google Shape;112;p20"/>
          <p:cNvCxnSpPr>
            <a:stCxn id="110" idx="1"/>
          </p:cNvCxnSpPr>
          <p:nvPr/>
        </p:nvCxnSpPr>
        <p:spPr>
          <a:xfrm flipH="1" rot="10800000">
            <a:off x="6345875" y="7548312"/>
            <a:ext cx="2961300" cy="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7189425" y="5059425"/>
            <a:ext cx="4978975" cy="49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278163" y="5059425"/>
            <a:ext cx="4978975" cy="49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0684300" y="6991600"/>
            <a:ext cx="18036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a=1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b=2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c=3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d=4</a:t>
            </a:r>
            <a:endParaRPr sz="3000"/>
          </a:p>
        </p:txBody>
      </p:sp>
      <p:sp>
        <p:nvSpPr>
          <p:cNvPr id="116" name="Google Shape;116;p20"/>
          <p:cNvSpPr txBox="1"/>
          <p:nvPr/>
        </p:nvSpPr>
        <p:spPr>
          <a:xfrm>
            <a:off x="18629875" y="6873350"/>
            <a:ext cx="18036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a=1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b=2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d=4</a:t>
            </a:r>
            <a:endParaRPr sz="3000"/>
          </a:p>
        </p:txBody>
      </p:sp>
      <p:cxnSp>
        <p:nvCxnSpPr>
          <p:cNvPr id="117" name="Google Shape;117;p20"/>
          <p:cNvCxnSpPr/>
          <p:nvPr/>
        </p:nvCxnSpPr>
        <p:spPr>
          <a:xfrm flipH="1" rot="10800000">
            <a:off x="14257125" y="7548625"/>
            <a:ext cx="2961300" cy="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 txBox="1"/>
          <p:nvPr/>
        </p:nvSpPr>
        <p:spPr>
          <a:xfrm>
            <a:off x="9329550" y="10999525"/>
            <a:ext cx="91293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Keep track of changes to the code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 of Version Control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7637325" y="10999525"/>
            <a:ext cx="112887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02124"/>
                </a:solidFill>
              </a:rPr>
              <a:t>Helps to remotely collaborate with teammates</a:t>
            </a:r>
            <a:endParaRPr sz="40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650" y="2947588"/>
            <a:ext cx="6023275" cy="35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6099" y="3676179"/>
            <a:ext cx="2327024" cy="2402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21"/>
          <p:cNvGrpSpPr/>
          <p:nvPr/>
        </p:nvGrpSpPr>
        <p:grpSpPr>
          <a:xfrm>
            <a:off x="2090628" y="8394367"/>
            <a:ext cx="3654413" cy="2020647"/>
            <a:chOff x="2610775" y="8400151"/>
            <a:chExt cx="6048350" cy="3551224"/>
          </a:xfrm>
        </p:grpSpPr>
        <p:pic>
          <p:nvPicPr>
            <p:cNvPr id="128" name="Google Shape;128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0775" y="8400151"/>
              <a:ext cx="6048350" cy="3551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1"/>
            <p:cNvSpPr/>
            <p:nvPr/>
          </p:nvSpPr>
          <p:spPr>
            <a:xfrm>
              <a:off x="3384475" y="8641875"/>
              <a:ext cx="4542300" cy="29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21"/>
          <p:cNvGrpSpPr/>
          <p:nvPr/>
        </p:nvGrpSpPr>
        <p:grpSpPr>
          <a:xfrm>
            <a:off x="18458853" y="8394367"/>
            <a:ext cx="3654413" cy="2020647"/>
            <a:chOff x="2610775" y="8400151"/>
            <a:chExt cx="6048350" cy="3551224"/>
          </a:xfrm>
        </p:grpSpPr>
        <p:pic>
          <p:nvPicPr>
            <p:cNvPr id="131" name="Google Shape;131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0775" y="8400151"/>
              <a:ext cx="6048350" cy="3551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1"/>
            <p:cNvSpPr/>
            <p:nvPr/>
          </p:nvSpPr>
          <p:spPr>
            <a:xfrm>
              <a:off x="3384475" y="8641875"/>
              <a:ext cx="4542300" cy="29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3" name="Google Shape;133;p21"/>
          <p:cNvCxnSpPr/>
          <p:nvPr/>
        </p:nvCxnSpPr>
        <p:spPr>
          <a:xfrm flipH="1" rot="10800000">
            <a:off x="5121225" y="5588750"/>
            <a:ext cx="3585000" cy="229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15764500" y="5388425"/>
            <a:ext cx="2939100" cy="264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 of Version Control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400" y="2947600"/>
            <a:ext cx="16209875" cy="870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0153400" y="11133125"/>
            <a:ext cx="8038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You don’t need to do this anymore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