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4/7/2019</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4/7/2019</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5C2167BD-B15B-4591-8035-B6C5C265EADA}"/>
              </a:ext>
            </a:extLst>
          </p:cNvPr>
          <p:cNvSpPr>
            <a:spLocks noGrp="1"/>
          </p:cNvSpPr>
          <p:nvPr>
            <p:ph type="ctrTitle"/>
          </p:nvPr>
        </p:nvSpPr>
        <p:spPr/>
        <p:txBody>
          <a:bodyPr/>
          <a:lstStyle/>
          <a:p>
            <a:r>
              <a:t>Book1</a:t>
            </a:r>
          </a:p>
        </p:txBody>
      </p:sp>
      <p:sp>
        <p:nvSpPr>
          <p:cNvPr id="3" name="slide1">
            <a:extLst>
              <a:ext uri="{FF2B5EF4-FFF2-40B4-BE49-F238E27FC236}">
                <a16:creationId xmlns:a16="http://schemas.microsoft.com/office/drawing/2014/main" id="{0F6A4864-C5E0-48E7-AE81-B730C2CD747C}"/>
              </a:ext>
            </a:extLst>
          </p:cNvPr>
          <p:cNvSpPr>
            <a:spLocks noGrp="1"/>
          </p:cNvSpPr>
          <p:nvPr>
            <p:ph type="subTitle" idx="1"/>
          </p:nvPr>
        </p:nvSpPr>
        <p:spPr/>
        <p:txBody>
          <a:bodyPr/>
          <a:lstStyle/>
          <a:p>
            <a:r>
              <a:t>File created on: 4/7/2019 6:42:14 PM</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a:extLst>
              <a:ext uri="{FF2B5EF4-FFF2-40B4-BE49-F238E27FC236}">
                <a16:creationId xmlns:a16="http://schemas.microsoft.com/office/drawing/2014/main" id="{01B6D1D9-C540-48AC-9B0B-A19CFF164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19" y="285226"/>
            <a:ext cx="8394319" cy="6858000"/>
          </a:xfrm>
          <a:prstGeom prst="rect">
            <a:avLst/>
          </a:prstGeom>
        </p:spPr>
      </p:pic>
      <p:sp>
        <p:nvSpPr>
          <p:cNvPr id="2" name="Title 1">
            <a:extLst>
              <a:ext uri="{FF2B5EF4-FFF2-40B4-BE49-F238E27FC236}">
                <a16:creationId xmlns:a16="http://schemas.microsoft.com/office/drawing/2014/main" id="{A185486A-2994-4939-9735-FCA601E21E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D3BFE5-F58B-4B33-B48B-3DB26F7867DC}"/>
              </a:ext>
            </a:extLst>
          </p:cNvPr>
          <p:cNvSpPr>
            <a:spLocks noGrp="1"/>
          </p:cNvSpPr>
          <p:nvPr>
            <p:ph idx="1"/>
          </p:nvPr>
        </p:nvSpPr>
        <p:spPr>
          <a:xfrm>
            <a:off x="9051721" y="696286"/>
            <a:ext cx="2540597" cy="5480677"/>
          </a:xfrm>
        </p:spPr>
        <p:txBody>
          <a:bodyPr>
            <a:normAutofit fontScale="92500" lnSpcReduction="20000"/>
          </a:bodyPr>
          <a:lstStyle/>
          <a:p>
            <a:r>
              <a:rPr lang="en-US" dirty="0"/>
              <a:t>The top 10 most used bikes can be seen here with two specifically being tremendously used. Attention to these heavily used bikes would be recommended to ensure safety in regards to potential repairs</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a:extLst>
              <a:ext uri="{FF2B5EF4-FFF2-40B4-BE49-F238E27FC236}">
                <a16:creationId xmlns:a16="http://schemas.microsoft.com/office/drawing/2014/main" id="{8C751FF7-D7A0-4A69-AF47-E6BE5B3AA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685" y="0"/>
            <a:ext cx="5468629" cy="6858000"/>
          </a:xfrm>
          <a:prstGeom prst="rect">
            <a:avLst/>
          </a:prstGeom>
        </p:spPr>
      </p:pic>
      <p:sp>
        <p:nvSpPr>
          <p:cNvPr id="3" name="Title 2">
            <a:extLst>
              <a:ext uri="{FF2B5EF4-FFF2-40B4-BE49-F238E27FC236}">
                <a16:creationId xmlns:a16="http://schemas.microsoft.com/office/drawing/2014/main" id="{8BB2C400-77EE-44E6-A41C-58EF8DA8DDC2}"/>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345BA9BE-CDCD-4716-88B8-73D43FFDE5D5}"/>
              </a:ext>
            </a:extLst>
          </p:cNvPr>
          <p:cNvSpPr>
            <a:spLocks noGrp="1"/>
          </p:cNvSpPr>
          <p:nvPr>
            <p:ph idx="1"/>
          </p:nvPr>
        </p:nvSpPr>
        <p:spPr>
          <a:xfrm>
            <a:off x="838200" y="1825625"/>
            <a:ext cx="2710343" cy="4351338"/>
          </a:xfrm>
        </p:spPr>
        <p:txBody>
          <a:bodyPr/>
          <a:lstStyle/>
          <a:p>
            <a:r>
              <a:rPr lang="en-US" dirty="0"/>
              <a:t>This indicates a 400,000 ride increase when comparing January last year to January this year</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a:extLst>
              <a:ext uri="{FF2B5EF4-FFF2-40B4-BE49-F238E27FC236}">
                <a16:creationId xmlns:a16="http://schemas.microsoft.com/office/drawing/2014/main" id="{B7CB68B7-AE94-45CF-9FEB-663293013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444" y="0"/>
            <a:ext cx="6945111" cy="6858000"/>
          </a:xfrm>
          <a:prstGeom prst="rect">
            <a:avLst/>
          </a:prstGeom>
        </p:spPr>
      </p:pic>
      <p:sp>
        <p:nvSpPr>
          <p:cNvPr id="2" name="Title 1">
            <a:extLst>
              <a:ext uri="{FF2B5EF4-FFF2-40B4-BE49-F238E27FC236}">
                <a16:creationId xmlns:a16="http://schemas.microsoft.com/office/drawing/2014/main" id="{01F8C7A8-67E5-49CB-913F-53A7C495B6CE}"/>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685C3ECA-DA63-4A22-90F9-AE75FF65300A}"/>
              </a:ext>
            </a:extLst>
          </p:cNvPr>
          <p:cNvSpPr>
            <a:spLocks noGrp="1"/>
          </p:cNvSpPr>
          <p:nvPr>
            <p:ph idx="1"/>
          </p:nvPr>
        </p:nvSpPr>
        <p:spPr>
          <a:xfrm>
            <a:off x="838200" y="1825625"/>
            <a:ext cx="2341228" cy="4351338"/>
          </a:xfrm>
        </p:spPr>
        <p:txBody>
          <a:bodyPr>
            <a:normAutofit fontScale="85000" lnSpcReduction="20000"/>
          </a:bodyPr>
          <a:lstStyle/>
          <a:p>
            <a:r>
              <a:rPr lang="en-US" dirty="0"/>
              <a:t>Along with an increase in usage came an increase in subscriptions as well as Temporary Customers the ratio however largely stayed the same indicating growth and a consistent conversion rate</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a:extLst>
              <a:ext uri="{FF2B5EF4-FFF2-40B4-BE49-F238E27FC236}">
                <a16:creationId xmlns:a16="http://schemas.microsoft.com/office/drawing/2014/main" id="{2AB0280B-2F6A-4606-9284-60AA4DC61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608" y="0"/>
            <a:ext cx="9154783" cy="6858000"/>
          </a:xfrm>
          <a:prstGeom prst="rect">
            <a:avLst/>
          </a:prstGeom>
        </p:spPr>
      </p:pic>
      <p:sp>
        <p:nvSpPr>
          <p:cNvPr id="2" name="Title 1">
            <a:extLst>
              <a:ext uri="{FF2B5EF4-FFF2-40B4-BE49-F238E27FC236}">
                <a16:creationId xmlns:a16="http://schemas.microsoft.com/office/drawing/2014/main" id="{C5E9EBF9-2EFB-496C-A46C-90A282446D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FA48AD-CE23-4AA2-BD4B-7BFC9219A131}"/>
              </a:ext>
            </a:extLst>
          </p:cNvPr>
          <p:cNvSpPr>
            <a:spLocks noGrp="1"/>
          </p:cNvSpPr>
          <p:nvPr>
            <p:ph idx="1"/>
          </p:nvPr>
        </p:nvSpPr>
        <p:spPr>
          <a:xfrm>
            <a:off x="8846793" y="1422698"/>
            <a:ext cx="3229561" cy="4012603"/>
          </a:xfrm>
        </p:spPr>
        <p:txBody>
          <a:bodyPr>
            <a:normAutofit fontScale="92500" lnSpcReduction="10000"/>
          </a:bodyPr>
          <a:lstStyle/>
          <a:p>
            <a:r>
              <a:rPr lang="en-US" dirty="0"/>
              <a:t>Popular starting times indicates a consistent customer base where members and customers habitually use our services </a:t>
            </a:r>
            <a:r>
              <a:rPr lang="en-US" dirty="0" err="1"/>
              <a:t>throught</a:t>
            </a:r>
            <a:r>
              <a:rPr lang="en-US" dirty="0"/>
              <a:t> the days aside from slight overall increase no real difference can be observed</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a:extLst>
              <a:ext uri="{FF2B5EF4-FFF2-40B4-BE49-F238E27FC236}">
                <a16:creationId xmlns:a16="http://schemas.microsoft.com/office/drawing/2014/main" id="{C3D97D8C-6E71-4221-8D51-35FC31AAEA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76" y="0"/>
            <a:ext cx="9786047" cy="6858000"/>
          </a:xfrm>
          <a:prstGeom prst="rect">
            <a:avLst/>
          </a:prstGeom>
        </p:spPr>
      </p:pic>
      <p:sp>
        <p:nvSpPr>
          <p:cNvPr id="2" name="Title 1">
            <a:extLst>
              <a:ext uri="{FF2B5EF4-FFF2-40B4-BE49-F238E27FC236}">
                <a16:creationId xmlns:a16="http://schemas.microsoft.com/office/drawing/2014/main" id="{6541226C-503C-4216-A734-2286BA14B7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9680D9-7148-4F92-8CF2-0745E6D02809}"/>
              </a:ext>
            </a:extLst>
          </p:cNvPr>
          <p:cNvSpPr>
            <a:spLocks noGrp="1"/>
          </p:cNvSpPr>
          <p:nvPr>
            <p:ph idx="1"/>
          </p:nvPr>
        </p:nvSpPr>
        <p:spPr>
          <a:xfrm>
            <a:off x="8917496" y="1825625"/>
            <a:ext cx="2436303" cy="4351338"/>
          </a:xfrm>
        </p:spPr>
        <p:txBody>
          <a:bodyPr>
            <a:normAutofit fontScale="92500" lnSpcReduction="20000"/>
          </a:bodyPr>
          <a:lstStyle/>
          <a:p>
            <a:r>
              <a:rPr lang="en-US" dirty="0"/>
              <a:t>The top 9 most popular stations and their usage from last year to this year have not changed either enforcing the idea of a consistent customer base </a:t>
            </a:r>
            <a:r>
              <a:rPr lang="en-US" dirty="0" err="1"/>
              <a:t>habitualy</a:t>
            </a:r>
            <a:r>
              <a:rPr lang="en-US" dirty="0"/>
              <a:t> using our services</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a:extLst>
              <a:ext uri="{FF2B5EF4-FFF2-40B4-BE49-F238E27FC236}">
                <a16:creationId xmlns:a16="http://schemas.microsoft.com/office/drawing/2014/main" id="{65C9112B-F212-4AFE-ABAF-D775EDD4D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082" y="0"/>
            <a:ext cx="7657836" cy="6858000"/>
          </a:xfrm>
          <a:prstGeom prst="rect">
            <a:avLst/>
          </a:prstGeom>
        </p:spPr>
      </p:pic>
      <p:sp>
        <p:nvSpPr>
          <p:cNvPr id="2" name="Title 1">
            <a:extLst>
              <a:ext uri="{FF2B5EF4-FFF2-40B4-BE49-F238E27FC236}">
                <a16:creationId xmlns:a16="http://schemas.microsoft.com/office/drawing/2014/main" id="{B78F5B95-3153-4A23-95E0-F0389EDA33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F496C9-F04E-43A8-B039-9ABA539D54E9}"/>
              </a:ext>
            </a:extLst>
          </p:cNvPr>
          <p:cNvSpPr>
            <a:spLocks noGrp="1"/>
          </p:cNvSpPr>
          <p:nvPr>
            <p:ph idx="1"/>
          </p:nvPr>
        </p:nvSpPr>
        <p:spPr>
          <a:xfrm>
            <a:off x="8707772" y="2172749"/>
            <a:ext cx="2646028" cy="4004214"/>
          </a:xfrm>
        </p:spPr>
        <p:txBody>
          <a:bodyPr/>
          <a:lstStyle/>
          <a:p>
            <a:r>
              <a:rPr lang="en-US" dirty="0"/>
              <a:t>Just like the previous slide the top ending stations have not changed as well</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a:extLst>
              <a:ext uri="{FF2B5EF4-FFF2-40B4-BE49-F238E27FC236}">
                <a16:creationId xmlns:a16="http://schemas.microsoft.com/office/drawing/2014/main" id="{5376F44D-E7F0-4666-AA12-FD13C430D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709" y="0"/>
            <a:ext cx="8172582" cy="6858000"/>
          </a:xfrm>
          <a:prstGeom prst="rect">
            <a:avLst/>
          </a:prstGeom>
        </p:spPr>
      </p:pic>
      <p:sp>
        <p:nvSpPr>
          <p:cNvPr id="2" name="Title 1">
            <a:extLst>
              <a:ext uri="{FF2B5EF4-FFF2-40B4-BE49-F238E27FC236}">
                <a16:creationId xmlns:a16="http://schemas.microsoft.com/office/drawing/2014/main" id="{B03B0D2F-86AC-4A4B-AAE4-92482C706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D191D0-40FF-477A-AA19-E483E04E6BDA}"/>
              </a:ext>
            </a:extLst>
          </p:cNvPr>
          <p:cNvSpPr>
            <a:spLocks noGrp="1"/>
          </p:cNvSpPr>
          <p:nvPr>
            <p:ph idx="1"/>
          </p:nvPr>
        </p:nvSpPr>
        <p:spPr>
          <a:xfrm>
            <a:off x="8229600" y="2055813"/>
            <a:ext cx="3124200" cy="4121150"/>
          </a:xfrm>
        </p:spPr>
        <p:txBody>
          <a:bodyPr>
            <a:normAutofit lnSpcReduction="10000"/>
          </a:bodyPr>
          <a:lstStyle/>
          <a:p>
            <a:r>
              <a:rPr lang="en-US" dirty="0"/>
              <a:t>The least popular stations of this year have drastically fewer numbers than those of our top stations Perhaps a call for increased marketing in these areas can provide a solution.</a:t>
            </a:r>
          </a:p>
        </p:txBody>
      </p:sp>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a:extLst>
              <a:ext uri="{FF2B5EF4-FFF2-40B4-BE49-F238E27FC236}">
                <a16:creationId xmlns:a16="http://schemas.microsoft.com/office/drawing/2014/main" id="{9B9EF28B-166F-4F6B-A615-61C9853FF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014" y="0"/>
            <a:ext cx="7745972" cy="6858000"/>
          </a:xfrm>
          <a:prstGeom prst="rect">
            <a:avLst/>
          </a:prstGeom>
        </p:spPr>
      </p:pic>
      <p:sp>
        <p:nvSpPr>
          <p:cNvPr id="2" name="Title 1">
            <a:extLst>
              <a:ext uri="{FF2B5EF4-FFF2-40B4-BE49-F238E27FC236}">
                <a16:creationId xmlns:a16="http://schemas.microsoft.com/office/drawing/2014/main" id="{D44066E8-AD91-43C8-9A75-4C805E42F2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C13D6B-3E53-4EB4-84E8-4A811A474379}"/>
              </a:ext>
            </a:extLst>
          </p:cNvPr>
          <p:cNvSpPr>
            <a:spLocks noGrp="1"/>
          </p:cNvSpPr>
          <p:nvPr>
            <p:ph idx="1"/>
          </p:nvPr>
        </p:nvSpPr>
        <p:spPr>
          <a:xfrm>
            <a:off x="8716160" y="1825625"/>
            <a:ext cx="2637639" cy="4351338"/>
          </a:xfrm>
        </p:spPr>
        <p:txBody>
          <a:bodyPr>
            <a:normAutofit lnSpcReduction="10000"/>
          </a:bodyPr>
          <a:lstStyle/>
          <a:p>
            <a:r>
              <a:rPr lang="en-US" dirty="0"/>
              <a:t>Gender demographics are fairly similar as well. The ratio of female to male also stayed </a:t>
            </a:r>
            <a:r>
              <a:rPr lang="en-US" dirty="0" err="1"/>
              <a:t>virtualy</a:t>
            </a:r>
            <a:r>
              <a:rPr lang="en-US" dirty="0"/>
              <a:t> the same despite both numbers growing over the year</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a:extLst>
              <a:ext uri="{FF2B5EF4-FFF2-40B4-BE49-F238E27FC236}">
                <a16:creationId xmlns:a16="http://schemas.microsoft.com/office/drawing/2014/main" id="{A8BC1EFA-B541-4646-A7D7-06D99D714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6191" y="0"/>
            <a:ext cx="6699617" cy="6858000"/>
          </a:xfrm>
          <a:prstGeom prst="rect">
            <a:avLst/>
          </a:prstGeom>
        </p:spPr>
      </p:pic>
      <p:sp>
        <p:nvSpPr>
          <p:cNvPr id="2" name="Title 1">
            <a:extLst>
              <a:ext uri="{FF2B5EF4-FFF2-40B4-BE49-F238E27FC236}">
                <a16:creationId xmlns:a16="http://schemas.microsoft.com/office/drawing/2014/main" id="{41581C69-BD80-4AC8-A233-3CC41DB968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BDF57A-3E6F-424B-89D6-19D049B2696C}"/>
              </a:ext>
            </a:extLst>
          </p:cNvPr>
          <p:cNvSpPr>
            <a:spLocks noGrp="1"/>
          </p:cNvSpPr>
          <p:nvPr>
            <p:ph idx="1"/>
          </p:nvPr>
        </p:nvSpPr>
        <p:spPr>
          <a:xfrm>
            <a:off x="8430936" y="1825625"/>
            <a:ext cx="2922864" cy="4351338"/>
          </a:xfrm>
        </p:spPr>
        <p:txBody>
          <a:bodyPr/>
          <a:lstStyle/>
          <a:p>
            <a:r>
              <a:rPr lang="en-US" dirty="0"/>
              <a:t>Unlike the gender ration within our customer demographics an even ratio can be found in our age groups(by decades).</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241</Words>
  <Application>Microsoft Office PowerPoint</Application>
  <PresentationFormat>Widescreen</PresentationFormat>
  <Paragraphs>11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Book1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Book1</dc:title>
  <dc:creator/>
  <cp:lastModifiedBy>justen torres</cp:lastModifiedBy>
  <cp:revision>3</cp:revision>
  <dcterms:created xsi:type="dcterms:W3CDTF">2018-08-15T22:40:47Z</dcterms:created>
  <dcterms:modified xsi:type="dcterms:W3CDTF">2019-04-08T04:52:21Z</dcterms:modified>
</cp:coreProperties>
</file>