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1" r:id="rId2"/>
  </p:sldMasterIdLst>
  <p:notesMasterIdLst>
    <p:notesMasterId r:id="rId53"/>
  </p:notesMasterIdLst>
  <p:sldIdLst>
    <p:sldId id="363" r:id="rId3"/>
    <p:sldId id="284" r:id="rId4"/>
    <p:sldId id="337" r:id="rId5"/>
    <p:sldId id="286" r:id="rId6"/>
    <p:sldId id="288" r:id="rId7"/>
    <p:sldId id="325" r:id="rId8"/>
    <p:sldId id="338" r:id="rId9"/>
    <p:sldId id="287" r:id="rId10"/>
    <p:sldId id="336" r:id="rId11"/>
    <p:sldId id="315" r:id="rId12"/>
    <p:sldId id="316" r:id="rId13"/>
    <p:sldId id="317" r:id="rId14"/>
    <p:sldId id="319" r:id="rId15"/>
    <p:sldId id="289" r:id="rId16"/>
    <p:sldId id="326" r:id="rId17"/>
    <p:sldId id="290" r:id="rId18"/>
    <p:sldId id="320" r:id="rId19"/>
    <p:sldId id="291" r:id="rId20"/>
    <p:sldId id="322" r:id="rId21"/>
    <p:sldId id="323" r:id="rId22"/>
    <p:sldId id="324" r:id="rId23"/>
    <p:sldId id="328" r:id="rId24"/>
    <p:sldId id="330" r:id="rId25"/>
    <p:sldId id="331" r:id="rId26"/>
    <p:sldId id="333" r:id="rId27"/>
    <p:sldId id="334" r:id="rId28"/>
    <p:sldId id="340" r:id="rId29"/>
    <p:sldId id="332" r:id="rId30"/>
    <p:sldId id="327" r:id="rId31"/>
    <p:sldId id="341" r:id="rId32"/>
    <p:sldId id="296" r:id="rId33"/>
    <p:sldId id="343" r:id="rId34"/>
    <p:sldId id="344" r:id="rId35"/>
    <p:sldId id="345" r:id="rId36"/>
    <p:sldId id="357" r:id="rId37"/>
    <p:sldId id="358" r:id="rId38"/>
    <p:sldId id="346" r:id="rId39"/>
    <p:sldId id="349" r:id="rId40"/>
    <p:sldId id="335" r:id="rId41"/>
    <p:sldId id="353" r:id="rId42"/>
    <p:sldId id="310" r:id="rId43"/>
    <p:sldId id="360" r:id="rId44"/>
    <p:sldId id="359" r:id="rId45"/>
    <p:sldId id="354" r:id="rId46"/>
    <p:sldId id="361" r:id="rId47"/>
    <p:sldId id="362" r:id="rId48"/>
    <p:sldId id="355" r:id="rId49"/>
    <p:sldId id="356" r:id="rId50"/>
    <p:sldId id="312" r:id="rId51"/>
    <p:sldId id="342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80CB8"/>
    <a:srgbClr val="FF0000"/>
    <a:srgbClr val="592905"/>
    <a:srgbClr val="00FF00"/>
    <a:srgbClr val="B1B7E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85" autoAdjust="0"/>
  </p:normalViewPr>
  <p:slideViewPr>
    <p:cSldViewPr>
      <p:cViewPr varScale="1">
        <p:scale>
          <a:sx n="101" d="100"/>
          <a:sy n="101" d="100"/>
        </p:scale>
        <p:origin x="-2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2FD3C-DBE8-4FA7-B822-3237423313C7}" type="datetimeFigureOut">
              <a:rPr lang="zh-CN" altLang="en-US" smtClean="0"/>
              <a:pPr/>
              <a:t>2012-12-4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09AFE-D93F-4A3A-BF94-833EA89825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63938" y="6308725"/>
            <a:ext cx="2232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200">
                <a:latin typeface="Arial" charset="0"/>
              </a:rPr>
              <a:t>Confidential and Proprietary</a:t>
            </a:r>
            <a:r>
              <a:rPr kumimoji="1" lang="en-US" altLang="zh-CN" sz="120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6400800" cy="1295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3742E-0DAA-4780-8B68-2AE6FBBB6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74650"/>
            <a:ext cx="20193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74650"/>
            <a:ext cx="59055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C2A8C-4754-4D0B-A32D-B36D3C1163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80772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1450"/>
            <a:ext cx="396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441450"/>
            <a:ext cx="396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65D05-6314-4E3D-8B08-D55DCADA3C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80772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41450"/>
            <a:ext cx="8077200" cy="4572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D051-C33E-4B39-9912-75B027308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80772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1450"/>
            <a:ext cx="80772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803650"/>
            <a:ext cx="80772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4A584-4F10-459D-9371-FFCF51D63D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80772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1450"/>
            <a:ext cx="396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24400" y="1441450"/>
            <a:ext cx="39624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24400" y="3803650"/>
            <a:ext cx="39624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75786-E4DC-4FB1-A4A1-B0A60676D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2E020-7212-469E-942E-33873B53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202E7-7721-4118-AFAA-7729FDA9F9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075BC-20D1-4EBA-B160-DD7A33E42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C0227-BF72-45A8-885C-852C79C848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76D0-5A3F-42E2-939D-C947FCB3BD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FDC99-8016-410B-B519-F5F244387E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237F-5E76-49C2-BC50-723320041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756B1-D133-43C6-BE9A-58DB87E47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378EA-C39A-4D6D-AF41-7E0E4E48DC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27FAB-14DC-4271-AF3C-9D96E5CF4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A0969-1EFF-4CC6-95B5-3822DBF33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3675-04FD-442D-AEC4-B37AA372CB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80772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1450"/>
            <a:ext cx="80772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803650"/>
            <a:ext cx="80772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3944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D83B7-1F29-41DC-BF45-A53BD2851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80772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1450"/>
            <a:ext cx="396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441450"/>
            <a:ext cx="396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3944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8F097-A25C-4BF1-9792-2DC0AAF46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9ADA-4CBE-4A4D-B24B-047FDC79D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145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44145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1AA78-52EF-4BB9-A0CE-E2041502C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44655-7332-40CB-9622-369E881F7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B709-7E0B-4EC0-AD9A-020D1EA690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C4C62-8F2D-4D7E-A8BB-870E8C085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84C88-D7E3-4AB8-85B7-8A787EA874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69184-BC35-42EE-A7EB-75E37D367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7465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145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44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latin typeface="+mn-lt"/>
              </a:defRPr>
            </a:lvl1pPr>
          </a:lstStyle>
          <a:p>
            <a:pPr>
              <a:defRPr/>
            </a:pPr>
            <a:fld id="{994B77FE-33FA-4182-9E4C-7840493F02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563938" y="6467475"/>
            <a:ext cx="2232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1200">
                <a:latin typeface="Arial" charset="0"/>
              </a:rPr>
              <a:t>Confidential and Proprietary</a:t>
            </a:r>
            <a:r>
              <a:rPr kumimoji="1" lang="en-US" altLang="zh-CN" sz="120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512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2FF1BFE-F6C8-4848-B824-0B83857642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2.xml"/><Relationship Id="rId4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6" Type="http://schemas.openxmlformats.org/officeDocument/2006/relationships/slide" Target="slide37.xml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4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Relationship Id="rId4" Type="http://schemas.openxmlformats.org/officeDocument/2006/relationships/slide" Target="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Relationship Id="rId5" Type="http://schemas.openxmlformats.org/officeDocument/2006/relationships/slide" Target="slide45.xml"/><Relationship Id="rId4" Type="http://schemas.openxmlformats.org/officeDocument/2006/relationships/slide" Target="slide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42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1981200"/>
            <a:ext cx="77724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ISO/IEC14443-4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协议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0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			</a:t>
            </a:r>
            <a:r>
              <a:rPr lang="en-US" altLang="zh-CN" sz="4000" noProof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学习总结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0" y="152400"/>
            <a:ext cx="5562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CC3300"/>
                </a:solidFill>
                <a:ea typeface="黑体" pitchFamily="2" charset="-122"/>
              </a:rPr>
              <a:t>RFID</a:t>
            </a:r>
            <a:r>
              <a:rPr lang="zh-CN" altLang="en-US" sz="3600" b="1">
                <a:solidFill>
                  <a:srgbClr val="CC3300"/>
                </a:solidFill>
                <a:ea typeface="黑体" pitchFamily="2" charset="-122"/>
              </a:rPr>
              <a:t>常用调制与解调技术</a:t>
            </a:r>
          </a:p>
        </p:txBody>
      </p:sp>
      <p:pic>
        <p:nvPicPr>
          <p:cNvPr id="29700" name="Picture 7" descr="ASK调制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2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图片 12" descr="QQ截图2011101810570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276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图片 13" descr="QQ截图20111018105837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419600"/>
            <a:ext cx="7543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13"/>
          <p:cNvSpPr txBox="1">
            <a:spLocks noChangeArrowheads="1"/>
          </p:cNvSpPr>
          <p:nvPr/>
        </p:nvSpPr>
        <p:spPr bwMode="auto">
          <a:xfrm>
            <a:off x="0" y="914400"/>
            <a:ext cx="5256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u"/>
            </a:pPr>
            <a:r>
              <a:rPr lang="en-US" altLang="zh-CN" sz="2800">
                <a:solidFill>
                  <a:srgbClr val="FF0000"/>
                </a:solidFill>
              </a:rPr>
              <a:t> ASK</a:t>
            </a:r>
            <a:r>
              <a:rPr lang="zh-CN" altLang="en-US" sz="2800">
                <a:solidFill>
                  <a:srgbClr val="FF0000"/>
                </a:solidFill>
              </a:rPr>
              <a:t>调制波形</a:t>
            </a:r>
            <a:r>
              <a:rPr lang="zh-CN" altLang="en-US" sz="2800"/>
              <a:t>（幅移键控）</a:t>
            </a:r>
          </a:p>
        </p:txBody>
      </p:sp>
      <p:sp>
        <p:nvSpPr>
          <p:cNvPr id="29704" name="Text Box 13"/>
          <p:cNvSpPr txBox="1">
            <a:spLocks noChangeArrowheads="1"/>
          </p:cNvSpPr>
          <p:nvPr/>
        </p:nvSpPr>
        <p:spPr bwMode="auto">
          <a:xfrm>
            <a:off x="0" y="2819400"/>
            <a:ext cx="5256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u"/>
            </a:pPr>
            <a:r>
              <a:rPr lang="en-US" altLang="zh-CN" sz="2800">
                <a:solidFill>
                  <a:srgbClr val="FF0000"/>
                </a:solidFill>
              </a:rPr>
              <a:t> ASK</a:t>
            </a:r>
            <a:r>
              <a:rPr lang="zh-CN" altLang="en-US" sz="2800">
                <a:solidFill>
                  <a:srgbClr val="FF0000"/>
                </a:solidFill>
              </a:rPr>
              <a:t>解调波形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13"/>
          <p:cNvSpPr txBox="1">
            <a:spLocks noChangeArrowheads="1"/>
          </p:cNvSpPr>
          <p:nvPr/>
        </p:nvSpPr>
        <p:spPr bwMode="auto">
          <a:xfrm>
            <a:off x="0" y="457200"/>
            <a:ext cx="624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u"/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rgbClr val="FF0000"/>
                </a:solidFill>
              </a:rPr>
              <a:t>BPSK</a:t>
            </a:r>
            <a:r>
              <a:rPr lang="zh-CN" altLang="en-US" sz="2800">
                <a:solidFill>
                  <a:srgbClr val="FF0000"/>
                </a:solidFill>
              </a:rPr>
              <a:t>调制与解调（双相移键控）</a:t>
            </a:r>
          </a:p>
        </p:txBody>
      </p:sp>
      <p:pic>
        <p:nvPicPr>
          <p:cNvPr id="30724" name="图片 15" descr="QQ截图20111018111522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418388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179388" y="404813"/>
            <a:ext cx="8353425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5000"/>
              </a:spcBef>
              <a:buClr>
                <a:srgbClr val="CC3300"/>
              </a:buClr>
              <a:buFont typeface="Wingdings" pitchFamily="2" charset="2"/>
              <a:buChar char="u"/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rgbClr val="CC3300"/>
                </a:solidFill>
              </a:rPr>
              <a:t>PICC</a:t>
            </a:r>
            <a:r>
              <a:rPr lang="zh-CN" altLang="en-US" sz="2800">
                <a:solidFill>
                  <a:srgbClr val="CC3300"/>
                </a:solidFill>
              </a:rPr>
              <a:t>及</a:t>
            </a:r>
            <a:r>
              <a:rPr lang="en-US" altLang="zh-CN" sz="2800">
                <a:solidFill>
                  <a:srgbClr val="CC3300"/>
                </a:solidFill>
              </a:rPr>
              <a:t>PCD</a:t>
            </a:r>
            <a:r>
              <a:rPr lang="zh-CN" altLang="en-US" sz="2800">
                <a:solidFill>
                  <a:srgbClr val="CC3300"/>
                </a:solidFill>
              </a:rPr>
              <a:t>内部编解码与调制解调过程</a:t>
            </a:r>
          </a:p>
          <a:p>
            <a:pPr>
              <a:spcBef>
                <a:spcPct val="75000"/>
              </a:spcBef>
              <a:buClr>
                <a:srgbClr val="CC3300"/>
              </a:buClr>
            </a:pPr>
            <a:endParaRPr lang="zh-CN" altLang="en-US" sz="2800"/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304800" y="12954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23"/>
          <p:cNvGraphicFramePr>
            <a:graphicFrameLocks noChangeAspect="1"/>
          </p:cNvGraphicFramePr>
          <p:nvPr/>
        </p:nvGraphicFramePr>
        <p:xfrm>
          <a:off x="228600" y="1676400"/>
          <a:ext cx="4876800" cy="1862138"/>
        </p:xfrm>
        <a:graphic>
          <a:graphicData uri="http://schemas.openxmlformats.org/presentationml/2006/ole">
            <p:oleObj spid="_x0000_s1026" name="Visio" r:id="rId3" imgW="7147865" imgH="1861414" progId="">
              <p:embed/>
            </p:oleObj>
          </a:graphicData>
        </a:graphic>
      </p:graphicFrame>
      <p:graphicFrame>
        <p:nvGraphicFramePr>
          <p:cNvPr id="1027" name="Object 20"/>
          <p:cNvGraphicFramePr>
            <a:graphicFrameLocks noChangeAspect="1"/>
          </p:cNvGraphicFramePr>
          <p:nvPr/>
        </p:nvGraphicFramePr>
        <p:xfrm>
          <a:off x="152400" y="4191000"/>
          <a:ext cx="5334000" cy="1917700"/>
        </p:xfrm>
        <a:graphic>
          <a:graphicData uri="http://schemas.openxmlformats.org/presentationml/2006/ole">
            <p:oleObj spid="_x0000_s1027" name="Visio" r:id="rId4" imgW="10339730" imgH="2287524" progId="">
              <p:embed/>
            </p:oleObj>
          </a:graphicData>
        </a:graphic>
      </p:graphicFrame>
      <p:sp>
        <p:nvSpPr>
          <p:cNvPr id="1031" name="Text Box 24"/>
          <p:cNvSpPr txBox="1">
            <a:spLocks noChangeArrowheads="1"/>
          </p:cNvSpPr>
          <p:nvPr/>
        </p:nvSpPr>
        <p:spPr bwMode="auto">
          <a:xfrm>
            <a:off x="0" y="3581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zh-CN" sz="2400"/>
              <a:t> PCD &lt;- PICC</a:t>
            </a:r>
          </a:p>
        </p:txBody>
      </p:sp>
      <p:sp>
        <p:nvSpPr>
          <p:cNvPr id="1032" name="Text Box 24"/>
          <p:cNvSpPr txBox="1">
            <a:spLocks noChangeArrowheads="1"/>
          </p:cNvSpPr>
          <p:nvPr/>
        </p:nvSpPr>
        <p:spPr bwMode="auto">
          <a:xfrm>
            <a:off x="0" y="990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en-US" altLang="zh-CN" sz="2400"/>
              <a:t>PCD -&gt;PICC</a:t>
            </a:r>
            <a:r>
              <a:rPr lang="zh-CN" altLang="en-US" sz="2400"/>
              <a:t>（</a:t>
            </a:r>
            <a:r>
              <a:rPr lang="en-US" altLang="zh-CN" sz="2400"/>
              <a:t>Type A</a:t>
            </a:r>
            <a:r>
              <a:rPr lang="zh-CN" altLang="en-US" sz="2000"/>
              <a:t>）</a:t>
            </a:r>
          </a:p>
        </p:txBody>
      </p:sp>
      <p:pic>
        <p:nvPicPr>
          <p:cNvPr id="1033" name="图片 12" descr="QQ截图20111018134726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676400"/>
            <a:ext cx="28765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>
            <a:off x="0" y="1400175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0" y="4029075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图片 12" descr="QQ截图20111018135058.bmp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4191000"/>
            <a:ext cx="28575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19"/>
          <p:cNvSpPr txBox="1">
            <a:spLocks noChangeArrowheads="1"/>
          </p:cNvSpPr>
          <p:nvPr/>
        </p:nvSpPr>
        <p:spPr bwMode="auto">
          <a:xfrm>
            <a:off x="179388" y="404813"/>
            <a:ext cx="8353425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5000"/>
              </a:spcBef>
              <a:buClr>
                <a:srgbClr val="CC3300"/>
              </a:buClr>
              <a:buFont typeface="Wingdings" pitchFamily="2" charset="2"/>
              <a:buChar char="u"/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rgbClr val="CC3300"/>
                </a:solidFill>
              </a:rPr>
              <a:t>PICC</a:t>
            </a:r>
            <a:r>
              <a:rPr lang="zh-CN" altLang="en-US" sz="2800">
                <a:solidFill>
                  <a:srgbClr val="CC3300"/>
                </a:solidFill>
              </a:rPr>
              <a:t>及</a:t>
            </a:r>
            <a:r>
              <a:rPr lang="en-US" altLang="zh-CN" sz="2800">
                <a:solidFill>
                  <a:srgbClr val="CC3300"/>
                </a:solidFill>
              </a:rPr>
              <a:t>PCD</a:t>
            </a:r>
            <a:r>
              <a:rPr lang="zh-CN" altLang="en-US" sz="2800">
                <a:solidFill>
                  <a:srgbClr val="CC3300"/>
                </a:solidFill>
              </a:rPr>
              <a:t>内部编解码与调制解调过程</a:t>
            </a:r>
          </a:p>
          <a:p>
            <a:pPr>
              <a:spcBef>
                <a:spcPct val="75000"/>
              </a:spcBef>
              <a:buClr>
                <a:srgbClr val="CC3300"/>
              </a:buClr>
            </a:pPr>
            <a:endParaRPr lang="zh-CN" altLang="en-US" sz="2800"/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304800" y="12954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749" name="Text Box 24"/>
          <p:cNvSpPr txBox="1">
            <a:spLocks noChangeArrowheads="1"/>
          </p:cNvSpPr>
          <p:nvPr/>
        </p:nvSpPr>
        <p:spPr bwMode="auto">
          <a:xfrm>
            <a:off x="0" y="3581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zh-CN" sz="2400"/>
              <a:t> PCD &lt;- PICC</a:t>
            </a:r>
          </a:p>
        </p:txBody>
      </p:sp>
      <p:sp>
        <p:nvSpPr>
          <p:cNvPr id="31750" name="Text Box 24"/>
          <p:cNvSpPr txBox="1">
            <a:spLocks noChangeArrowheads="1"/>
          </p:cNvSpPr>
          <p:nvPr/>
        </p:nvSpPr>
        <p:spPr bwMode="auto">
          <a:xfrm>
            <a:off x="0" y="990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zh-CN" sz="2000"/>
              <a:t> </a:t>
            </a:r>
            <a:r>
              <a:rPr lang="en-US" altLang="zh-CN" sz="2400"/>
              <a:t>PCD -&gt;PICC</a:t>
            </a:r>
            <a:r>
              <a:rPr lang="zh-CN" altLang="en-US" sz="2400"/>
              <a:t>（</a:t>
            </a:r>
            <a:r>
              <a:rPr lang="en-US" altLang="zh-CN" sz="2400"/>
              <a:t>Type B</a:t>
            </a:r>
            <a:r>
              <a:rPr lang="zh-CN" altLang="en-US" sz="2400"/>
              <a:t>）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400175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0" y="4029075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753" name="图片 15" descr="QQ截图20111018135636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857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图片 18" descr="QQ截图2011101813574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56388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5" name="图片 11" descr="QQ截图20111018140855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114800"/>
            <a:ext cx="55626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图片 12" descr="QQ截图20111018141034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191000"/>
            <a:ext cx="28670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4" descr="rfid050407_news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4038600" cy="6397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CC3300"/>
                </a:solidFill>
                <a:latin typeface="Times New Roman" pitchFamily="18" charset="0"/>
                <a:ea typeface="黑体" pitchFamily="2" charset="-122"/>
                <a:cs typeface="+mn-cs"/>
              </a:rPr>
              <a:t>信号接口小结</a:t>
            </a:r>
            <a:endParaRPr lang="en-US" altLang="zh-CN" sz="3600" b="1" dirty="0" smtClean="0">
              <a:solidFill>
                <a:srgbClr val="CC3300"/>
              </a:solidFill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548005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主讲内容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非接触式</a:t>
            </a:r>
            <a:r>
              <a:rPr lang="en-US" altLang="zh-CN" sz="4000" dirty="0" smtClean="0">
                <a:latin typeface="Times New Roman" pitchFamily="18" charset="0"/>
              </a:rPr>
              <a:t>IC</a:t>
            </a:r>
            <a:r>
              <a:rPr lang="zh-CN" altLang="en-US" sz="4000" dirty="0" smtClean="0">
                <a:latin typeface="Times New Roman" pitchFamily="18" charset="0"/>
              </a:rPr>
              <a:t>的工作原理</a:t>
            </a:r>
            <a:endParaRPr lang="en-US" altLang="zh-CN" sz="4000" dirty="0" smtClean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信号能量及信号接口</a:t>
            </a:r>
            <a:endParaRPr lang="en-US" altLang="zh-CN" sz="4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</a:rPr>
              <a:t>初始化和抗冲突特性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数据传输协议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</a:rPr>
              <a:t>初始化和抗冲突特性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77025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zh-CN" sz="2000" dirty="0">
                <a:latin typeface="+mn-lt"/>
                <a:ea typeface="+mn-ea"/>
              </a:rPr>
              <a:t>这一部分规定了邻近卡（</a:t>
            </a:r>
            <a:r>
              <a:rPr lang="en-US" altLang="zh-CN" sz="2000" dirty="0">
                <a:latin typeface="+mn-lt"/>
                <a:ea typeface="+mn-ea"/>
              </a:rPr>
              <a:t>PICCs</a:t>
            </a:r>
            <a:r>
              <a:rPr lang="zh-CN" altLang="zh-CN" sz="2000" dirty="0">
                <a:latin typeface="+mn-lt"/>
                <a:ea typeface="+mn-ea"/>
              </a:rPr>
              <a:t>）进入邻近耦合设备（</a:t>
            </a:r>
            <a:r>
              <a:rPr lang="en-US" altLang="zh-CN" sz="2000" dirty="0">
                <a:latin typeface="+mn-lt"/>
                <a:ea typeface="+mn-ea"/>
              </a:rPr>
              <a:t>PCDs)</a:t>
            </a:r>
            <a:r>
              <a:rPr lang="zh-CN" altLang="zh-CN" sz="2000" dirty="0">
                <a:latin typeface="+mn-lt"/>
                <a:ea typeface="+mn-ea"/>
              </a:rPr>
              <a:t>时的轮寻</a:t>
            </a:r>
            <a:r>
              <a:rPr lang="zh-CN" altLang="en-US" sz="2000" dirty="0">
                <a:latin typeface="+mn-lt"/>
                <a:ea typeface="+mn-ea"/>
              </a:rPr>
              <a:t>。</a:t>
            </a:r>
            <a:endParaRPr lang="en-US" altLang="zh-CN" sz="20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zh-CN" sz="2000" dirty="0">
                <a:latin typeface="+mn-lt"/>
                <a:ea typeface="+mn-ea"/>
              </a:rPr>
              <a:t>通信初始化阶段的字符格式</a:t>
            </a:r>
            <a:r>
              <a:rPr lang="zh-CN" altLang="en-US" sz="2000" dirty="0">
                <a:latin typeface="+mn-lt"/>
                <a:ea typeface="+mn-ea"/>
              </a:rPr>
              <a:t>、</a:t>
            </a:r>
            <a:r>
              <a:rPr lang="zh-CN" altLang="zh-CN" sz="2000" dirty="0">
                <a:latin typeface="+mn-lt"/>
                <a:ea typeface="+mn-ea"/>
              </a:rPr>
              <a:t>帧结构</a:t>
            </a:r>
            <a:r>
              <a:rPr lang="zh-CN" altLang="en-US" sz="2000" dirty="0">
                <a:latin typeface="+mn-lt"/>
                <a:ea typeface="+mn-ea"/>
              </a:rPr>
              <a:t>、</a:t>
            </a:r>
            <a:r>
              <a:rPr lang="zh-CN" altLang="zh-CN" sz="2000" dirty="0">
                <a:latin typeface="+mn-lt"/>
                <a:ea typeface="+mn-ea"/>
              </a:rPr>
              <a:t>时序信息</a:t>
            </a:r>
            <a:r>
              <a:rPr lang="zh-CN" altLang="en-US" sz="2000" dirty="0">
                <a:latin typeface="+mn-lt"/>
                <a:ea typeface="+mn-ea"/>
              </a:rPr>
              <a:t>、</a:t>
            </a:r>
            <a:r>
              <a:rPr lang="en-US" altLang="zh-CN" sz="2000" dirty="0">
                <a:latin typeface="+mn-lt"/>
                <a:ea typeface="+mn-ea"/>
              </a:rPr>
              <a:t>REQ</a:t>
            </a:r>
            <a:r>
              <a:rPr lang="zh-CN" altLang="zh-CN" sz="2000" dirty="0">
                <a:latin typeface="+mn-lt"/>
                <a:ea typeface="+mn-ea"/>
              </a:rPr>
              <a:t>和</a:t>
            </a:r>
            <a:r>
              <a:rPr lang="en-US" altLang="zh-CN" sz="2000" dirty="0">
                <a:latin typeface="+mn-lt"/>
                <a:ea typeface="+mn-ea"/>
              </a:rPr>
              <a:t>ATQ</a:t>
            </a:r>
            <a:r>
              <a:rPr lang="zh-CN" altLang="zh-CN" sz="2000" dirty="0">
                <a:latin typeface="+mn-lt"/>
                <a:ea typeface="+mn-ea"/>
              </a:rPr>
              <a:t>命令内容</a:t>
            </a:r>
            <a:r>
              <a:rPr lang="zh-CN" altLang="en-US" sz="2000" dirty="0">
                <a:latin typeface="+mn-lt"/>
                <a:ea typeface="+mn-ea"/>
              </a:rPr>
              <a:t>。</a:t>
            </a:r>
            <a:endParaRPr lang="en-US" altLang="zh-CN" sz="20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zh-CN" sz="2000" dirty="0">
                <a:latin typeface="+mn-lt"/>
                <a:ea typeface="+mn-ea"/>
              </a:rPr>
              <a:t>从多卡中选取其中的一张的方法，</a:t>
            </a:r>
            <a:r>
              <a:rPr lang="zh-CN" altLang="en-US" sz="2000" dirty="0">
                <a:latin typeface="+mn-lt"/>
                <a:ea typeface="+mn-ea"/>
              </a:rPr>
              <a:t>即如何抗冲突的。</a:t>
            </a:r>
            <a:endParaRPr lang="en-US" altLang="zh-CN" sz="20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zh-CN" sz="2000" dirty="0">
                <a:latin typeface="+mn-lt"/>
                <a:ea typeface="+mn-ea"/>
              </a:rPr>
              <a:t>初始化阶段的其它必须的参数</a:t>
            </a:r>
            <a:r>
              <a:rPr lang="zh-CN" altLang="zh-CN" dirty="0">
                <a:latin typeface="+mn-lt"/>
                <a:ea typeface="+mn-ea"/>
              </a:rPr>
              <a:t>。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pPr>
              <a:spcBef>
                <a:spcPct val="50000"/>
              </a:spcBef>
              <a:defRPr/>
            </a:pPr>
            <a:endParaRPr lang="zh-CN" alt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3400" y="4005263"/>
            <a:ext cx="8610600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type 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为代表，介绍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的几种状态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type 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为代表，引入一个抗冲突的实例，说明相关流程。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type 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type 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两类，总体介绍抗冲突流程。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  <a:p>
            <a:pPr>
              <a:spcBef>
                <a:spcPct val="50000"/>
              </a:spcBef>
              <a:defRPr/>
            </a:pPr>
            <a:endParaRPr lang="zh-CN" altLang="en-US" dirty="0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0" y="3886200"/>
            <a:ext cx="2209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主讲内容：</a:t>
            </a:r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0" y="1143000"/>
            <a:ext cx="2209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协议内容：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28800" y="5867400"/>
            <a:ext cx="5902325" cy="4318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以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类为代表的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PICC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状态图</a:t>
            </a: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3054350" y="593725"/>
            <a:ext cx="2663825" cy="574675"/>
            <a:chOff x="1565" y="210"/>
            <a:chExt cx="1678" cy="408"/>
          </a:xfrm>
        </p:grpSpPr>
        <p:sp>
          <p:nvSpPr>
            <p:cNvPr id="35873" name="AutoShape 6"/>
            <p:cNvSpPr>
              <a:spLocks noChangeArrowheads="1"/>
            </p:cNvSpPr>
            <p:nvPr/>
          </p:nvSpPr>
          <p:spPr bwMode="auto">
            <a:xfrm>
              <a:off x="1565" y="210"/>
              <a:ext cx="1678" cy="4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Text Box 7"/>
            <p:cNvSpPr txBox="1">
              <a:spLocks noChangeArrowheads="1"/>
            </p:cNvSpPr>
            <p:nvPr/>
          </p:nvSpPr>
          <p:spPr bwMode="auto">
            <a:xfrm>
              <a:off x="1655" y="255"/>
              <a:ext cx="1543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Verdana" pitchFamily="34" charset="0"/>
                </a:rPr>
                <a:t> POWER OFF</a:t>
              </a:r>
            </a:p>
          </p:txBody>
        </p:sp>
      </p:grpSp>
      <p:grpSp>
        <p:nvGrpSpPr>
          <p:cNvPr id="35845" name="Group 8"/>
          <p:cNvGrpSpPr>
            <a:grpSpLocks/>
          </p:cNvGrpSpPr>
          <p:nvPr/>
        </p:nvGrpSpPr>
        <p:grpSpPr bwMode="auto">
          <a:xfrm>
            <a:off x="2714625" y="1530350"/>
            <a:ext cx="3270250" cy="893763"/>
            <a:chOff x="1565" y="210"/>
            <a:chExt cx="1678" cy="635"/>
          </a:xfrm>
        </p:grpSpPr>
        <p:sp>
          <p:nvSpPr>
            <p:cNvPr id="35871" name="AutoShape 9"/>
            <p:cNvSpPr>
              <a:spLocks noChangeArrowheads="1"/>
            </p:cNvSpPr>
            <p:nvPr/>
          </p:nvSpPr>
          <p:spPr bwMode="auto">
            <a:xfrm>
              <a:off x="1565" y="210"/>
              <a:ext cx="1678" cy="4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Text Box 10"/>
            <p:cNvSpPr txBox="1">
              <a:spLocks noChangeArrowheads="1"/>
            </p:cNvSpPr>
            <p:nvPr/>
          </p:nvSpPr>
          <p:spPr bwMode="auto">
            <a:xfrm>
              <a:off x="1655" y="255"/>
              <a:ext cx="1543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Verdana" pitchFamily="34" charset="0"/>
                </a:rPr>
                <a:t> IDLE (</a:t>
              </a:r>
              <a:r>
                <a:rPr lang="zh-CN" altLang="en-US" sz="2400" b="1">
                  <a:latin typeface="Verdana" pitchFamily="34" charset="0"/>
                </a:rPr>
                <a:t>休闲</a:t>
              </a:r>
              <a:r>
                <a:rPr lang="en-US" altLang="zh-CN" sz="2400" b="1">
                  <a:latin typeface="Verdana" pitchFamily="34" charset="0"/>
                </a:rPr>
                <a:t>)</a:t>
              </a:r>
              <a:r>
                <a:rPr lang="zh-CN" altLang="en-US" sz="2400" b="1">
                  <a:latin typeface="Verdana" pitchFamily="34" charset="0"/>
                </a:rPr>
                <a:t>状态</a:t>
              </a:r>
            </a:p>
          </p:txBody>
        </p:sp>
      </p:grpSp>
      <p:grpSp>
        <p:nvGrpSpPr>
          <p:cNvPr id="35846" name="Group 11"/>
          <p:cNvGrpSpPr>
            <a:grpSpLocks/>
          </p:cNvGrpSpPr>
          <p:nvPr/>
        </p:nvGrpSpPr>
        <p:grpSpPr bwMode="auto">
          <a:xfrm>
            <a:off x="3054350" y="4625975"/>
            <a:ext cx="2663825" cy="577850"/>
            <a:chOff x="1565" y="210"/>
            <a:chExt cx="1678" cy="408"/>
          </a:xfrm>
        </p:grpSpPr>
        <p:sp>
          <p:nvSpPr>
            <p:cNvPr id="35869" name="AutoShape 12"/>
            <p:cNvSpPr>
              <a:spLocks noChangeArrowheads="1"/>
            </p:cNvSpPr>
            <p:nvPr/>
          </p:nvSpPr>
          <p:spPr bwMode="auto">
            <a:xfrm>
              <a:off x="1565" y="210"/>
              <a:ext cx="1678" cy="4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Text Box 13"/>
            <p:cNvSpPr txBox="1">
              <a:spLocks noChangeArrowheads="1"/>
            </p:cNvSpPr>
            <p:nvPr/>
          </p:nvSpPr>
          <p:spPr bwMode="auto">
            <a:xfrm>
              <a:off x="1655" y="255"/>
              <a:ext cx="154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Verdana" pitchFamily="34" charset="0"/>
                </a:rPr>
                <a:t>  HALT </a:t>
              </a:r>
              <a:r>
                <a:rPr lang="zh-CN" altLang="en-US" sz="2400" b="1">
                  <a:latin typeface="Verdana" pitchFamily="34" charset="0"/>
                </a:rPr>
                <a:t>状态</a:t>
              </a:r>
            </a:p>
          </p:txBody>
        </p:sp>
      </p:grpSp>
      <p:sp>
        <p:nvSpPr>
          <p:cNvPr id="35847" name="Rectangle 14"/>
          <p:cNvSpPr>
            <a:spLocks noChangeArrowheads="1"/>
          </p:cNvSpPr>
          <p:nvPr/>
        </p:nvSpPr>
        <p:spPr bwMode="auto">
          <a:xfrm>
            <a:off x="5141913" y="2106613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REQA</a:t>
            </a:r>
            <a:r>
              <a:rPr lang="zh-CN" altLang="en-US" sz="2400" b="1">
                <a:solidFill>
                  <a:srgbClr val="0000FF"/>
                </a:solidFill>
              </a:rPr>
              <a:t>命令</a:t>
            </a:r>
          </a:p>
        </p:txBody>
      </p:sp>
      <p:grpSp>
        <p:nvGrpSpPr>
          <p:cNvPr id="35848" name="Group 15"/>
          <p:cNvGrpSpPr>
            <a:grpSpLocks/>
          </p:cNvGrpSpPr>
          <p:nvPr/>
        </p:nvGrpSpPr>
        <p:grpSpPr bwMode="auto">
          <a:xfrm>
            <a:off x="3054350" y="2538413"/>
            <a:ext cx="3095625" cy="577850"/>
            <a:chOff x="1610" y="1525"/>
            <a:chExt cx="1950" cy="408"/>
          </a:xfrm>
        </p:grpSpPr>
        <p:grpSp>
          <p:nvGrpSpPr>
            <p:cNvPr id="35865" name="Group 16"/>
            <p:cNvGrpSpPr>
              <a:grpSpLocks/>
            </p:cNvGrpSpPr>
            <p:nvPr/>
          </p:nvGrpSpPr>
          <p:grpSpPr bwMode="auto">
            <a:xfrm>
              <a:off x="1610" y="1525"/>
              <a:ext cx="1678" cy="408"/>
              <a:chOff x="1565" y="210"/>
              <a:chExt cx="1678" cy="408"/>
            </a:xfrm>
          </p:grpSpPr>
          <p:sp>
            <p:nvSpPr>
              <p:cNvPr id="35867" name="AutoShape 17"/>
              <p:cNvSpPr>
                <a:spLocks noChangeArrowheads="1"/>
              </p:cNvSpPr>
              <p:nvPr/>
            </p:nvSpPr>
            <p:spPr bwMode="auto">
              <a:xfrm>
                <a:off x="1565" y="210"/>
                <a:ext cx="1678" cy="40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8" name="Text Box 18"/>
              <p:cNvSpPr txBox="1">
                <a:spLocks noChangeArrowheads="1"/>
              </p:cNvSpPr>
              <p:nvPr/>
            </p:nvSpPr>
            <p:spPr bwMode="auto">
              <a:xfrm>
                <a:off x="1655" y="255"/>
                <a:ext cx="1543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Verdana" pitchFamily="34" charset="0"/>
                  </a:rPr>
                  <a:t> READY </a:t>
                </a:r>
                <a:r>
                  <a:rPr lang="zh-CN" altLang="en-US" sz="2400" b="1">
                    <a:latin typeface="Verdana" pitchFamily="34" charset="0"/>
                  </a:rPr>
                  <a:t>状态</a:t>
                </a:r>
              </a:p>
            </p:txBody>
          </p:sp>
        </p:grpSp>
        <p:sp>
          <p:nvSpPr>
            <p:cNvPr id="35866" name="AutoShape 19"/>
            <p:cNvSpPr>
              <a:spLocks noChangeArrowheads="1"/>
            </p:cNvSpPr>
            <p:nvPr/>
          </p:nvSpPr>
          <p:spPr bwMode="auto">
            <a:xfrm rot="-5815807">
              <a:off x="3242" y="1571"/>
              <a:ext cx="363" cy="272"/>
            </a:xfrm>
            <a:prstGeom prst="curvedUpArrow">
              <a:avLst>
                <a:gd name="adj1" fmla="val 26691"/>
                <a:gd name="adj2" fmla="val 5338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49" name="Group 20"/>
          <p:cNvGrpSpPr>
            <a:grpSpLocks/>
          </p:cNvGrpSpPr>
          <p:nvPr/>
        </p:nvGrpSpPr>
        <p:grpSpPr bwMode="auto">
          <a:xfrm>
            <a:off x="3054350" y="3546475"/>
            <a:ext cx="3097213" cy="646113"/>
            <a:chOff x="1610" y="2296"/>
            <a:chExt cx="1951" cy="408"/>
          </a:xfrm>
        </p:grpSpPr>
        <p:grpSp>
          <p:nvGrpSpPr>
            <p:cNvPr id="35861" name="Group 21"/>
            <p:cNvGrpSpPr>
              <a:grpSpLocks/>
            </p:cNvGrpSpPr>
            <p:nvPr/>
          </p:nvGrpSpPr>
          <p:grpSpPr bwMode="auto">
            <a:xfrm>
              <a:off x="1610" y="2296"/>
              <a:ext cx="1678" cy="408"/>
              <a:chOff x="1565" y="210"/>
              <a:chExt cx="1678" cy="408"/>
            </a:xfrm>
          </p:grpSpPr>
          <p:sp>
            <p:nvSpPr>
              <p:cNvPr id="35863" name="AutoShape 22"/>
              <p:cNvSpPr>
                <a:spLocks noChangeArrowheads="1"/>
              </p:cNvSpPr>
              <p:nvPr/>
            </p:nvSpPr>
            <p:spPr bwMode="auto">
              <a:xfrm>
                <a:off x="1565" y="210"/>
                <a:ext cx="1678" cy="40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4" name="Text Box 23"/>
              <p:cNvSpPr txBox="1">
                <a:spLocks noChangeArrowheads="1"/>
              </p:cNvSpPr>
              <p:nvPr/>
            </p:nvSpPr>
            <p:spPr bwMode="auto">
              <a:xfrm>
                <a:off x="1655" y="255"/>
                <a:ext cx="1543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Verdana" pitchFamily="34" charset="0"/>
                  </a:rPr>
                  <a:t> ACTIVE </a:t>
                </a:r>
                <a:r>
                  <a:rPr lang="zh-CN" altLang="en-US" sz="2400" b="1">
                    <a:latin typeface="Verdana" pitchFamily="34" charset="0"/>
                  </a:rPr>
                  <a:t>状态</a:t>
                </a:r>
              </a:p>
            </p:txBody>
          </p:sp>
        </p:grpSp>
        <p:sp>
          <p:nvSpPr>
            <p:cNvPr id="35862" name="AutoShape 24"/>
            <p:cNvSpPr>
              <a:spLocks noChangeArrowheads="1"/>
            </p:cNvSpPr>
            <p:nvPr/>
          </p:nvSpPr>
          <p:spPr bwMode="auto">
            <a:xfrm rot="-5815807">
              <a:off x="3243" y="2342"/>
              <a:ext cx="363" cy="272"/>
            </a:xfrm>
            <a:prstGeom prst="curvedUpArrow">
              <a:avLst>
                <a:gd name="adj1" fmla="val 26691"/>
                <a:gd name="adj2" fmla="val 5338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0" name="Rectangle 25"/>
          <p:cNvSpPr>
            <a:spLocks noChangeArrowheads="1"/>
          </p:cNvSpPr>
          <p:nvPr/>
        </p:nvSpPr>
        <p:spPr bwMode="auto">
          <a:xfrm>
            <a:off x="6294438" y="2538413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C0000"/>
                </a:solidFill>
              </a:rPr>
              <a:t>防冲突循环</a:t>
            </a:r>
          </a:p>
        </p:txBody>
      </p:sp>
      <p:sp>
        <p:nvSpPr>
          <p:cNvPr id="35851" name="Rectangle 26"/>
          <p:cNvSpPr>
            <a:spLocks noChangeArrowheads="1"/>
          </p:cNvSpPr>
          <p:nvPr/>
        </p:nvSpPr>
        <p:spPr bwMode="auto">
          <a:xfrm>
            <a:off x="5141913" y="3186113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Select </a:t>
            </a:r>
            <a:r>
              <a:rPr lang="zh-CN" altLang="en-US" sz="2400" b="1">
                <a:solidFill>
                  <a:srgbClr val="0000FF"/>
                </a:solidFill>
              </a:rPr>
              <a:t>命令</a:t>
            </a:r>
          </a:p>
        </p:txBody>
      </p:sp>
      <p:sp>
        <p:nvSpPr>
          <p:cNvPr id="35852" name="Rectangle 27"/>
          <p:cNvSpPr>
            <a:spLocks noChangeArrowheads="1"/>
          </p:cNvSpPr>
          <p:nvPr/>
        </p:nvSpPr>
        <p:spPr bwMode="auto">
          <a:xfrm>
            <a:off x="5141913" y="4265613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HALT </a:t>
            </a:r>
            <a:r>
              <a:rPr lang="zh-CN" altLang="en-US" sz="2400" b="1">
                <a:solidFill>
                  <a:srgbClr val="0000FF"/>
                </a:solidFill>
              </a:rPr>
              <a:t>命令</a:t>
            </a:r>
          </a:p>
        </p:txBody>
      </p:sp>
      <p:sp>
        <p:nvSpPr>
          <p:cNvPr id="35853" name="Rectangle 28"/>
          <p:cNvSpPr>
            <a:spLocks noChangeArrowheads="1"/>
          </p:cNvSpPr>
          <p:nvPr/>
        </p:nvSpPr>
        <p:spPr bwMode="auto">
          <a:xfrm>
            <a:off x="6438900" y="3617913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C0000"/>
                </a:solidFill>
              </a:rPr>
              <a:t>应 用</a:t>
            </a:r>
          </a:p>
        </p:txBody>
      </p:sp>
      <p:sp>
        <p:nvSpPr>
          <p:cNvPr id="35854" name="AutoShape 29"/>
          <p:cNvSpPr>
            <a:spLocks noChangeArrowheads="1"/>
          </p:cNvSpPr>
          <p:nvPr/>
        </p:nvSpPr>
        <p:spPr bwMode="auto">
          <a:xfrm rot="10800000" flipH="1">
            <a:off x="2406650" y="2466975"/>
            <a:ext cx="576263" cy="2663825"/>
          </a:xfrm>
          <a:prstGeom prst="curvedRightArrow">
            <a:avLst>
              <a:gd name="adj1" fmla="val 13911"/>
              <a:gd name="adj2" fmla="val 106362"/>
              <a:gd name="adj3" fmla="val 10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Rectangle 30"/>
          <p:cNvSpPr>
            <a:spLocks noChangeArrowheads="1"/>
          </p:cNvSpPr>
          <p:nvPr/>
        </p:nvSpPr>
        <p:spPr bwMode="auto">
          <a:xfrm>
            <a:off x="606425" y="4625975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Wake-up </a:t>
            </a:r>
            <a:r>
              <a:rPr lang="zh-CN" altLang="en-US" sz="2400" b="1">
                <a:solidFill>
                  <a:srgbClr val="0000FF"/>
                </a:solidFill>
              </a:rPr>
              <a:t>命令</a:t>
            </a:r>
          </a:p>
        </p:txBody>
      </p:sp>
      <p:sp>
        <p:nvSpPr>
          <p:cNvPr id="35856" name="Line 31"/>
          <p:cNvSpPr>
            <a:spLocks noChangeShapeType="1"/>
          </p:cNvSpPr>
          <p:nvPr/>
        </p:nvSpPr>
        <p:spPr bwMode="auto">
          <a:xfrm>
            <a:off x="4349750" y="11699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7" name="Line 32"/>
          <p:cNvSpPr>
            <a:spLocks noChangeShapeType="1"/>
          </p:cNvSpPr>
          <p:nvPr/>
        </p:nvSpPr>
        <p:spPr bwMode="auto">
          <a:xfrm>
            <a:off x="4349750" y="21066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8" name="Line 33"/>
          <p:cNvSpPr>
            <a:spLocks noChangeShapeType="1"/>
          </p:cNvSpPr>
          <p:nvPr/>
        </p:nvSpPr>
        <p:spPr bwMode="auto">
          <a:xfrm>
            <a:off x="4349750" y="3114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9" name="Line 34"/>
          <p:cNvSpPr>
            <a:spLocks noChangeShapeType="1"/>
          </p:cNvSpPr>
          <p:nvPr/>
        </p:nvSpPr>
        <p:spPr bwMode="auto">
          <a:xfrm>
            <a:off x="4349750" y="419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5" descr="tu914443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38400" y="5943600"/>
            <a:ext cx="3962400" cy="4318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TYPE A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防碰撞环流程</a:t>
            </a: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5972175" y="1419225"/>
            <a:ext cx="254317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2714625" y="4324350"/>
            <a:ext cx="36576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872" name="TextBox 16"/>
          <p:cNvSpPr txBox="1">
            <a:spLocks noChangeArrowheads="1"/>
          </p:cNvSpPr>
          <p:nvPr/>
        </p:nvSpPr>
        <p:spPr bwMode="auto">
          <a:xfrm>
            <a:off x="228600" y="38862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动作按钮: 后退或前一项 18">
            <a:hlinkClick r:id="rId3" action="ppaction://hlinksldjump" highlightClick="1"/>
          </p:cNvPr>
          <p:cNvSpPr/>
          <p:nvPr/>
        </p:nvSpPr>
        <p:spPr>
          <a:xfrm>
            <a:off x="7467600" y="4724400"/>
            <a:ext cx="609600" cy="457200"/>
          </a:xfrm>
          <a:prstGeom prst="actionButtonBackPrevio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>
            <a:hlinkClick r:id="rId3" action="ppaction://hlinksldjump"/>
          </p:cNvPr>
          <p:cNvSpPr/>
          <p:nvPr/>
        </p:nvSpPr>
        <p:spPr>
          <a:xfrm>
            <a:off x="504825" y="1409700"/>
            <a:ext cx="254317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>
            <a:hlinkClick r:id="rId4" action="ppaction://hlinksldjump"/>
          </p:cNvPr>
          <p:cNvSpPr/>
          <p:nvPr/>
        </p:nvSpPr>
        <p:spPr>
          <a:xfrm>
            <a:off x="3257550" y="5133975"/>
            <a:ext cx="2543175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0" y="2057400"/>
            <a:ext cx="7991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比特帧防冲突选择时序如图所示，操作分三阶段：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52400" y="2514600"/>
            <a:ext cx="511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0000"/>
                </a:solidFill>
              </a:rPr>
              <a:t>（</a:t>
            </a:r>
            <a:r>
              <a:rPr lang="en-US" altLang="zh-CN" sz="2400">
                <a:solidFill>
                  <a:srgbClr val="CC0000"/>
                </a:solidFill>
              </a:rPr>
              <a:t>1</a:t>
            </a:r>
            <a:r>
              <a:rPr lang="zh-CN" altLang="en-US" sz="2400">
                <a:solidFill>
                  <a:srgbClr val="CC0000"/>
                </a:solidFill>
              </a:rPr>
              <a:t>）</a:t>
            </a:r>
            <a:r>
              <a:rPr lang="en-US" altLang="zh-CN" sz="2400">
                <a:solidFill>
                  <a:srgbClr val="CC0000"/>
                </a:solidFill>
              </a:rPr>
              <a:t>Request</a:t>
            </a:r>
            <a:r>
              <a:rPr lang="zh-CN" altLang="en-US" sz="2400">
                <a:solidFill>
                  <a:srgbClr val="CC0000"/>
                </a:solidFill>
              </a:rPr>
              <a:t>（</a:t>
            </a:r>
            <a:r>
              <a:rPr lang="en-US" altLang="zh-CN" sz="2400">
                <a:solidFill>
                  <a:srgbClr val="CC0000"/>
                </a:solidFill>
              </a:rPr>
              <a:t>PCD</a:t>
            </a:r>
            <a:r>
              <a:rPr lang="zh-CN" altLang="en-US" sz="2400">
                <a:solidFill>
                  <a:srgbClr val="CC0000"/>
                </a:solidFill>
              </a:rPr>
              <a:t>发送请求命令）</a:t>
            </a:r>
          </a:p>
        </p:txBody>
      </p:sp>
      <p:sp>
        <p:nvSpPr>
          <p:cNvPr id="37892" name="Text Box 8"/>
          <p:cNvSpPr txBox="1">
            <a:spLocks noChangeArrowheads="1"/>
          </p:cNvSpPr>
          <p:nvPr/>
        </p:nvSpPr>
        <p:spPr bwMode="auto">
          <a:xfrm>
            <a:off x="2830513" y="3671888"/>
            <a:ext cx="12954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ATQA</a:t>
            </a:r>
          </a:p>
        </p:txBody>
      </p:sp>
      <p:sp>
        <p:nvSpPr>
          <p:cNvPr id="37893" name="Line 9"/>
          <p:cNvSpPr>
            <a:spLocks noChangeShapeType="1"/>
          </p:cNvSpPr>
          <p:nvPr/>
        </p:nvSpPr>
        <p:spPr bwMode="auto">
          <a:xfrm flipH="1">
            <a:off x="2255838" y="38893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4" name="Rectangle 10"/>
          <p:cNvSpPr>
            <a:spLocks noChangeArrowheads="1"/>
          </p:cNvSpPr>
          <p:nvPr/>
        </p:nvSpPr>
        <p:spPr bwMode="auto">
          <a:xfrm>
            <a:off x="4630738" y="3671888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</a:rPr>
              <a:t>PICC #1</a:t>
            </a:r>
          </a:p>
        </p:txBody>
      </p:sp>
      <p:sp>
        <p:nvSpPr>
          <p:cNvPr id="37895" name="Text Box 11"/>
          <p:cNvSpPr txBox="1">
            <a:spLocks noChangeArrowheads="1"/>
          </p:cNvSpPr>
          <p:nvPr/>
        </p:nvSpPr>
        <p:spPr bwMode="auto">
          <a:xfrm>
            <a:off x="1822450" y="4248150"/>
            <a:ext cx="410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b1</a:t>
            </a:r>
            <a:r>
              <a:rPr lang="zh-CN" altLang="en-US" sz="2000"/>
              <a:t>（</a:t>
            </a:r>
            <a:r>
              <a:rPr lang="en-US" altLang="zh-CN" sz="2000"/>
              <a:t>10000000  00000000</a:t>
            </a:r>
            <a:r>
              <a:rPr lang="zh-CN" altLang="en-US" sz="2000"/>
              <a:t>）</a:t>
            </a:r>
            <a:r>
              <a:rPr lang="en-US" altLang="zh-CN" sz="2000"/>
              <a:t>b16</a:t>
            </a:r>
          </a:p>
        </p:txBody>
      </p: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6075363" y="4016375"/>
            <a:ext cx="2916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卡＃</a:t>
            </a:r>
            <a:r>
              <a:rPr lang="en-US" altLang="zh-CN" sz="2000">
                <a:solidFill>
                  <a:srgbClr val="0000FF"/>
                </a:solidFill>
              </a:rPr>
              <a:t>1</a:t>
            </a:r>
            <a:r>
              <a:rPr lang="zh-CN" altLang="en-US" sz="2000">
                <a:solidFill>
                  <a:srgbClr val="0000FF"/>
                </a:solidFill>
              </a:rPr>
              <a:t>采用比特防冲突，</a:t>
            </a:r>
            <a:r>
              <a:rPr lang="en-US" altLang="zh-CN" sz="2000">
                <a:solidFill>
                  <a:srgbClr val="0000FF"/>
                </a:solidFill>
              </a:rPr>
              <a:t>b8b7=00, ∴UID</a:t>
            </a:r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897" name="Text Box 13"/>
          <p:cNvSpPr txBox="1">
            <a:spLocks noChangeArrowheads="1"/>
          </p:cNvSpPr>
          <p:nvPr/>
        </p:nvSpPr>
        <p:spPr bwMode="auto">
          <a:xfrm>
            <a:off x="2901950" y="4787900"/>
            <a:ext cx="12954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ATQA</a:t>
            </a:r>
          </a:p>
        </p:txBody>
      </p:sp>
      <p:sp>
        <p:nvSpPr>
          <p:cNvPr id="37898" name="Line 14"/>
          <p:cNvSpPr>
            <a:spLocks noChangeShapeType="1"/>
          </p:cNvSpPr>
          <p:nvPr/>
        </p:nvSpPr>
        <p:spPr bwMode="auto">
          <a:xfrm flipH="1">
            <a:off x="2327275" y="500538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Rectangle 15"/>
          <p:cNvSpPr>
            <a:spLocks noChangeArrowheads="1"/>
          </p:cNvSpPr>
          <p:nvPr/>
        </p:nvSpPr>
        <p:spPr bwMode="auto">
          <a:xfrm>
            <a:off x="4559300" y="4787900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</a:rPr>
              <a:t>PICC #2</a:t>
            </a:r>
          </a:p>
        </p:txBody>
      </p:sp>
      <p:sp>
        <p:nvSpPr>
          <p:cNvPr id="37900" name="Text Box 16"/>
          <p:cNvSpPr txBox="1">
            <a:spLocks noChangeArrowheads="1"/>
          </p:cNvSpPr>
          <p:nvPr/>
        </p:nvSpPr>
        <p:spPr bwMode="auto">
          <a:xfrm>
            <a:off x="1893888" y="5364163"/>
            <a:ext cx="410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b1</a:t>
            </a:r>
            <a:r>
              <a:rPr lang="zh-CN" altLang="en-US" sz="2000"/>
              <a:t>（</a:t>
            </a:r>
            <a:r>
              <a:rPr lang="en-US" altLang="zh-CN" sz="2000"/>
              <a:t>10000010  00000000</a:t>
            </a:r>
            <a:r>
              <a:rPr lang="zh-CN" altLang="en-US" sz="2000"/>
              <a:t>）</a:t>
            </a:r>
            <a:r>
              <a:rPr lang="en-US" altLang="zh-CN" sz="2000"/>
              <a:t>b16</a:t>
            </a:r>
          </a:p>
        </p:txBody>
      </p: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6057900" y="4724400"/>
            <a:ext cx="2881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卡＃</a:t>
            </a:r>
            <a:r>
              <a:rPr lang="en-US" altLang="zh-CN" sz="2000">
                <a:solidFill>
                  <a:srgbClr val="0000FF"/>
                </a:solidFill>
              </a:rPr>
              <a:t>2</a:t>
            </a:r>
            <a:r>
              <a:rPr lang="zh-CN" altLang="en-US" sz="2000">
                <a:solidFill>
                  <a:srgbClr val="0000FF"/>
                </a:solidFill>
              </a:rPr>
              <a:t>采用比特防冲突，</a:t>
            </a:r>
            <a:r>
              <a:rPr lang="en-US" altLang="zh-CN" sz="2000">
                <a:solidFill>
                  <a:srgbClr val="0000FF"/>
                </a:solidFill>
              </a:rPr>
              <a:t>b8b7=01, ∴UID</a:t>
            </a:r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7902" name="Rectangle 19"/>
          <p:cNvSpPr>
            <a:spLocks noChangeArrowheads="1"/>
          </p:cNvSpPr>
          <p:nvPr/>
        </p:nvSpPr>
        <p:spPr bwMode="auto">
          <a:xfrm>
            <a:off x="814388" y="367188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 ’26’</a:t>
            </a:r>
          </a:p>
        </p:txBody>
      </p:sp>
      <p:sp>
        <p:nvSpPr>
          <p:cNvPr id="37903" name="Line 20"/>
          <p:cNvSpPr>
            <a:spLocks noChangeShapeType="1"/>
          </p:cNvSpPr>
          <p:nvPr/>
        </p:nvSpPr>
        <p:spPr bwMode="auto">
          <a:xfrm>
            <a:off x="152400" y="24384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4" name="Line 21"/>
          <p:cNvSpPr>
            <a:spLocks noChangeShapeType="1"/>
          </p:cNvSpPr>
          <p:nvPr/>
        </p:nvSpPr>
        <p:spPr bwMode="auto">
          <a:xfrm>
            <a:off x="76200" y="61722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5" name="Text Box 22"/>
          <p:cNvSpPr txBox="1">
            <a:spLocks noChangeArrowheads="1"/>
          </p:cNvSpPr>
          <p:nvPr/>
        </p:nvSpPr>
        <p:spPr bwMode="auto">
          <a:xfrm>
            <a:off x="4056063" y="3024188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所有卡</a:t>
            </a:r>
            <a:r>
              <a:rPr lang="en-US" altLang="zh-CN" sz="2400"/>
              <a:t>PICC</a:t>
            </a:r>
            <a:r>
              <a:rPr lang="zh-CN" altLang="en-US" sz="2400"/>
              <a:t>应答</a:t>
            </a:r>
            <a:r>
              <a:rPr lang="en-US" altLang="zh-CN" sz="2400"/>
              <a:t>ATQA</a:t>
            </a:r>
          </a:p>
        </p:txBody>
      </p:sp>
      <p:sp>
        <p:nvSpPr>
          <p:cNvPr id="37907" name="矩形 21"/>
          <p:cNvSpPr>
            <a:spLocks noChangeArrowheads="1"/>
          </p:cNvSpPr>
          <p:nvPr/>
        </p:nvSpPr>
        <p:spPr bwMode="auto">
          <a:xfrm>
            <a:off x="0" y="152400"/>
            <a:ext cx="7696200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例</a:t>
            </a:r>
            <a:r>
              <a:rPr lang="zh-CN" altLang="en-US" b="1"/>
              <a:t>：假设在</a:t>
            </a:r>
            <a:r>
              <a:rPr lang="en-US" altLang="zh-CN" b="1"/>
              <a:t>PCD</a:t>
            </a:r>
            <a:r>
              <a:rPr lang="zh-CN" altLang="en-US" b="1"/>
              <a:t>场中有</a:t>
            </a:r>
            <a:r>
              <a:rPr lang="en-US" altLang="zh-CN" b="1"/>
              <a:t>2</a:t>
            </a:r>
            <a:r>
              <a:rPr lang="zh-CN" altLang="en-US" b="1"/>
              <a:t>张</a:t>
            </a:r>
            <a:r>
              <a:rPr lang="en-US" altLang="zh-CN" b="1"/>
              <a:t>PICC</a:t>
            </a:r>
            <a:r>
              <a:rPr lang="zh-CN" altLang="en-US" b="1"/>
              <a:t>卡，说明初始化和防冲突过程。</a:t>
            </a:r>
            <a:endParaRPr lang="en-US" altLang="zh-CN" b="1"/>
          </a:p>
          <a:p>
            <a:pPr>
              <a:lnSpc>
                <a:spcPct val="85000"/>
              </a:lnSpc>
              <a:spcBef>
                <a:spcPct val="50000"/>
              </a:spcBef>
            </a:pPr>
            <a:endParaRPr lang="en-US" altLang="zh-CN" b="1">
              <a:solidFill>
                <a:srgbClr val="0000FF"/>
              </a:solidFill>
            </a:endParaRPr>
          </a:p>
          <a:p>
            <a:pPr>
              <a:lnSpc>
                <a:spcPct val="85000"/>
              </a:lnSpc>
              <a:spcBef>
                <a:spcPct val="50000"/>
              </a:spcBef>
            </a:pPr>
            <a:endParaRPr lang="en-US" altLang="zh-CN" b="1">
              <a:solidFill>
                <a:srgbClr val="0000FF"/>
              </a:solidFill>
            </a:endParaRP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已知</a:t>
            </a:r>
            <a:r>
              <a:rPr lang="zh-CN" altLang="en-US" b="1"/>
              <a:t>： </a:t>
            </a:r>
            <a:r>
              <a:rPr lang="en-US" altLang="zh-CN" b="1"/>
              <a:t>PICC</a:t>
            </a:r>
            <a:r>
              <a:rPr lang="zh-CN" altLang="en-US" b="1"/>
              <a:t>＃</a:t>
            </a:r>
            <a:r>
              <a:rPr lang="en-US" altLang="zh-CN" b="1"/>
              <a:t>1</a:t>
            </a:r>
            <a:r>
              <a:rPr lang="zh-CN" altLang="en-US" b="1"/>
              <a:t>的</a:t>
            </a:r>
            <a:r>
              <a:rPr lang="en-US" altLang="zh-CN" b="1"/>
              <a:t>UID </a:t>
            </a:r>
            <a:r>
              <a:rPr lang="zh-CN" altLang="en-US" b="1"/>
              <a:t>大小：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UID0=“10”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b="1"/>
              <a:t>             PICC</a:t>
            </a:r>
            <a:r>
              <a:rPr lang="zh-CN" altLang="en-US" b="1"/>
              <a:t>＃</a:t>
            </a:r>
            <a:r>
              <a:rPr lang="en-US" altLang="zh-CN" b="1"/>
              <a:t>2</a:t>
            </a:r>
            <a:r>
              <a:rPr lang="zh-CN" altLang="en-US" b="1"/>
              <a:t>的</a:t>
            </a:r>
            <a:r>
              <a:rPr lang="en-US" altLang="zh-CN" b="1"/>
              <a:t>UID </a:t>
            </a:r>
            <a:r>
              <a:rPr lang="zh-CN" altLang="en-US" b="1"/>
              <a:t>大小：</a:t>
            </a:r>
            <a:r>
              <a:rPr lang="en-US" altLang="zh-CN" b="1"/>
              <a:t>2</a:t>
            </a:r>
          </a:p>
        </p:txBody>
      </p:sp>
      <p:sp>
        <p:nvSpPr>
          <p:cNvPr id="37908" name="Text Box 6"/>
          <p:cNvSpPr txBox="1">
            <a:spLocks noChangeArrowheads="1"/>
          </p:cNvSpPr>
          <p:nvPr/>
        </p:nvSpPr>
        <p:spPr bwMode="auto">
          <a:xfrm>
            <a:off x="4343400" y="6096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约定：</a:t>
            </a:r>
            <a:endParaRPr lang="zh-CN" altLang="en-US" sz="3200" b="1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37909" name="Text Box 7"/>
          <p:cNvSpPr txBox="1">
            <a:spLocks noChangeArrowheads="1"/>
          </p:cNvSpPr>
          <p:nvPr/>
        </p:nvSpPr>
        <p:spPr bwMode="auto">
          <a:xfrm>
            <a:off x="5334000" y="685800"/>
            <a:ext cx="1600200" cy="369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PCD to PICC</a:t>
            </a:r>
          </a:p>
        </p:txBody>
      </p:sp>
      <p:sp>
        <p:nvSpPr>
          <p:cNvPr id="37910" name="Line 8"/>
          <p:cNvSpPr>
            <a:spLocks noChangeShapeType="1"/>
          </p:cNvSpPr>
          <p:nvPr/>
        </p:nvSpPr>
        <p:spPr bwMode="auto">
          <a:xfrm>
            <a:off x="6934200" y="8382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1" name="Text Box 9"/>
          <p:cNvSpPr txBox="1">
            <a:spLocks noChangeArrowheads="1"/>
          </p:cNvSpPr>
          <p:nvPr/>
        </p:nvSpPr>
        <p:spPr bwMode="auto">
          <a:xfrm>
            <a:off x="7391400" y="1219200"/>
            <a:ext cx="1600200" cy="369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PICC to PCD</a:t>
            </a:r>
          </a:p>
        </p:txBody>
      </p:sp>
      <p:sp>
        <p:nvSpPr>
          <p:cNvPr id="37912" name="Line 10"/>
          <p:cNvSpPr>
            <a:spLocks noChangeShapeType="1"/>
          </p:cNvSpPr>
          <p:nvPr/>
        </p:nvSpPr>
        <p:spPr bwMode="auto">
          <a:xfrm flipH="1">
            <a:off x="6477000" y="13716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3" name="Text Box 11"/>
          <p:cNvSpPr txBox="1">
            <a:spLocks noChangeArrowheads="1"/>
          </p:cNvSpPr>
          <p:nvPr/>
        </p:nvSpPr>
        <p:spPr bwMode="auto">
          <a:xfrm>
            <a:off x="5943600" y="16002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Verdana" pitchFamily="34" charset="0"/>
              </a:rPr>
              <a:t>（</a:t>
            </a:r>
            <a:r>
              <a:rPr lang="en-US" altLang="zh-CN" b="1">
                <a:latin typeface="Verdana" pitchFamily="34" charset="0"/>
              </a:rPr>
              <a:t>× × ×</a:t>
            </a:r>
            <a:r>
              <a:rPr lang="en-US" altLang="en-US" b="1">
                <a:latin typeface="Verdana" pitchFamily="34" charset="0"/>
              </a:rPr>
              <a:t>‥</a:t>
            </a:r>
            <a:r>
              <a:rPr lang="en-US" altLang="zh-CN" b="1">
                <a:latin typeface="Verdana" pitchFamily="34" charset="0"/>
              </a:rPr>
              <a:t> ×</a:t>
            </a:r>
            <a:r>
              <a:rPr lang="zh-CN" altLang="en-US" b="1">
                <a:latin typeface="Verdana" pitchFamily="34" charset="0"/>
              </a:rPr>
              <a:t>）</a:t>
            </a:r>
            <a:r>
              <a:rPr lang="en-US" altLang="zh-CN" b="1">
                <a:latin typeface="Verdana" pitchFamily="34" charset="0"/>
              </a:rPr>
              <a:t>b</a:t>
            </a:r>
          </a:p>
        </p:txBody>
      </p:sp>
      <p:sp>
        <p:nvSpPr>
          <p:cNvPr id="37914" name="AutoShape 12"/>
          <p:cNvSpPr>
            <a:spLocks noChangeArrowheads="1"/>
          </p:cNvSpPr>
          <p:nvPr/>
        </p:nvSpPr>
        <p:spPr bwMode="auto">
          <a:xfrm flipH="1">
            <a:off x="6172200" y="1905000"/>
            <a:ext cx="1009650" cy="431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128 h 21600"/>
              <a:gd name="T20" fmla="*/ 19188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202" y="0"/>
                </a:moveTo>
                <a:lnTo>
                  <a:pt x="12803" y="9211"/>
                </a:lnTo>
                <a:lnTo>
                  <a:pt x="15215" y="9211"/>
                </a:lnTo>
                <a:lnTo>
                  <a:pt x="15215" y="17128"/>
                </a:lnTo>
                <a:lnTo>
                  <a:pt x="0" y="17128"/>
                </a:lnTo>
                <a:lnTo>
                  <a:pt x="0" y="21600"/>
                </a:lnTo>
                <a:lnTo>
                  <a:pt x="19188" y="21600"/>
                </a:lnTo>
                <a:lnTo>
                  <a:pt x="19188" y="9211"/>
                </a:lnTo>
                <a:lnTo>
                  <a:pt x="21600" y="921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Text Box 13"/>
          <p:cNvSpPr txBox="1">
            <a:spLocks noChangeArrowheads="1"/>
          </p:cNvSpPr>
          <p:nvPr/>
        </p:nvSpPr>
        <p:spPr bwMode="auto">
          <a:xfrm>
            <a:off x="6629400" y="19050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Verdana" pitchFamily="34" charset="0"/>
              </a:rPr>
              <a:t>发送的第</a:t>
            </a:r>
            <a:r>
              <a:rPr lang="en-US" altLang="zh-CN" b="1">
                <a:solidFill>
                  <a:srgbClr val="CC0000"/>
                </a:solidFill>
                <a:latin typeface="Verdana" pitchFamily="34" charset="0"/>
              </a:rPr>
              <a:t>1</a:t>
            </a:r>
            <a:r>
              <a:rPr lang="zh-CN" altLang="en-US" b="1">
                <a:solidFill>
                  <a:srgbClr val="CC0000"/>
                </a:solidFill>
                <a:latin typeface="Verdana" pitchFamily="34" charset="0"/>
              </a:rPr>
              <a:t>位（最低位）</a:t>
            </a:r>
          </a:p>
        </p:txBody>
      </p:sp>
      <p:sp>
        <p:nvSpPr>
          <p:cNvPr id="37916" name="Text Box 7"/>
          <p:cNvSpPr txBox="1">
            <a:spLocks noChangeArrowheads="1"/>
          </p:cNvSpPr>
          <p:nvPr/>
        </p:nvSpPr>
        <p:spPr bwMode="auto">
          <a:xfrm>
            <a:off x="762000" y="3124200"/>
            <a:ext cx="1143000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REQA</a:t>
            </a:r>
          </a:p>
        </p:txBody>
      </p:sp>
      <p:cxnSp>
        <p:nvCxnSpPr>
          <p:cNvPr id="40" name="直接箭头连接符 39"/>
          <p:cNvCxnSpPr>
            <a:stCxn id="37916" idx="3"/>
          </p:cNvCxnSpPr>
          <p:nvPr/>
        </p:nvCxnSpPr>
        <p:spPr>
          <a:xfrm flipV="1">
            <a:off x="1905000" y="3352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右箭头 40">
            <a:hlinkClick r:id="rId2" action="ppaction://hlinksldjump"/>
          </p:cNvPr>
          <p:cNvSpPr/>
          <p:nvPr/>
        </p:nvSpPr>
        <p:spPr>
          <a:xfrm>
            <a:off x="533400" y="5029200"/>
            <a:ext cx="6858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548005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主讲内容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</a:rPr>
              <a:t>非接触式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itchFamily="18" charset="0"/>
              </a:rPr>
              <a:t>IC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</a:rPr>
              <a:t>的工作原理</a:t>
            </a:r>
            <a:endParaRPr lang="en-US" altLang="zh-CN" sz="4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信号能量及信号接口</a:t>
            </a:r>
            <a:endParaRPr lang="en-US" altLang="zh-CN" sz="4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初始化和抗冲突特性</a:t>
            </a:r>
            <a:endParaRPr lang="en-US" altLang="zh-CN" sz="4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数据传输协议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0" y="152400"/>
            <a:ext cx="820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CC0000"/>
                </a:solidFill>
              </a:rPr>
              <a:t> </a:t>
            </a:r>
            <a:r>
              <a:rPr lang="zh-CN" altLang="en-US" sz="2400">
                <a:solidFill>
                  <a:srgbClr val="CC0000"/>
                </a:solidFill>
              </a:rPr>
              <a:t>（</a:t>
            </a:r>
            <a:r>
              <a:rPr lang="en-US" altLang="zh-CN" sz="2400">
                <a:solidFill>
                  <a:srgbClr val="CC0000"/>
                </a:solidFill>
              </a:rPr>
              <a:t>2</a:t>
            </a:r>
            <a:r>
              <a:rPr lang="zh-CN" altLang="en-US" sz="2400">
                <a:solidFill>
                  <a:srgbClr val="CC0000"/>
                </a:solidFill>
              </a:rPr>
              <a:t>）</a:t>
            </a:r>
            <a:r>
              <a:rPr lang="en-US" altLang="zh-CN" sz="2400">
                <a:solidFill>
                  <a:srgbClr val="CC0000"/>
                </a:solidFill>
              </a:rPr>
              <a:t>Anticollision loop, cascade level 1</a:t>
            </a:r>
            <a:r>
              <a:rPr lang="zh-CN" altLang="en-US" sz="2400">
                <a:solidFill>
                  <a:srgbClr val="CC0000"/>
                </a:solidFill>
              </a:rPr>
              <a:t>（防冲突循环</a:t>
            </a:r>
            <a:r>
              <a:rPr lang="en-US" altLang="zh-CN" sz="2400">
                <a:solidFill>
                  <a:srgbClr val="CC0000"/>
                </a:solidFill>
              </a:rPr>
              <a:t>CL1</a:t>
            </a:r>
            <a:r>
              <a:rPr lang="zh-CN" altLang="en-US" sz="2400">
                <a:solidFill>
                  <a:srgbClr val="CC0000"/>
                </a:solidFill>
              </a:rPr>
              <a:t>）</a:t>
            </a:r>
          </a:p>
        </p:txBody>
      </p:sp>
      <p:sp>
        <p:nvSpPr>
          <p:cNvPr id="38915" name="Line 6"/>
          <p:cNvSpPr>
            <a:spLocks noChangeShapeType="1"/>
          </p:cNvSpPr>
          <p:nvPr/>
        </p:nvSpPr>
        <p:spPr bwMode="auto">
          <a:xfrm>
            <a:off x="2330450" y="7921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6" name="Line 8"/>
          <p:cNvSpPr>
            <a:spLocks noChangeShapeType="1"/>
          </p:cNvSpPr>
          <p:nvPr/>
        </p:nvSpPr>
        <p:spPr bwMode="auto">
          <a:xfrm flipH="1">
            <a:off x="2403475" y="115252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7" name="Rectangle 9"/>
          <p:cNvSpPr>
            <a:spLocks noChangeArrowheads="1"/>
          </p:cNvSpPr>
          <p:nvPr/>
        </p:nvSpPr>
        <p:spPr bwMode="auto">
          <a:xfrm>
            <a:off x="7081838" y="720725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</a:rPr>
              <a:t>PICC #1</a:t>
            </a:r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1371600" y="1600200"/>
            <a:ext cx="5822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b1</a:t>
            </a:r>
            <a:r>
              <a:rPr lang="zh-CN" altLang="en-US" sz="2000"/>
              <a:t>（</a:t>
            </a:r>
            <a:r>
              <a:rPr lang="en-US" altLang="zh-CN" sz="2000"/>
              <a:t>00001000 </a:t>
            </a:r>
            <a:r>
              <a:rPr lang="zh-CN" altLang="en-US" sz="2000"/>
              <a:t>）</a:t>
            </a:r>
            <a:r>
              <a:rPr lang="en-US" altLang="zh-CN" sz="2000"/>
              <a:t>b8</a:t>
            </a:r>
            <a:r>
              <a:rPr lang="zh-CN" altLang="en-US" sz="2000"/>
              <a:t> （</a:t>
            </a:r>
            <a:r>
              <a:rPr lang="zh-CN" altLang="en-US" sz="2000">
                <a:solidFill>
                  <a:srgbClr val="FF0000"/>
                </a:solidFill>
              </a:rPr>
              <a:t>此处为</a:t>
            </a:r>
            <a:r>
              <a:rPr lang="en-US" altLang="zh-CN" sz="2000">
                <a:solidFill>
                  <a:srgbClr val="FF0000"/>
                </a:solidFill>
              </a:rPr>
              <a:t>UID0</a:t>
            </a:r>
            <a:r>
              <a:rPr lang="zh-CN" altLang="en-US" sz="2000">
                <a:solidFill>
                  <a:srgbClr val="FF0000"/>
                </a:solidFill>
              </a:rPr>
              <a:t>编码：</a:t>
            </a:r>
            <a:r>
              <a:rPr lang="en-US" altLang="zh-CN" sz="2000">
                <a:solidFill>
                  <a:srgbClr val="FF0000"/>
                </a:solidFill>
              </a:rPr>
              <a:t>10H</a:t>
            </a:r>
            <a:r>
              <a:rPr lang="zh-CN" altLang="en-US" sz="2000"/>
              <a:t>）</a:t>
            </a:r>
            <a:endParaRPr lang="en-US" altLang="zh-CN" sz="2000"/>
          </a:p>
        </p:txBody>
      </p:sp>
      <p:sp>
        <p:nvSpPr>
          <p:cNvPr id="38919" name="Rectangle 11"/>
          <p:cNvSpPr>
            <a:spLocks noChangeArrowheads="1"/>
          </p:cNvSpPr>
          <p:nvPr/>
        </p:nvSpPr>
        <p:spPr bwMode="auto">
          <a:xfrm>
            <a:off x="7081838" y="1081088"/>
            <a:ext cx="1512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 </a:t>
            </a:r>
            <a:r>
              <a:rPr lang="en-US" altLang="zh-CN" sz="2000"/>
              <a:t>∵</a:t>
            </a:r>
            <a:r>
              <a:rPr lang="en-US" altLang="zh-CN" sz="2000">
                <a:solidFill>
                  <a:srgbClr val="0000FF"/>
                </a:solidFill>
              </a:rPr>
              <a:t>UID</a:t>
            </a:r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920" name="Rectangle 14"/>
          <p:cNvSpPr>
            <a:spLocks noChangeArrowheads="1"/>
          </p:cNvSpPr>
          <p:nvPr/>
        </p:nvSpPr>
        <p:spPr bwMode="auto">
          <a:xfrm>
            <a:off x="7297738" y="2087563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</a:rPr>
              <a:t>PICC #2</a:t>
            </a:r>
          </a:p>
        </p:txBody>
      </p:sp>
      <p:sp>
        <p:nvSpPr>
          <p:cNvPr id="38921" name="Text Box 15"/>
          <p:cNvSpPr txBox="1">
            <a:spLocks noChangeArrowheads="1"/>
          </p:cNvSpPr>
          <p:nvPr/>
        </p:nvSpPr>
        <p:spPr bwMode="auto">
          <a:xfrm>
            <a:off x="1371600" y="2514600"/>
            <a:ext cx="4976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b1</a:t>
            </a:r>
            <a:r>
              <a:rPr lang="zh-CN" altLang="en-US" sz="2000"/>
              <a:t>（</a:t>
            </a:r>
            <a:r>
              <a:rPr lang="en-US" altLang="zh-CN" sz="2000"/>
              <a:t>00010001 </a:t>
            </a:r>
            <a:r>
              <a:rPr lang="zh-CN" altLang="en-US" sz="2000"/>
              <a:t>）</a:t>
            </a:r>
            <a:r>
              <a:rPr lang="en-US" altLang="zh-CN" sz="2000"/>
              <a:t>b8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rgbClr val="FF0000"/>
                </a:solidFill>
              </a:rPr>
              <a:t>此处为</a:t>
            </a:r>
            <a:r>
              <a:rPr lang="en-US" altLang="zh-CN" sz="2000">
                <a:solidFill>
                  <a:srgbClr val="FF0000"/>
                </a:solidFill>
              </a:rPr>
              <a:t>CT</a:t>
            </a:r>
            <a:r>
              <a:rPr lang="zh-CN" altLang="en-US" sz="2000">
                <a:solidFill>
                  <a:srgbClr val="FF0000"/>
                </a:solidFill>
              </a:rPr>
              <a:t>编码：</a:t>
            </a:r>
            <a:r>
              <a:rPr lang="en-US" altLang="zh-CN" sz="2000">
                <a:solidFill>
                  <a:srgbClr val="FF0000"/>
                </a:solidFill>
              </a:rPr>
              <a:t>88H</a:t>
            </a:r>
            <a:r>
              <a:rPr lang="zh-CN" altLang="en-US" sz="2000"/>
              <a:t>）</a:t>
            </a:r>
            <a:endParaRPr lang="en-US" altLang="zh-CN" sz="2000"/>
          </a:p>
        </p:txBody>
      </p:sp>
      <p:sp>
        <p:nvSpPr>
          <p:cNvPr id="38922" name="Rectangle 16"/>
          <p:cNvSpPr>
            <a:spLocks noChangeArrowheads="1"/>
          </p:cNvSpPr>
          <p:nvPr/>
        </p:nvSpPr>
        <p:spPr bwMode="auto">
          <a:xfrm>
            <a:off x="7154863" y="2520950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/>
              <a:t>∵ </a:t>
            </a:r>
            <a:r>
              <a:rPr lang="en-US" altLang="zh-CN" sz="2000">
                <a:solidFill>
                  <a:srgbClr val="0000FF"/>
                </a:solidFill>
              </a:rPr>
              <a:t>UID</a:t>
            </a:r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8923" name="Rectangle 17"/>
          <p:cNvSpPr>
            <a:spLocks noChangeArrowheads="1"/>
          </p:cNvSpPr>
          <p:nvPr/>
        </p:nvSpPr>
        <p:spPr bwMode="auto">
          <a:xfrm>
            <a:off x="385763" y="108108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 ’93’</a:t>
            </a:r>
          </a:p>
        </p:txBody>
      </p:sp>
      <p:graphicFrame>
        <p:nvGraphicFramePr>
          <p:cNvPr id="66635" name="Group 75"/>
          <p:cNvGraphicFramePr>
            <a:graphicFrameLocks noGrp="1"/>
          </p:cNvGraphicFramePr>
          <p:nvPr/>
        </p:nvGraphicFramePr>
        <p:xfrm>
          <a:off x="385763" y="576263"/>
          <a:ext cx="1895475" cy="431800"/>
        </p:xfrm>
        <a:graphic>
          <a:graphicData uri="http://schemas.openxmlformats.org/drawingml/2006/table">
            <a:tbl>
              <a:tblPr/>
              <a:tblGrid>
                <a:gridCol w="947738"/>
                <a:gridCol w="9477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32" name="Rectangle 33"/>
          <p:cNvSpPr>
            <a:spLocks noChangeArrowheads="1"/>
          </p:cNvSpPr>
          <p:nvPr/>
        </p:nvSpPr>
        <p:spPr bwMode="auto">
          <a:xfrm>
            <a:off x="1322388" y="108108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 ’20’</a:t>
            </a:r>
          </a:p>
        </p:txBody>
      </p:sp>
      <p:graphicFrame>
        <p:nvGraphicFramePr>
          <p:cNvPr id="66717" name="Group 157"/>
          <p:cNvGraphicFramePr>
            <a:graphicFrameLocks noGrp="1"/>
          </p:cNvGraphicFramePr>
          <p:nvPr/>
        </p:nvGraphicFramePr>
        <p:xfrm>
          <a:off x="2978150" y="936625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7" name="Line 55"/>
          <p:cNvSpPr>
            <a:spLocks noChangeShapeType="1"/>
          </p:cNvSpPr>
          <p:nvPr/>
        </p:nvSpPr>
        <p:spPr bwMode="auto">
          <a:xfrm flipH="1">
            <a:off x="2362200" y="2209800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6616" name="Group 56"/>
          <p:cNvGraphicFramePr>
            <a:graphicFrameLocks noGrp="1"/>
          </p:cNvGraphicFramePr>
          <p:nvPr/>
        </p:nvGraphicFramePr>
        <p:xfrm>
          <a:off x="2971800" y="1981200"/>
          <a:ext cx="4032250" cy="433388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2" name="AutoShape 72"/>
          <p:cNvSpPr>
            <a:spLocks noChangeArrowheads="1"/>
          </p:cNvSpPr>
          <p:nvPr/>
        </p:nvSpPr>
        <p:spPr bwMode="auto">
          <a:xfrm flipH="1">
            <a:off x="2209800" y="2819400"/>
            <a:ext cx="1009650" cy="431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1471033318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147103331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7128 h 21600"/>
              <a:gd name="T20" fmla="*/ 19188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202" y="0"/>
                </a:moveTo>
                <a:lnTo>
                  <a:pt x="12803" y="9211"/>
                </a:lnTo>
                <a:lnTo>
                  <a:pt x="15215" y="9211"/>
                </a:lnTo>
                <a:lnTo>
                  <a:pt x="15215" y="17128"/>
                </a:lnTo>
                <a:lnTo>
                  <a:pt x="0" y="17128"/>
                </a:lnTo>
                <a:lnTo>
                  <a:pt x="0" y="21600"/>
                </a:lnTo>
                <a:lnTo>
                  <a:pt x="19188" y="21600"/>
                </a:lnTo>
                <a:lnTo>
                  <a:pt x="19188" y="9211"/>
                </a:lnTo>
                <a:lnTo>
                  <a:pt x="21600" y="921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3" name="Text Box 73"/>
          <p:cNvSpPr txBox="1">
            <a:spLocks noChangeArrowheads="1"/>
          </p:cNvSpPr>
          <p:nvPr/>
        </p:nvSpPr>
        <p:spPr bwMode="auto">
          <a:xfrm>
            <a:off x="3276600" y="2895600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First collision at bitpoint  </a:t>
            </a:r>
            <a:r>
              <a:rPr lang="zh-CN" altLang="en-US" sz="2000">
                <a:solidFill>
                  <a:srgbClr val="0000FF"/>
                </a:solidFill>
              </a:rPr>
              <a:t>＃</a:t>
            </a:r>
            <a:r>
              <a:rPr lang="en-US" altLang="zh-CN" sz="20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8964" name="Line 76"/>
          <p:cNvSpPr>
            <a:spLocks noChangeShapeType="1"/>
          </p:cNvSpPr>
          <p:nvPr/>
        </p:nvSpPr>
        <p:spPr bwMode="auto">
          <a:xfrm>
            <a:off x="2473325" y="3529013"/>
            <a:ext cx="43815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6650" name="Group 90"/>
          <p:cNvGraphicFramePr>
            <a:graphicFrameLocks noGrp="1"/>
          </p:cNvGraphicFramePr>
          <p:nvPr/>
        </p:nvGraphicFramePr>
        <p:xfrm>
          <a:off x="312738" y="3313113"/>
          <a:ext cx="2160588" cy="504825"/>
        </p:xfrm>
        <a:graphic>
          <a:graphicData uri="http://schemas.openxmlformats.org/drawingml/2006/table">
            <a:tbl>
              <a:tblPr/>
              <a:tblGrid>
                <a:gridCol w="720725"/>
                <a:gridCol w="792163"/>
                <a:gridCol w="6477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75" name="Rectangle 91"/>
          <p:cNvSpPr>
            <a:spLocks noChangeArrowheads="1"/>
          </p:cNvSpPr>
          <p:nvPr/>
        </p:nvSpPr>
        <p:spPr bwMode="auto">
          <a:xfrm>
            <a:off x="169863" y="3889375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 ’93’</a:t>
            </a:r>
          </a:p>
        </p:txBody>
      </p:sp>
      <p:sp>
        <p:nvSpPr>
          <p:cNvPr id="38976" name="Rectangle 92"/>
          <p:cNvSpPr>
            <a:spLocks noChangeArrowheads="1"/>
          </p:cNvSpPr>
          <p:nvPr/>
        </p:nvSpPr>
        <p:spPr bwMode="auto">
          <a:xfrm>
            <a:off x="962025" y="3889375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  ’24’</a:t>
            </a:r>
          </a:p>
        </p:txBody>
      </p:sp>
      <p:sp>
        <p:nvSpPr>
          <p:cNvPr id="38977" name="Line 93"/>
          <p:cNvSpPr>
            <a:spLocks noChangeShapeType="1"/>
          </p:cNvSpPr>
          <p:nvPr/>
        </p:nvSpPr>
        <p:spPr bwMode="auto">
          <a:xfrm flipH="1">
            <a:off x="2689225" y="3744913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6672" name="Group 112"/>
          <p:cNvGraphicFramePr>
            <a:graphicFrameLocks noGrp="1"/>
          </p:cNvGraphicFramePr>
          <p:nvPr/>
        </p:nvGraphicFramePr>
        <p:xfrm>
          <a:off x="3263900" y="3529013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92" name="Text Box 108"/>
          <p:cNvSpPr txBox="1">
            <a:spLocks noChangeArrowheads="1"/>
          </p:cNvSpPr>
          <p:nvPr/>
        </p:nvSpPr>
        <p:spPr bwMode="auto">
          <a:xfrm>
            <a:off x="3049588" y="4033838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b1</a:t>
            </a:r>
            <a:r>
              <a:rPr lang="zh-CN" altLang="en-US" sz="2000"/>
              <a:t>（</a:t>
            </a:r>
            <a:r>
              <a:rPr lang="en-US" altLang="zh-CN" sz="2000"/>
              <a:t>0001 </a:t>
            </a:r>
            <a:r>
              <a:rPr lang="zh-CN" altLang="en-US" sz="2000"/>
              <a:t>）</a:t>
            </a:r>
            <a:r>
              <a:rPr lang="en-US" altLang="zh-CN" sz="2000"/>
              <a:t>b4</a:t>
            </a:r>
          </a:p>
        </p:txBody>
      </p:sp>
      <p:sp>
        <p:nvSpPr>
          <p:cNvPr id="38993" name="Text Box 109"/>
          <p:cNvSpPr txBox="1">
            <a:spLocks noChangeArrowheads="1"/>
          </p:cNvSpPr>
          <p:nvPr/>
        </p:nvSpPr>
        <p:spPr bwMode="auto">
          <a:xfrm>
            <a:off x="1571625" y="33528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    </a:t>
            </a:r>
            <a:r>
              <a:rPr lang="en-US" altLang="zh-CN" sz="2000">
                <a:solidFill>
                  <a:srgbClr val="FF0000"/>
                </a:solidFill>
              </a:rPr>
              <a:t>0001</a:t>
            </a:r>
            <a:r>
              <a:rPr lang="en-US" altLang="zh-CN" sz="2000"/>
              <a:t> </a:t>
            </a:r>
            <a:endParaRPr lang="zh-CN" altLang="en-US" sz="2000"/>
          </a:p>
        </p:txBody>
      </p:sp>
      <p:sp>
        <p:nvSpPr>
          <p:cNvPr id="38994" name="Rectangle 110"/>
          <p:cNvSpPr>
            <a:spLocks noChangeArrowheads="1"/>
          </p:cNvSpPr>
          <p:nvPr/>
        </p:nvSpPr>
        <p:spPr bwMode="auto">
          <a:xfrm>
            <a:off x="7370763" y="3529013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PICC #2</a:t>
            </a:r>
          </a:p>
        </p:txBody>
      </p:sp>
      <p:sp>
        <p:nvSpPr>
          <p:cNvPr id="38995" name="Rectangle 111"/>
          <p:cNvSpPr>
            <a:spLocks noChangeArrowheads="1"/>
          </p:cNvSpPr>
          <p:nvPr/>
        </p:nvSpPr>
        <p:spPr bwMode="auto">
          <a:xfrm>
            <a:off x="6781800" y="2895600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/>
              <a:t>∴ </a:t>
            </a:r>
            <a:r>
              <a:rPr lang="en-US" altLang="zh-CN" sz="2000">
                <a:solidFill>
                  <a:srgbClr val="0000FF"/>
                </a:solidFill>
              </a:rPr>
              <a:t>coll</a:t>
            </a:r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4</a:t>
            </a:r>
          </a:p>
        </p:txBody>
      </p:sp>
      <p:graphicFrame>
        <p:nvGraphicFramePr>
          <p:cNvPr id="66697" name="Group 137"/>
          <p:cNvGraphicFramePr>
            <a:graphicFrameLocks noGrp="1"/>
          </p:cNvGraphicFramePr>
          <p:nvPr/>
        </p:nvGraphicFramePr>
        <p:xfrm>
          <a:off x="962025" y="4537075"/>
          <a:ext cx="6911975" cy="431800"/>
        </p:xfrm>
        <a:graphic>
          <a:graphicData uri="http://schemas.openxmlformats.org/drawingml/2006/table">
            <a:tbl>
              <a:tblPr/>
              <a:tblGrid>
                <a:gridCol w="836612"/>
                <a:gridCol w="838200"/>
                <a:gridCol w="836613"/>
                <a:gridCol w="836612"/>
                <a:gridCol w="836613"/>
                <a:gridCol w="838200"/>
                <a:gridCol w="836612"/>
                <a:gridCol w="10525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CRC-A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16" name="Rectangle 138"/>
          <p:cNvSpPr>
            <a:spLocks noChangeArrowheads="1"/>
          </p:cNvSpPr>
          <p:nvPr/>
        </p:nvSpPr>
        <p:spPr bwMode="auto">
          <a:xfrm>
            <a:off x="168275" y="4392613"/>
            <a:ext cx="936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</a:rPr>
              <a:t>SEL</a:t>
            </a:r>
            <a:r>
              <a:rPr lang="zh-CN" altLang="en-US" sz="2400">
                <a:solidFill>
                  <a:srgbClr val="CC0000"/>
                </a:solidFill>
              </a:rPr>
              <a:t>命令</a:t>
            </a:r>
          </a:p>
        </p:txBody>
      </p:sp>
      <p:sp>
        <p:nvSpPr>
          <p:cNvPr id="39017" name="Rectangle 139"/>
          <p:cNvSpPr>
            <a:spLocks noChangeArrowheads="1"/>
          </p:cNvSpPr>
          <p:nvPr/>
        </p:nvSpPr>
        <p:spPr bwMode="auto">
          <a:xfrm>
            <a:off x="889000" y="511333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 ’93’</a:t>
            </a:r>
          </a:p>
        </p:txBody>
      </p:sp>
      <p:sp>
        <p:nvSpPr>
          <p:cNvPr id="39018" name="Rectangle 140"/>
          <p:cNvSpPr>
            <a:spLocks noChangeArrowheads="1"/>
          </p:cNvSpPr>
          <p:nvPr/>
        </p:nvSpPr>
        <p:spPr bwMode="auto">
          <a:xfrm>
            <a:off x="1681163" y="511333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  ’70’</a:t>
            </a:r>
          </a:p>
        </p:txBody>
      </p:sp>
      <p:sp>
        <p:nvSpPr>
          <p:cNvPr id="39019" name="Text Box 141"/>
          <p:cNvSpPr txBox="1">
            <a:spLocks noChangeArrowheads="1"/>
          </p:cNvSpPr>
          <p:nvPr/>
        </p:nvSpPr>
        <p:spPr bwMode="auto">
          <a:xfrm>
            <a:off x="2473325" y="5113338"/>
            <a:ext cx="237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b1</a:t>
            </a:r>
            <a:r>
              <a:rPr lang="zh-CN" altLang="en-US" sz="2000"/>
              <a:t>（</a:t>
            </a:r>
            <a:r>
              <a:rPr lang="en-US" altLang="zh-CN" sz="2000"/>
              <a:t>00010001 </a:t>
            </a:r>
            <a:r>
              <a:rPr lang="zh-CN" altLang="en-US" sz="2000"/>
              <a:t>）</a:t>
            </a:r>
            <a:r>
              <a:rPr lang="en-US" altLang="zh-CN" sz="2000"/>
              <a:t>b8</a:t>
            </a:r>
          </a:p>
        </p:txBody>
      </p:sp>
      <p:graphicFrame>
        <p:nvGraphicFramePr>
          <p:cNvPr id="66711" name="Group 151"/>
          <p:cNvGraphicFramePr>
            <a:graphicFrameLocks noGrp="1"/>
          </p:cNvGraphicFramePr>
          <p:nvPr/>
        </p:nvGraphicFramePr>
        <p:xfrm>
          <a:off x="7226300" y="5113338"/>
          <a:ext cx="1728787" cy="431800"/>
        </p:xfrm>
        <a:graphic>
          <a:graphicData uri="http://schemas.openxmlformats.org/drawingml/2006/table">
            <a:tbl>
              <a:tblPr/>
              <a:tblGrid>
                <a:gridCol w="720725"/>
                <a:gridCol w="10080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CRC-A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028" name="Line 152"/>
          <p:cNvSpPr>
            <a:spLocks noChangeShapeType="1"/>
          </p:cNvSpPr>
          <p:nvPr/>
        </p:nvSpPr>
        <p:spPr bwMode="auto">
          <a:xfrm flipH="1">
            <a:off x="6794500" y="53292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029" name="Text Box 153"/>
          <p:cNvSpPr txBox="1">
            <a:spLocks noChangeArrowheads="1"/>
          </p:cNvSpPr>
          <p:nvPr/>
        </p:nvSpPr>
        <p:spPr bwMode="auto">
          <a:xfrm>
            <a:off x="5395913" y="5683250"/>
            <a:ext cx="352901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b1</a:t>
            </a:r>
            <a:r>
              <a:rPr lang="zh-CN" altLang="en-US"/>
              <a:t>（</a:t>
            </a:r>
            <a:r>
              <a:rPr lang="en-US" altLang="zh-CN"/>
              <a:t>× ×</a:t>
            </a:r>
            <a:r>
              <a:rPr lang="en-US" altLang="zh-CN">
                <a:solidFill>
                  <a:srgbClr val="CC0000"/>
                </a:solidFill>
              </a:rPr>
              <a:t> 1</a:t>
            </a:r>
            <a:r>
              <a:rPr lang="en-US" altLang="zh-CN"/>
              <a:t> × × × × × </a:t>
            </a:r>
            <a:r>
              <a:rPr lang="zh-CN" altLang="en-US"/>
              <a:t>）</a:t>
            </a:r>
            <a:r>
              <a:rPr lang="en-US" altLang="zh-CN"/>
              <a:t>b8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b3=1, UID</a:t>
            </a:r>
            <a:r>
              <a:rPr lang="zh-CN" altLang="en-US"/>
              <a:t>不完整</a:t>
            </a:r>
          </a:p>
        </p:txBody>
      </p:sp>
      <p:sp>
        <p:nvSpPr>
          <p:cNvPr id="39030" name="Rectangle 154"/>
          <p:cNvSpPr>
            <a:spLocks noChangeArrowheads="1"/>
          </p:cNvSpPr>
          <p:nvPr/>
        </p:nvSpPr>
        <p:spPr bwMode="auto">
          <a:xfrm>
            <a:off x="6146800" y="4032250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只有卡</a:t>
            </a:r>
            <a:r>
              <a:rPr lang="en-US" altLang="zh-CN" sz="2000">
                <a:solidFill>
                  <a:srgbClr val="CC0000"/>
                </a:solidFill>
              </a:rPr>
              <a:t>2</a:t>
            </a:r>
            <a:r>
              <a:rPr lang="zh-CN" altLang="en-US" sz="2000">
                <a:solidFill>
                  <a:srgbClr val="CC0000"/>
                </a:solidFill>
              </a:rPr>
              <a:t>响应，故不冲突</a:t>
            </a:r>
          </a:p>
        </p:txBody>
      </p:sp>
      <p:sp>
        <p:nvSpPr>
          <p:cNvPr id="39031" name="Line 156"/>
          <p:cNvSpPr>
            <a:spLocks noChangeShapeType="1"/>
          </p:cNvSpPr>
          <p:nvPr/>
        </p:nvSpPr>
        <p:spPr bwMode="auto">
          <a:xfrm>
            <a:off x="385763" y="6481763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032" name="Line 158"/>
          <p:cNvSpPr>
            <a:spLocks noChangeShapeType="1"/>
          </p:cNvSpPr>
          <p:nvPr/>
        </p:nvSpPr>
        <p:spPr bwMode="auto">
          <a:xfrm>
            <a:off x="7874000" y="47529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033" name="Rectangle 159"/>
          <p:cNvSpPr>
            <a:spLocks noChangeArrowheads="1"/>
          </p:cNvSpPr>
          <p:nvPr/>
        </p:nvSpPr>
        <p:spPr bwMode="auto">
          <a:xfrm>
            <a:off x="0" y="1295400"/>
            <a:ext cx="224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PCD</a:t>
            </a:r>
            <a:r>
              <a:rPr lang="zh-CN" altLang="en-US" sz="2000">
                <a:solidFill>
                  <a:srgbClr val="CC0000"/>
                </a:solidFill>
              </a:rPr>
              <a:t>发防冲突命令</a:t>
            </a:r>
          </a:p>
        </p:txBody>
      </p:sp>
      <p:sp>
        <p:nvSpPr>
          <p:cNvPr id="39035" name="Line 18"/>
          <p:cNvSpPr>
            <a:spLocks noChangeShapeType="1"/>
          </p:cNvSpPr>
          <p:nvPr/>
        </p:nvSpPr>
        <p:spPr bwMode="auto">
          <a:xfrm>
            <a:off x="152400" y="32766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Text Box 73"/>
          <p:cNvSpPr txBox="1">
            <a:spLocks noChangeArrowheads="1"/>
          </p:cNvSpPr>
          <p:nvPr/>
        </p:nvSpPr>
        <p:spPr bwMode="auto">
          <a:xfrm>
            <a:off x="762000" y="4114800"/>
            <a:ext cx="236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200" dirty="0">
                <a:solidFill>
                  <a:srgbClr val="0000FF"/>
                </a:solidFill>
                <a:latin typeface="+mn-ea"/>
                <a:ea typeface="+mn-ea"/>
              </a:rPr>
              <a:t>冲突发生之前被接收到的</a:t>
            </a:r>
            <a:r>
              <a:rPr lang="en-US" altLang="zh-CN" sz="1200" dirty="0">
                <a:solidFill>
                  <a:srgbClr val="0000FF"/>
                </a:solidFill>
                <a:latin typeface="+mn-ea"/>
                <a:ea typeface="+mn-ea"/>
              </a:rPr>
              <a:t>UID </a:t>
            </a:r>
            <a:r>
              <a:rPr lang="en-US" altLang="zh-CN" sz="1200" dirty="0" err="1">
                <a:solidFill>
                  <a:srgbClr val="0000FF"/>
                </a:solidFill>
                <a:latin typeface="+mn-ea"/>
                <a:ea typeface="+mn-ea"/>
              </a:rPr>
              <a:t>CLn</a:t>
            </a:r>
            <a:r>
              <a:rPr lang="zh-CN" altLang="en-US" sz="1200" dirty="0">
                <a:solidFill>
                  <a:srgbClr val="0000FF"/>
                </a:solidFill>
                <a:latin typeface="+mn-ea"/>
                <a:ea typeface="+mn-ea"/>
              </a:rPr>
              <a:t>的一部分再加上</a:t>
            </a:r>
            <a:r>
              <a:rPr lang="en-US" altLang="zh-CN" sz="1200" dirty="0">
                <a:solidFill>
                  <a:srgbClr val="0000FF"/>
                </a:solidFill>
                <a:latin typeface="+mn-ea"/>
                <a:ea typeface="+mn-ea"/>
              </a:rPr>
              <a:t>(0)b</a:t>
            </a:r>
            <a:r>
              <a:rPr lang="zh-CN" altLang="en-US" sz="1200" dirty="0">
                <a:solidFill>
                  <a:srgbClr val="0000FF"/>
                </a:solidFill>
                <a:latin typeface="+mn-ea"/>
                <a:ea typeface="+mn-ea"/>
              </a:rPr>
              <a:t>或</a:t>
            </a:r>
            <a:r>
              <a:rPr lang="en-US" altLang="zh-CN" sz="1200" dirty="0">
                <a:solidFill>
                  <a:srgbClr val="0000FF"/>
                </a:solidFill>
                <a:latin typeface="+mn-ea"/>
                <a:ea typeface="+mn-ea"/>
              </a:rPr>
              <a:t>(1)b</a:t>
            </a:r>
          </a:p>
        </p:txBody>
      </p:sp>
      <p:sp>
        <p:nvSpPr>
          <p:cNvPr id="48" name="下箭头 47"/>
          <p:cNvSpPr/>
          <p:nvPr/>
        </p:nvSpPr>
        <p:spPr>
          <a:xfrm>
            <a:off x="1905000" y="38862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右箭头 48">
            <a:hlinkClick r:id="rId2" action="ppaction://hlinksldjump"/>
          </p:cNvPr>
          <p:cNvSpPr/>
          <p:nvPr/>
        </p:nvSpPr>
        <p:spPr>
          <a:xfrm>
            <a:off x="304800" y="2514600"/>
            <a:ext cx="6858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右箭头 49">
            <a:hlinkClick r:id="rId3" action="ppaction://hlinksldjump"/>
          </p:cNvPr>
          <p:cNvSpPr/>
          <p:nvPr/>
        </p:nvSpPr>
        <p:spPr>
          <a:xfrm>
            <a:off x="304800" y="5943600"/>
            <a:ext cx="6858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右箭头 46">
            <a:hlinkClick r:id="rId4" action="ppaction://hlinksldjump"/>
          </p:cNvPr>
          <p:cNvSpPr/>
          <p:nvPr/>
        </p:nvSpPr>
        <p:spPr>
          <a:xfrm>
            <a:off x="8153400" y="3124200"/>
            <a:ext cx="6858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18"/>
          <p:cNvSpPr>
            <a:spLocks noChangeShapeType="1"/>
          </p:cNvSpPr>
          <p:nvPr/>
        </p:nvSpPr>
        <p:spPr bwMode="auto">
          <a:xfrm>
            <a:off x="323850" y="549275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39" name="Line 19"/>
          <p:cNvSpPr>
            <a:spLocks noChangeShapeType="1"/>
          </p:cNvSpPr>
          <p:nvPr/>
        </p:nvSpPr>
        <p:spPr bwMode="auto">
          <a:xfrm>
            <a:off x="395288" y="6453188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0" name="Text Box 20"/>
          <p:cNvSpPr txBox="1">
            <a:spLocks noChangeArrowheads="1"/>
          </p:cNvSpPr>
          <p:nvPr/>
        </p:nvSpPr>
        <p:spPr bwMode="auto">
          <a:xfrm>
            <a:off x="395288" y="884238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CC0000"/>
                </a:solidFill>
              </a:rPr>
              <a:t> </a:t>
            </a:r>
            <a:r>
              <a:rPr lang="zh-CN" altLang="en-US" sz="2400">
                <a:solidFill>
                  <a:srgbClr val="CC0000"/>
                </a:solidFill>
              </a:rPr>
              <a:t>（</a:t>
            </a:r>
            <a:r>
              <a:rPr lang="en-US" altLang="zh-CN" sz="2400">
                <a:solidFill>
                  <a:srgbClr val="CC0000"/>
                </a:solidFill>
              </a:rPr>
              <a:t>3</a:t>
            </a:r>
            <a:r>
              <a:rPr lang="zh-CN" altLang="en-US" sz="2400">
                <a:solidFill>
                  <a:srgbClr val="CC0000"/>
                </a:solidFill>
              </a:rPr>
              <a:t>）</a:t>
            </a:r>
            <a:r>
              <a:rPr lang="en-US" altLang="zh-CN" sz="2400">
                <a:solidFill>
                  <a:srgbClr val="CC0000"/>
                </a:solidFill>
              </a:rPr>
              <a:t>Anticollision loop, cascade level 2</a:t>
            </a:r>
            <a:r>
              <a:rPr lang="zh-CN" altLang="en-US" sz="2400">
                <a:solidFill>
                  <a:srgbClr val="CC0000"/>
                </a:solidFill>
              </a:rPr>
              <a:t>（防冲突循环</a:t>
            </a:r>
            <a:r>
              <a:rPr lang="en-US" altLang="zh-CN" sz="2400">
                <a:solidFill>
                  <a:srgbClr val="CC0000"/>
                </a:solidFill>
              </a:rPr>
              <a:t>CL2</a:t>
            </a:r>
            <a:r>
              <a:rPr lang="zh-CN" altLang="en-US" sz="2400">
                <a:solidFill>
                  <a:srgbClr val="CC0000"/>
                </a:solidFill>
              </a:rPr>
              <a:t>）</a:t>
            </a:r>
          </a:p>
        </p:txBody>
      </p:sp>
      <p:sp>
        <p:nvSpPr>
          <p:cNvPr id="39941" name="Line 21"/>
          <p:cNvSpPr>
            <a:spLocks noChangeShapeType="1"/>
          </p:cNvSpPr>
          <p:nvPr/>
        </p:nvSpPr>
        <p:spPr bwMode="auto">
          <a:xfrm>
            <a:off x="2268538" y="18065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2" name="Rectangle 22"/>
          <p:cNvSpPr>
            <a:spLocks noChangeArrowheads="1"/>
          </p:cNvSpPr>
          <p:nvPr/>
        </p:nvSpPr>
        <p:spPr bwMode="auto">
          <a:xfrm>
            <a:off x="323850" y="20955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  ’95’</a:t>
            </a:r>
          </a:p>
        </p:txBody>
      </p:sp>
      <p:graphicFrame>
        <p:nvGraphicFramePr>
          <p:cNvPr id="67607" name="Group 23"/>
          <p:cNvGraphicFramePr>
            <a:graphicFrameLocks noGrp="1"/>
          </p:cNvGraphicFramePr>
          <p:nvPr/>
        </p:nvGraphicFramePr>
        <p:xfrm>
          <a:off x="323850" y="1590675"/>
          <a:ext cx="1895475" cy="431800"/>
        </p:xfrm>
        <a:graphic>
          <a:graphicData uri="http://schemas.openxmlformats.org/drawingml/2006/table">
            <a:tbl>
              <a:tblPr/>
              <a:tblGrid>
                <a:gridCol w="947738"/>
                <a:gridCol w="9477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1" name="Rectangle 31"/>
          <p:cNvSpPr>
            <a:spLocks noChangeArrowheads="1"/>
          </p:cNvSpPr>
          <p:nvPr/>
        </p:nvSpPr>
        <p:spPr bwMode="auto">
          <a:xfrm>
            <a:off x="1260475" y="20955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 ’20’</a:t>
            </a:r>
          </a:p>
        </p:txBody>
      </p:sp>
      <p:sp>
        <p:nvSpPr>
          <p:cNvPr id="39952" name="Line 32"/>
          <p:cNvSpPr>
            <a:spLocks noChangeShapeType="1"/>
          </p:cNvSpPr>
          <p:nvPr/>
        </p:nvSpPr>
        <p:spPr bwMode="auto">
          <a:xfrm flipH="1">
            <a:off x="2341563" y="24923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3" name="Rectangle 33"/>
          <p:cNvSpPr>
            <a:spLocks noChangeArrowheads="1"/>
          </p:cNvSpPr>
          <p:nvPr/>
        </p:nvSpPr>
        <p:spPr bwMode="auto">
          <a:xfrm>
            <a:off x="7019925" y="2060575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</a:rPr>
              <a:t>PICC #2</a:t>
            </a:r>
          </a:p>
        </p:txBody>
      </p:sp>
      <p:graphicFrame>
        <p:nvGraphicFramePr>
          <p:cNvPr id="67618" name="Group 34"/>
          <p:cNvGraphicFramePr>
            <a:graphicFrameLocks noGrp="1"/>
          </p:cNvGraphicFramePr>
          <p:nvPr/>
        </p:nvGraphicFramePr>
        <p:xfrm>
          <a:off x="2916238" y="2276475"/>
          <a:ext cx="4032250" cy="431800"/>
        </p:xfrm>
        <a:graphic>
          <a:graphicData uri="http://schemas.openxmlformats.org/drawingml/2006/table">
            <a:tbl>
              <a:tblPr/>
              <a:tblGrid>
                <a:gridCol w="806450"/>
                <a:gridCol w="806450"/>
                <a:gridCol w="806450"/>
                <a:gridCol w="806450"/>
                <a:gridCol w="8064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32" name="Group 48"/>
          <p:cNvGraphicFramePr>
            <a:graphicFrameLocks noGrp="1"/>
          </p:cNvGraphicFramePr>
          <p:nvPr/>
        </p:nvGraphicFramePr>
        <p:xfrm>
          <a:off x="1116013" y="3800475"/>
          <a:ext cx="6911975" cy="431800"/>
        </p:xfrm>
        <a:graphic>
          <a:graphicData uri="http://schemas.openxmlformats.org/drawingml/2006/table">
            <a:tbl>
              <a:tblPr/>
              <a:tblGrid>
                <a:gridCol w="836612"/>
                <a:gridCol w="838200"/>
                <a:gridCol w="836613"/>
                <a:gridCol w="836612"/>
                <a:gridCol w="836613"/>
                <a:gridCol w="838200"/>
                <a:gridCol w="836612"/>
                <a:gridCol w="10525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CRC-A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8" name="Rectangle 68"/>
          <p:cNvSpPr>
            <a:spLocks noChangeArrowheads="1"/>
          </p:cNvSpPr>
          <p:nvPr/>
        </p:nvSpPr>
        <p:spPr bwMode="auto">
          <a:xfrm>
            <a:off x="322263" y="3656013"/>
            <a:ext cx="936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</a:rPr>
              <a:t>SEL</a:t>
            </a:r>
            <a:r>
              <a:rPr lang="zh-CN" altLang="en-US" sz="2400">
                <a:solidFill>
                  <a:srgbClr val="CC0000"/>
                </a:solidFill>
              </a:rPr>
              <a:t>命令</a:t>
            </a:r>
          </a:p>
        </p:txBody>
      </p:sp>
      <p:graphicFrame>
        <p:nvGraphicFramePr>
          <p:cNvPr id="67653" name="Group 69"/>
          <p:cNvGraphicFramePr>
            <a:graphicFrameLocks noGrp="1"/>
          </p:cNvGraphicFramePr>
          <p:nvPr/>
        </p:nvGraphicFramePr>
        <p:xfrm>
          <a:off x="7380288" y="4376738"/>
          <a:ext cx="1728787" cy="431800"/>
        </p:xfrm>
        <a:graphic>
          <a:graphicData uri="http://schemas.openxmlformats.org/drawingml/2006/table">
            <a:tbl>
              <a:tblPr/>
              <a:tblGrid>
                <a:gridCol w="720725"/>
                <a:gridCol w="10080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CRC-A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97" name="Line 77"/>
          <p:cNvSpPr>
            <a:spLocks noChangeShapeType="1"/>
          </p:cNvSpPr>
          <p:nvPr/>
        </p:nvSpPr>
        <p:spPr bwMode="auto">
          <a:xfrm flipH="1">
            <a:off x="6948488" y="4592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8" name="Text Box 78"/>
          <p:cNvSpPr txBox="1">
            <a:spLocks noChangeArrowheads="1"/>
          </p:cNvSpPr>
          <p:nvPr/>
        </p:nvSpPr>
        <p:spPr bwMode="auto">
          <a:xfrm>
            <a:off x="5651500" y="4881563"/>
            <a:ext cx="352901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b1</a:t>
            </a:r>
            <a:r>
              <a:rPr lang="zh-CN" altLang="en-US"/>
              <a:t>（</a:t>
            </a:r>
            <a:r>
              <a:rPr lang="en-US" altLang="zh-CN"/>
              <a:t>× ×</a:t>
            </a:r>
            <a:r>
              <a:rPr lang="en-US" altLang="zh-CN">
                <a:solidFill>
                  <a:srgbClr val="CC0000"/>
                </a:solidFill>
              </a:rPr>
              <a:t> 0</a:t>
            </a:r>
            <a:r>
              <a:rPr lang="en-US" altLang="zh-CN"/>
              <a:t> × × × × × </a:t>
            </a:r>
            <a:r>
              <a:rPr lang="zh-CN" altLang="en-US"/>
              <a:t>）</a:t>
            </a:r>
            <a:r>
              <a:rPr lang="en-US" altLang="zh-CN"/>
              <a:t>b8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b3=0, UID  </a:t>
            </a:r>
            <a:r>
              <a:rPr lang="zh-CN" altLang="en-US"/>
              <a:t>完整</a:t>
            </a:r>
          </a:p>
        </p:txBody>
      </p:sp>
      <p:sp>
        <p:nvSpPr>
          <p:cNvPr id="39999" name="Rectangle 79"/>
          <p:cNvSpPr>
            <a:spLocks noChangeArrowheads="1"/>
          </p:cNvSpPr>
          <p:nvPr/>
        </p:nvSpPr>
        <p:spPr bwMode="auto">
          <a:xfrm>
            <a:off x="1042988" y="437673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  ’95’</a:t>
            </a:r>
          </a:p>
        </p:txBody>
      </p:sp>
      <p:sp>
        <p:nvSpPr>
          <p:cNvPr id="40000" name="Rectangle 80"/>
          <p:cNvSpPr>
            <a:spLocks noChangeArrowheads="1"/>
          </p:cNvSpPr>
          <p:nvPr/>
        </p:nvSpPr>
        <p:spPr bwMode="auto">
          <a:xfrm>
            <a:off x="1979613" y="4376738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  ’70’</a:t>
            </a:r>
          </a:p>
        </p:txBody>
      </p:sp>
      <p:sp>
        <p:nvSpPr>
          <p:cNvPr id="40001" name="Text Box 81"/>
          <p:cNvSpPr txBox="1">
            <a:spLocks noChangeArrowheads="1"/>
          </p:cNvSpPr>
          <p:nvPr/>
        </p:nvSpPr>
        <p:spPr bwMode="auto">
          <a:xfrm>
            <a:off x="4572000" y="2781300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现在已完整，从</a:t>
            </a:r>
            <a:r>
              <a:rPr lang="en-US" altLang="zh-CN" sz="2400"/>
              <a:t>UID0</a:t>
            </a:r>
            <a:r>
              <a:rPr lang="zh-CN" altLang="en-US" sz="2400"/>
              <a:t>～</a:t>
            </a:r>
            <a:r>
              <a:rPr lang="en-US" altLang="zh-CN" sz="2400"/>
              <a:t>UID7</a:t>
            </a:r>
          </a:p>
        </p:txBody>
      </p:sp>
      <p:sp>
        <p:nvSpPr>
          <p:cNvPr id="40002" name="Line 82"/>
          <p:cNvSpPr>
            <a:spLocks noChangeShapeType="1"/>
          </p:cNvSpPr>
          <p:nvPr/>
        </p:nvSpPr>
        <p:spPr bwMode="auto">
          <a:xfrm>
            <a:off x="8027988" y="4005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003" name="Text Box 83"/>
          <p:cNvSpPr txBox="1">
            <a:spLocks noChangeArrowheads="1"/>
          </p:cNvSpPr>
          <p:nvPr/>
        </p:nvSpPr>
        <p:spPr bwMode="auto">
          <a:xfrm>
            <a:off x="1403350" y="4797425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“7”</a:t>
            </a:r>
            <a:r>
              <a:rPr lang="zh-CN" altLang="en-US" sz="2400"/>
              <a:t>－最大字节数</a:t>
            </a:r>
            <a:r>
              <a:rPr lang="en-US" altLang="zh-CN" sz="2400"/>
              <a:t> </a:t>
            </a:r>
          </a:p>
        </p:txBody>
      </p:sp>
      <p:sp>
        <p:nvSpPr>
          <p:cNvPr id="40004" name="Text Box 84"/>
          <p:cNvSpPr txBox="1">
            <a:spLocks noChangeArrowheads="1"/>
          </p:cNvSpPr>
          <p:nvPr/>
        </p:nvSpPr>
        <p:spPr bwMode="auto">
          <a:xfrm>
            <a:off x="395288" y="5805488"/>
            <a:ext cx="849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卡应答</a:t>
            </a:r>
            <a:r>
              <a:rPr lang="en-US" altLang="zh-CN" sz="2400">
                <a:solidFill>
                  <a:srgbClr val="0000FF"/>
                </a:solidFill>
              </a:rPr>
              <a:t>SAK</a:t>
            </a:r>
            <a:r>
              <a:rPr lang="zh-CN" altLang="en-US" sz="2400">
                <a:solidFill>
                  <a:srgbClr val="0000FF"/>
                </a:solidFill>
              </a:rPr>
              <a:t>，指出</a:t>
            </a:r>
            <a:r>
              <a:rPr lang="en-US" altLang="zh-CN" sz="2400">
                <a:solidFill>
                  <a:srgbClr val="0000FF"/>
                </a:solidFill>
              </a:rPr>
              <a:t>UID</a:t>
            </a:r>
            <a:r>
              <a:rPr lang="zh-CN" altLang="en-US" sz="2400">
                <a:solidFill>
                  <a:srgbClr val="0000FF"/>
                </a:solidFill>
              </a:rPr>
              <a:t>完整，从</a:t>
            </a:r>
            <a:r>
              <a:rPr lang="en-US" altLang="zh-CN" sz="2400">
                <a:solidFill>
                  <a:srgbClr val="0000FF"/>
                </a:solidFill>
              </a:rPr>
              <a:t>Ready</a:t>
            </a:r>
            <a:r>
              <a:rPr lang="zh-CN" altLang="en-US" sz="2400">
                <a:solidFill>
                  <a:srgbClr val="0000FF"/>
                </a:solidFill>
              </a:rPr>
              <a:t>状态转换到</a:t>
            </a:r>
            <a:r>
              <a:rPr lang="en-US" altLang="zh-CN" sz="2400">
                <a:solidFill>
                  <a:srgbClr val="0000FF"/>
                </a:solidFill>
              </a:rPr>
              <a:t>Active</a:t>
            </a:r>
            <a:r>
              <a:rPr lang="zh-CN" altLang="en-US" sz="2400">
                <a:solidFill>
                  <a:srgbClr val="0000FF"/>
                </a:solidFill>
              </a:rPr>
              <a:t>状态</a:t>
            </a:r>
          </a:p>
        </p:txBody>
      </p:sp>
      <p:sp>
        <p:nvSpPr>
          <p:cNvPr id="25" name="下箭头 24">
            <a:hlinkClick r:id="rId2" action="ppaction://hlinksldjump"/>
          </p:cNvPr>
          <p:cNvSpPr/>
          <p:nvPr/>
        </p:nvSpPr>
        <p:spPr>
          <a:xfrm>
            <a:off x="8534400" y="5715000"/>
            <a:ext cx="304800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右箭头 25">
            <a:hlinkClick r:id="rId3" action="ppaction://hlinksldjump"/>
          </p:cNvPr>
          <p:cNvSpPr/>
          <p:nvPr/>
        </p:nvSpPr>
        <p:spPr>
          <a:xfrm>
            <a:off x="8229600" y="3200400"/>
            <a:ext cx="6858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19"/>
          <p:cNvSpPr>
            <a:spLocks noChangeShapeType="1"/>
          </p:cNvSpPr>
          <p:nvPr/>
        </p:nvSpPr>
        <p:spPr bwMode="auto">
          <a:xfrm>
            <a:off x="228600" y="28956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40964" name="图片 23" descr="tu214443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0" y="228600"/>
            <a:ext cx="7467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3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REQA</a:t>
            </a:r>
            <a:r>
              <a:rPr lang="zh-CN" altLang="zh-CN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WAKE-UP</a:t>
            </a:r>
            <a:r>
              <a:rPr lang="zh-CN" altLang="zh-CN" b="1" dirty="0">
                <a:solidFill>
                  <a:srgbClr val="FF0000"/>
                </a:solidFill>
              </a:rPr>
              <a:t>帧</a:t>
            </a:r>
            <a:r>
              <a:rPr lang="zh-CN" altLang="en-US" b="1" dirty="0"/>
              <a:t>：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请求和唤醒帧用来初始化通信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0966" name="TextBox 29"/>
          <p:cNvSpPr txBox="1">
            <a:spLocks noChangeArrowheads="1"/>
          </p:cNvSpPr>
          <p:nvPr/>
        </p:nvSpPr>
        <p:spPr bwMode="auto">
          <a:xfrm>
            <a:off x="6019800" y="1143000"/>
            <a:ext cx="2895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zh-CN" sz="1400" b="1"/>
              <a:t>通信开始</a:t>
            </a:r>
          </a:p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zh-CN" sz="1400" b="1"/>
              <a:t>7</a:t>
            </a:r>
            <a:r>
              <a:rPr lang="zh-CN" altLang="zh-CN" sz="1400" b="1"/>
              <a:t>个数据位发送，</a:t>
            </a:r>
            <a:r>
              <a:rPr lang="en-US" altLang="zh-CN" sz="1400" b="1"/>
              <a:t>LSB</a:t>
            </a:r>
            <a:r>
              <a:rPr lang="zh-CN" altLang="zh-CN" sz="1400" b="1"/>
              <a:t>首先发送。（</a:t>
            </a:r>
            <a:r>
              <a:rPr lang="zh-CN" altLang="zh-CN" sz="1400" b="1">
                <a:solidFill>
                  <a:srgbClr val="FF0000"/>
                </a:solidFill>
              </a:rPr>
              <a:t>标准</a:t>
            </a:r>
            <a:r>
              <a:rPr lang="en-US" altLang="zh-CN" sz="1400" b="1">
                <a:solidFill>
                  <a:srgbClr val="FF0000"/>
                </a:solidFill>
              </a:rPr>
              <a:t>REQA</a:t>
            </a:r>
            <a:r>
              <a:rPr lang="zh-CN" altLang="zh-CN" sz="1400" b="1">
                <a:solidFill>
                  <a:srgbClr val="FF0000"/>
                </a:solidFill>
              </a:rPr>
              <a:t>的数据内容是</a:t>
            </a:r>
            <a:r>
              <a:rPr lang="en-US" altLang="zh-CN" sz="1400" b="1">
                <a:solidFill>
                  <a:srgbClr val="FF0000"/>
                </a:solidFill>
              </a:rPr>
              <a:t>‘26’</a:t>
            </a:r>
            <a:r>
              <a:rPr lang="zh-CN" altLang="zh-CN" sz="1400" b="1"/>
              <a:t>，</a:t>
            </a:r>
            <a:r>
              <a:rPr lang="en-US" altLang="zh-CN" sz="1400" b="1">
                <a:solidFill>
                  <a:srgbClr val="FF0000"/>
                </a:solidFill>
              </a:rPr>
              <a:t>WAKE-UP</a:t>
            </a:r>
            <a:r>
              <a:rPr lang="zh-CN" altLang="zh-CN" sz="1400" b="1"/>
              <a:t>请求的数据内容是</a:t>
            </a:r>
            <a:r>
              <a:rPr lang="en-US" altLang="zh-CN" sz="1400" b="1"/>
              <a:t>‘</a:t>
            </a:r>
            <a:r>
              <a:rPr lang="en-US" altLang="zh-CN" sz="1400" b="1">
                <a:solidFill>
                  <a:srgbClr val="FF0000"/>
                </a:solidFill>
              </a:rPr>
              <a:t>52</a:t>
            </a:r>
            <a:r>
              <a:rPr lang="en-US" altLang="zh-CN" sz="1400" b="1"/>
              <a:t>’</a:t>
            </a:r>
            <a:r>
              <a:rPr lang="zh-CN" altLang="zh-CN" sz="1400" b="1"/>
              <a:t>）</a:t>
            </a:r>
          </a:p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zh-CN" sz="1400" b="1"/>
              <a:t>通信结束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33400" y="3716338"/>
          <a:ext cx="8305800" cy="1219200"/>
        </p:xfrm>
        <a:graphic>
          <a:graphicData uri="http://schemas.openxmlformats.org/drawingml/2006/table">
            <a:tbl>
              <a:tblPr/>
              <a:tblGrid>
                <a:gridCol w="505108"/>
                <a:gridCol w="505108"/>
                <a:gridCol w="505108"/>
                <a:gridCol w="505108"/>
                <a:gridCol w="505108"/>
                <a:gridCol w="505108"/>
                <a:gridCol w="505108"/>
                <a:gridCol w="505108"/>
                <a:gridCol w="505108"/>
                <a:gridCol w="505108"/>
                <a:gridCol w="691200"/>
                <a:gridCol w="512704"/>
                <a:gridCol w="512704"/>
                <a:gridCol w="512704"/>
                <a:gridCol w="512704"/>
                <a:gridCol w="512704"/>
              </a:tblGrid>
              <a:tr h="517236">
                <a:tc gridSpan="16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86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</a:rPr>
                        <a:t>b16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b15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b14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b13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b12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b11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b10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b9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b8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b7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b6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b5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b4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b3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b2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443345">
                <a:tc gridSpan="8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宋体"/>
                          <a:cs typeface="Times New Roman"/>
                        </a:rPr>
                        <a:t>RFU</a:t>
                      </a:r>
                      <a:endParaRPr lang="zh-CN" sz="28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UID</a:t>
                      </a: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长度比特帧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宋体"/>
                          <a:cs typeface="Times New Roman"/>
                        </a:rPr>
                        <a:t>RFU</a:t>
                      </a:r>
                      <a:endParaRPr lang="zh-CN" sz="28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宋体"/>
                          <a:cs typeface="Times New Roman"/>
                        </a:rPr>
                        <a:t>比特帧防冲突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eaLnBrk="0" hangingPunct="0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ATQA</a:t>
            </a:r>
            <a:r>
              <a:rPr lang="zh-CN" altLang="en-US" sz="1000" dirty="0" bmk="">
                <a:latin typeface="Arial" pitchFamily="34" charset="0"/>
                <a:cs typeface="Arial" pitchFamily="34" charset="0"/>
              </a:rPr>
              <a:t>：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在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PCD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发送请求命令（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REQA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）之后，所有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PICC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以其在两个数据字节中编码了可用防冲突类型的请求应答（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ATQA</a:t>
            </a:r>
            <a:r>
              <a:rPr lang="zh-CN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）表示同步地进行响应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" y="3640138"/>
            <a:ext cx="6858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66700" eaLnBrk="0" hangingPunct="0">
              <a:defRPr/>
            </a:pP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：位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b7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b8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编码了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UID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长度（单个、两个或三个）</a:t>
            </a:r>
          </a:p>
          <a:p>
            <a:pPr indent="266700" eaLnBrk="0" hangingPunct="0">
              <a:defRPr/>
            </a:pP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b1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b2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b3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b4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b5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中的一个应置为</a:t>
            </a:r>
            <a:r>
              <a:rPr lang="en-US" altLang="zh-CN" sz="1400" dirty="0" bmk="">
                <a:latin typeface="黑体" pitchFamily="2" charset="-122"/>
                <a:ea typeface="黑体" pitchFamily="2" charset="-122"/>
              </a:rPr>
              <a:t>(1)b</a:t>
            </a:r>
            <a:r>
              <a:rPr lang="zh-CN" altLang="en-US" sz="1400" dirty="0" bmk="">
                <a:latin typeface="黑体" pitchFamily="2" charset="-122"/>
                <a:ea typeface="黑体" pitchFamily="2" charset="-122"/>
              </a:rPr>
              <a:t>以指出比特帧防冲突</a:t>
            </a:r>
            <a:r>
              <a:rPr lang="zh-CN" altLang="en-US" sz="1000" dirty="0" bmk="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900" dirty="0" bmk="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3962400" y="4935538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562600" y="4935538"/>
            <a:ext cx="2667000" cy="246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Group 28"/>
          <p:cNvGraphicFramePr>
            <a:graphicFrameLocks noGrp="1"/>
          </p:cNvGraphicFramePr>
          <p:nvPr/>
        </p:nvGraphicFramePr>
        <p:xfrm>
          <a:off x="4000500" y="5211763"/>
          <a:ext cx="4191000" cy="1170432"/>
        </p:xfrm>
        <a:graphic>
          <a:graphicData uri="http://schemas.openxmlformats.org/drawingml/2006/table">
            <a:tbl>
              <a:tblPr/>
              <a:tblGrid>
                <a:gridCol w="1047750"/>
                <a:gridCol w="1065618"/>
                <a:gridCol w="1029882"/>
                <a:gridCol w="1047750"/>
              </a:tblGrid>
              <a:tr h="3976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ATQA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b8b7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最大级联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左箭头 43">
            <a:hlinkClick r:id="rId3" action="ppaction://hlinksldjump"/>
          </p:cNvPr>
          <p:cNvSpPr/>
          <p:nvPr/>
        </p:nvSpPr>
        <p:spPr>
          <a:xfrm>
            <a:off x="381000" y="57912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19"/>
          <p:cNvSpPr>
            <a:spLocks noChangeShapeType="1"/>
          </p:cNvSpPr>
          <p:nvPr/>
        </p:nvSpPr>
        <p:spPr bwMode="auto">
          <a:xfrm>
            <a:off x="395288" y="6453188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3350" y="365125"/>
            <a:ext cx="7467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3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SELECT 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ANTICOLLISION</a:t>
            </a:r>
            <a:r>
              <a:rPr lang="zh-CN" altLang="en-US" b="1" dirty="0">
                <a:solidFill>
                  <a:srgbClr val="FF0000"/>
                </a:solidFill>
              </a:rPr>
              <a:t>命令：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用于防冲突循环，组成如下：</a:t>
            </a:r>
            <a:endParaRPr lang="zh-CN" altLang="zh-CN" dirty="0"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15" name="Group 28"/>
          <p:cNvGraphicFramePr>
            <a:graphicFrameLocks noGrp="1"/>
          </p:cNvGraphicFramePr>
          <p:nvPr/>
        </p:nvGraphicFramePr>
        <p:xfrm>
          <a:off x="742950" y="1965325"/>
          <a:ext cx="7777162" cy="457200"/>
        </p:xfrm>
        <a:graphic>
          <a:graphicData uri="http://schemas.openxmlformats.org/drawingml/2006/table">
            <a:tbl>
              <a:tblPr/>
              <a:tblGrid>
                <a:gridCol w="1295400"/>
                <a:gridCol w="1152525"/>
                <a:gridCol w="3095625"/>
                <a:gridCol w="22336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SEL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hlinkClick r:id="rId2" action="ppaction://hlinksldjump"/>
                        </a:rPr>
                        <a:t>NVB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UID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CL</a:t>
                      </a:r>
                      <a:r>
                        <a:rPr kumimoji="0" lang="en-US" altLang="zh-CN" sz="2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数据位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BCC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校验位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133350" y="822325"/>
            <a:ext cx="7791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363" indent="-360363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选择代码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字节）</a:t>
            </a:r>
          </a:p>
          <a:p>
            <a:pPr marL="360363" indent="-360363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有效位数量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NVB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字节）：</a:t>
            </a:r>
            <a:r>
              <a:rPr lang="zh-CN" altLang="en-US" dirty="0"/>
              <a:t>规定了</a:t>
            </a:r>
            <a:r>
              <a:rPr lang="en-US" dirty="0"/>
              <a:t>PCD</a:t>
            </a:r>
            <a:r>
              <a:rPr lang="zh-CN" altLang="en-US" dirty="0"/>
              <a:t>所发送的</a:t>
            </a:r>
            <a:r>
              <a:rPr lang="en-US" dirty="0" err="1"/>
              <a:t>CLn</a:t>
            </a:r>
            <a:r>
              <a:rPr lang="zh-CN" altLang="en-US" dirty="0"/>
              <a:t>的有效位的数目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363" indent="-360363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由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NVB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指定的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UID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CLn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～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位）</a:t>
            </a:r>
          </a:p>
        </p:txBody>
      </p:sp>
      <p:grpSp>
        <p:nvGrpSpPr>
          <p:cNvPr id="42002" name="Group 43"/>
          <p:cNvGrpSpPr>
            <a:grpSpLocks/>
          </p:cNvGrpSpPr>
          <p:nvPr/>
        </p:nvGrpSpPr>
        <p:grpSpPr bwMode="auto">
          <a:xfrm>
            <a:off x="742950" y="2498725"/>
            <a:ext cx="7207250" cy="304800"/>
            <a:chOff x="703" y="2886"/>
            <a:chExt cx="4540" cy="306"/>
          </a:xfrm>
        </p:grpSpPr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703" y="2904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1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字节</a:t>
              </a:r>
            </a:p>
          </p:txBody>
        </p:sp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1655" y="2886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1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字节</a:t>
              </a: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2880" y="2886"/>
              <a:ext cx="9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0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～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4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字节</a:t>
              </a:r>
            </a:p>
          </p:txBody>
        </p:sp>
        <p:sp>
          <p:nvSpPr>
            <p:cNvPr id="22" name="Rectangle 47"/>
            <p:cNvSpPr>
              <a:spLocks noChangeArrowheads="1"/>
            </p:cNvSpPr>
            <p:nvPr/>
          </p:nvSpPr>
          <p:spPr bwMode="auto">
            <a:xfrm>
              <a:off x="4604" y="2886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1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字节</a:t>
              </a:r>
            </a:p>
          </p:txBody>
        </p:sp>
      </p:grpSp>
      <p:sp>
        <p:nvSpPr>
          <p:cNvPr id="25" name="Rectangle 48"/>
          <p:cNvSpPr>
            <a:spLocks noChangeArrowheads="1"/>
          </p:cNvSpPr>
          <p:nvPr/>
        </p:nvSpPr>
        <p:spPr bwMode="auto">
          <a:xfrm>
            <a:off x="7848600" y="533400"/>
            <a:ext cx="1066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校验位仅当</a:t>
            </a:r>
            <a:r>
              <a:rPr lang="en-US" altLang="zh-CN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UID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的数据位为</a:t>
            </a:r>
            <a:r>
              <a:rPr lang="en-US" altLang="zh-CN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字节时（完整）才有。</a:t>
            </a:r>
          </a:p>
        </p:txBody>
      </p:sp>
      <p:sp>
        <p:nvSpPr>
          <p:cNvPr id="28" name="直角上箭头 27"/>
          <p:cNvSpPr/>
          <p:nvPr/>
        </p:nvSpPr>
        <p:spPr>
          <a:xfrm>
            <a:off x="8001000" y="1524000"/>
            <a:ext cx="427038" cy="381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200400" y="3276600"/>
          <a:ext cx="3886200" cy="2880360"/>
        </p:xfrm>
        <a:graphic>
          <a:graphicData uri="http://schemas.openxmlformats.org/drawingml/2006/table">
            <a:tbl>
              <a:tblPr/>
              <a:tblGrid>
                <a:gridCol w="1032387"/>
                <a:gridCol w="995516"/>
                <a:gridCol w="963561"/>
                <a:gridCol w="894736"/>
              </a:tblGrid>
              <a:tr h="70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UID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大小：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UID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大小：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UID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大小：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UID CLn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 CL1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BCC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 CL2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BBC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UID CL3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9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UID9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99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086600" y="3886200"/>
            <a:ext cx="20574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0363" indent="-360363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CT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为级联标志 ，编码为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88H</a:t>
            </a:r>
          </a:p>
          <a:p>
            <a:pPr marL="360363" indent="-360363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BBC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是检验字节，以上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个字节的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异或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defRPr/>
            </a:pP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200400" y="2438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324600" y="2438400"/>
            <a:ext cx="762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029200" y="3581400"/>
            <a:ext cx="2133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6019800" y="49530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152400" y="3276600"/>
          <a:ext cx="2971804" cy="2540000"/>
        </p:xfrm>
        <a:graphic>
          <a:graphicData uri="http://schemas.openxmlformats.org/drawingml/2006/table">
            <a:tbl>
              <a:tblPr/>
              <a:tblGrid>
                <a:gridCol w="195118"/>
                <a:gridCol w="225137"/>
                <a:gridCol w="225137"/>
                <a:gridCol w="225137"/>
                <a:gridCol w="225137"/>
                <a:gridCol w="225137"/>
                <a:gridCol w="225137"/>
                <a:gridCol w="225137"/>
                <a:gridCol w="1200727"/>
              </a:tblGrid>
              <a:tr h="558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b8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b7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b6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b5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b4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b3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b2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b1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latin typeface="宋体"/>
                          <a:cs typeface="Times New Roman"/>
                        </a:rPr>
                        <a:t>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宋体"/>
                          <a:cs typeface="Times New Roman"/>
                        </a:rPr>
                        <a:t>选择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串联级别</a:t>
                      </a: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宋体"/>
                          <a:cs typeface="Times New Roman"/>
                        </a:rPr>
                        <a:t>选择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串联级别</a:t>
                      </a: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宋体"/>
                          <a:cs typeface="Times New Roman"/>
                        </a:rPr>
                        <a:t>选择</a:t>
                      </a:r>
                      <a:r>
                        <a:rPr lang="zh-CN" sz="1800" kern="100" dirty="0">
                          <a:latin typeface="宋体"/>
                          <a:cs typeface="Times New Roman"/>
                        </a:rPr>
                        <a:t>串联级别</a:t>
                      </a:r>
                      <a:r>
                        <a:rPr lang="en-US" sz="1800" kern="100" dirty="0">
                          <a:latin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4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所有其他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/>
                          <a:cs typeface="Times New Roman"/>
                        </a:rPr>
                        <a:t>RFU</a:t>
                      </a:r>
                      <a:endParaRPr lang="zh-CN" sz="20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2057400" y="24384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152400" y="24384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左箭头 63">
            <a:hlinkClick r:id="rId3" action="ppaction://hlinksldjump"/>
          </p:cNvPr>
          <p:cNvSpPr/>
          <p:nvPr/>
        </p:nvSpPr>
        <p:spPr>
          <a:xfrm>
            <a:off x="381000" y="57912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19"/>
          <p:cNvSpPr>
            <a:spLocks noChangeShapeType="1"/>
          </p:cNvSpPr>
          <p:nvPr/>
        </p:nvSpPr>
        <p:spPr bwMode="auto">
          <a:xfrm>
            <a:off x="395288" y="6453188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810000" y="457200"/>
          <a:ext cx="5029203" cy="3352800"/>
        </p:xfrm>
        <a:graphic>
          <a:graphicData uri="http://schemas.openxmlformats.org/drawingml/2006/table">
            <a:tbl>
              <a:tblPr/>
              <a:tblGrid>
                <a:gridCol w="440935"/>
                <a:gridCol w="508771"/>
                <a:gridCol w="508771"/>
                <a:gridCol w="508771"/>
                <a:gridCol w="450263"/>
                <a:gridCol w="508771"/>
                <a:gridCol w="508771"/>
                <a:gridCol w="508771"/>
                <a:gridCol w="1085379"/>
              </a:tblGrid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b8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b7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b6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b5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b4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b3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b2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b1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含义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000000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字节计数</a:t>
                      </a: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=2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宋体"/>
                          <a:cs typeface="Times New Roman"/>
                        </a:rPr>
                        <a:t>字节计数</a:t>
                      </a:r>
                      <a:r>
                        <a:rPr lang="en-US" sz="1400" kern="100">
                          <a:latin typeface="宋体"/>
                          <a:cs typeface="Times New Roman"/>
                        </a:rPr>
                        <a:t>=3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宋体"/>
                          <a:cs typeface="Times New Roman"/>
                        </a:rPr>
                        <a:t>字节计数</a:t>
                      </a:r>
                      <a:r>
                        <a:rPr lang="en-US" sz="1400" kern="100">
                          <a:latin typeface="宋体"/>
                          <a:cs typeface="Times New Roman"/>
                        </a:rPr>
                        <a:t>=4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宋体"/>
                          <a:cs typeface="Times New Roman"/>
                        </a:rPr>
                        <a:t>字节计数</a:t>
                      </a:r>
                      <a:r>
                        <a:rPr lang="en-US" sz="1400" kern="100">
                          <a:latin typeface="宋体"/>
                          <a:cs typeface="Times New Roman"/>
                        </a:rPr>
                        <a:t>=5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宋体"/>
                          <a:cs typeface="Times New Roman"/>
                        </a:rPr>
                        <a:t>字节计数</a:t>
                      </a:r>
                      <a:r>
                        <a:rPr lang="en-US" sz="1400" kern="100">
                          <a:latin typeface="宋体"/>
                          <a:cs typeface="Times New Roman"/>
                        </a:rPr>
                        <a:t>=6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宋体"/>
                          <a:cs typeface="Times New Roman"/>
                        </a:rPr>
                        <a:t>字节计数</a:t>
                      </a:r>
                      <a:r>
                        <a:rPr lang="en-US" sz="1400" kern="100">
                          <a:latin typeface="宋体"/>
                          <a:cs typeface="Times New Roman"/>
                        </a:rPr>
                        <a:t>=7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比特计数</a:t>
                      </a: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=0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比特计数</a:t>
                      </a: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=1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比特计数</a:t>
                      </a: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=2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比特计数</a:t>
                      </a: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=3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比特计数</a:t>
                      </a: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=4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比特计数</a:t>
                      </a: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=5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比特计数</a:t>
                      </a: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=6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宋体"/>
                          <a:cs typeface="Times New Roman"/>
                        </a:rPr>
                        <a:t>比特计数</a:t>
                      </a:r>
                      <a:r>
                        <a:rPr lang="en-US" sz="1400" kern="100" dirty="0">
                          <a:latin typeface="宋体"/>
                          <a:cs typeface="Times New Roman"/>
                        </a:rPr>
                        <a:t>=7</a:t>
                      </a:r>
                      <a:endParaRPr lang="zh-CN" sz="140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5953" name="Rectangle 1"/>
          <p:cNvSpPr>
            <a:spLocks noChangeArrowheads="1"/>
          </p:cNvSpPr>
          <p:nvPr/>
        </p:nvSpPr>
        <p:spPr bwMode="auto">
          <a:xfrm>
            <a:off x="457200" y="1524000"/>
            <a:ext cx="2971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 anchor="ctr"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较高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位称为字节计数，</a:t>
            </a: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较低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位称为比特计数</a:t>
            </a:r>
            <a:r>
              <a:rPr lang="zh-CN" altLang="en-US" sz="1200" dirty="0"/>
              <a:t>，</a:t>
            </a:r>
            <a:endParaRPr lang="zh-CN" altLang="en-US" dirty="0"/>
          </a:p>
        </p:txBody>
      </p:sp>
      <p:sp>
        <p:nvSpPr>
          <p:cNvPr id="43157" name="TextBox 26"/>
          <p:cNvSpPr txBox="1">
            <a:spLocks noChangeArrowheads="1"/>
          </p:cNvSpPr>
          <p:nvPr/>
        </p:nvSpPr>
        <p:spPr bwMode="auto">
          <a:xfrm>
            <a:off x="0" y="304800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4"/>
            <a:r>
              <a:rPr lang="en-US" altLang="zh-CN" b="1" dirty="0">
                <a:solidFill>
                  <a:srgbClr val="0000FF"/>
                </a:solidFill>
              </a:rPr>
              <a:t>NVB</a:t>
            </a:r>
            <a:r>
              <a:rPr lang="zh-CN" altLang="en-US" b="1" dirty="0">
                <a:solidFill>
                  <a:srgbClr val="0000FF"/>
                </a:solidFill>
              </a:rPr>
              <a:t>的编码（有效比特的数）</a:t>
            </a:r>
          </a:p>
        </p:txBody>
      </p:sp>
      <p:graphicFrame>
        <p:nvGraphicFramePr>
          <p:cNvPr id="29" name="Group 27"/>
          <p:cNvGraphicFramePr>
            <a:graphicFrameLocks noGrp="1"/>
          </p:cNvGraphicFramePr>
          <p:nvPr/>
        </p:nvGraphicFramePr>
        <p:xfrm>
          <a:off x="609600" y="3962400"/>
          <a:ext cx="7162799" cy="1158240"/>
        </p:xfrm>
        <a:graphic>
          <a:graphicData uri="http://schemas.openxmlformats.org/drawingml/2006/table">
            <a:tbl>
              <a:tblPr/>
              <a:tblGrid>
                <a:gridCol w="951592"/>
                <a:gridCol w="1267394"/>
                <a:gridCol w="1013076"/>
                <a:gridCol w="3043421"/>
                <a:gridCol w="887316"/>
              </a:tblGrid>
              <a:tr h="290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b8b7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b5b4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b2b1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RFU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b6=1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PICC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兼容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14443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RFU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b3=0, UID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完整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b3=1,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还有部分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CLn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需确认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RFU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78" name="TextBox 29"/>
          <p:cNvSpPr txBox="1">
            <a:spLocks noChangeArrowheads="1"/>
          </p:cNvSpPr>
          <p:nvPr/>
        </p:nvSpPr>
        <p:spPr bwMode="auto">
          <a:xfrm>
            <a:off x="152400" y="3505200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4"/>
            <a:r>
              <a:rPr lang="en-US" altLang="zh-CN" b="1">
                <a:solidFill>
                  <a:srgbClr val="0000FF"/>
                </a:solidFill>
              </a:rPr>
              <a:t>SAK</a:t>
            </a:r>
            <a:r>
              <a:rPr lang="zh-CN" altLang="en-US" b="1">
                <a:solidFill>
                  <a:srgbClr val="0000FF"/>
                </a:solidFill>
              </a:rPr>
              <a:t>的编码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0600" y="5181600"/>
            <a:ext cx="66294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UID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不完整，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应保持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READY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状态并且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应以递增的串联级别来初始化新的防冲突环。</a:t>
            </a: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UID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完整，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应发送带有清空的串联比特的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SAK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并从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READY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状态转换到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ACTIVE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状态。当提供了附加信息时，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应设置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SAK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b6</a:t>
            </a:r>
            <a:r>
              <a:rPr lang="zh-CN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2" name="左箭头 31">
            <a:hlinkClick r:id="rId2" action="ppaction://hlinksldjump"/>
          </p:cNvPr>
          <p:cNvSpPr/>
          <p:nvPr/>
        </p:nvSpPr>
        <p:spPr>
          <a:xfrm>
            <a:off x="381000" y="57912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箭头 11">
            <a:hlinkClick r:id="rId3" action="ppaction://hlinksldjump"/>
          </p:cNvPr>
          <p:cNvSpPr/>
          <p:nvPr/>
        </p:nvSpPr>
        <p:spPr>
          <a:xfrm>
            <a:off x="533400" y="26670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2362200" y="6426200"/>
            <a:ext cx="3962400" cy="4318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TYPEB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防碰撞环流程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81600" y="6383338"/>
            <a:ext cx="3962400" cy="4318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TYPE B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防碰撞环流程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8600" y="152400"/>
          <a:ext cx="9144000" cy="6135688"/>
        </p:xfrm>
        <a:graphic>
          <a:graphicData uri="http://schemas.openxmlformats.org/presentationml/2006/ole">
            <p:oleObj spid="_x0000_s2050" name="图片" r:id="rId3" imgW="4557045" imgH="4637716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图片 3" descr="QQ截图20121023210506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915400" cy="590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图片 4" descr="QQ截图20121023210536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28198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4572000" cy="6397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CC3300"/>
                </a:solidFill>
                <a:latin typeface="Times New Roman" pitchFamily="18" charset="0"/>
                <a:ea typeface="黑体" pitchFamily="2" charset="-122"/>
                <a:cs typeface="+mn-cs"/>
              </a:rPr>
              <a:t>初始化和抗冲突小结</a:t>
            </a:r>
            <a:endParaRPr lang="en-US" altLang="zh-CN" sz="3600" b="1" dirty="0" smtClean="0">
              <a:solidFill>
                <a:srgbClr val="CC3300"/>
              </a:solidFill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828800"/>
            <a:ext cx="80772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不同的防碰撞算法，对碰撞检测的要求会有不同，如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TYPE A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防碰撞是必须辨别碰撞在哪一位发生的，而对于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TPYE B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的时隙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ALOHA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算法，可以不必追究哪一位发生了碰撞，只要判别在该时隙里是否发生碰撞即可。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无论什么协议都需要判断是否发生了碰撞才能进行下一步的操作，因此碰撞检测 是实现防碰撞算法和协议不可少的重要环节。</a:t>
            </a:r>
            <a:endParaRPr lang="zh-CN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548005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主讲内容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非接触式</a:t>
            </a:r>
            <a:r>
              <a:rPr lang="en-US" altLang="zh-CN" sz="4000" dirty="0" smtClean="0">
                <a:latin typeface="Times New Roman" pitchFamily="18" charset="0"/>
              </a:rPr>
              <a:t>IC</a:t>
            </a:r>
            <a:r>
              <a:rPr lang="zh-CN" altLang="en-US" sz="4000" dirty="0" smtClean="0">
                <a:latin typeface="Times New Roman" pitchFamily="18" charset="0"/>
              </a:rPr>
              <a:t>的工作原理</a:t>
            </a:r>
            <a:endParaRPr lang="en-US" altLang="zh-CN" sz="4000" dirty="0" smtClean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信号能量及信号接口</a:t>
            </a:r>
            <a:endParaRPr lang="en-US" altLang="zh-CN" sz="4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初始化和抗冲突特性</a:t>
            </a:r>
            <a:endParaRPr lang="en-US" altLang="zh-CN" sz="4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</a:rPr>
              <a:t>数据传输协议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1600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</a:rPr>
              <a:t>非接触式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itchFamily="18" charset="0"/>
              </a:rPr>
              <a:t>IC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</a:rPr>
              <a:t>的工作原理</a:t>
            </a:r>
            <a:endParaRPr lang="en-US" altLang="zh-CN" sz="4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主讲内容</a:t>
            </a:r>
            <a:endParaRPr lang="en-US" altLang="zh-CN" sz="4000" dirty="0" smtClean="0">
              <a:solidFill>
                <a:schemeClr val="tx2"/>
              </a:solidFill>
              <a:latin typeface="Times New Roman" pitchFamily="18" charset="0"/>
              <a:ea typeface="+mj-ea"/>
              <a:cs typeface="+mj-cs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endParaRPr lang="zh-CN" altLang="en-US" sz="4000" dirty="0" smtClean="0">
              <a:solidFill>
                <a:schemeClr val="tx2"/>
              </a:solidFill>
              <a:latin typeface="Times New Roman" pitchFamily="18" charset="0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endParaRPr lang="zh-CN" altLang="en-US" sz="4000" dirty="0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2286000" y="2438400"/>
            <a:ext cx="53340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工作原理简介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C3300"/>
              </a:buClr>
              <a:buFont typeface="Wingdings" pitchFamily="2" charset="2"/>
              <a:buChar char="Ø"/>
            </a:pP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IC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卡技术指标及物理特性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</a:rPr>
              <a:t>数据传输协议</a:t>
            </a:r>
            <a:endParaRPr lang="zh-CN" alt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2286000"/>
            <a:ext cx="7702550" cy="320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的激活过程和解除激活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的流程。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在流程图上分别介绍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RATS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ATS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PPS(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协议和参数选择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命令结构和编码 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介绍数据传输过程中的分组（块）结构编码及操作。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介绍一个分组链传输的例子。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pPr>
              <a:spcBef>
                <a:spcPct val="50000"/>
              </a:spcBef>
              <a:defRPr/>
            </a:pPr>
            <a:endParaRPr lang="zh-CN" altLang="en-US" dirty="0"/>
          </a:p>
        </p:txBody>
      </p:sp>
      <p:sp>
        <p:nvSpPr>
          <p:cNvPr id="48136" name="TextBox 8"/>
          <p:cNvSpPr txBox="1">
            <a:spLocks noChangeArrowheads="1"/>
          </p:cNvSpPr>
          <p:nvPr/>
        </p:nvSpPr>
        <p:spPr bwMode="auto">
          <a:xfrm>
            <a:off x="0" y="1752600"/>
            <a:ext cx="2209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主讲内容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29400" y="6388492"/>
            <a:ext cx="1905000" cy="4318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TYPE A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0" y="152400"/>
          <a:ext cx="9144000" cy="6248400"/>
        </p:xfrm>
        <a:graphic>
          <a:graphicData uri="http://schemas.openxmlformats.org/presentationml/2006/ole">
            <p:oleObj spid="_x0000_s49158" name="Picture" r:id="rId3" imgW="4375787" imgH="5685557" progId="Word.Picture.8">
              <p:embed/>
            </p:oleObj>
          </a:graphicData>
        </a:graphic>
      </p:graphicFrame>
      <p:sp>
        <p:nvSpPr>
          <p:cNvPr id="7" name="圆角矩形 6">
            <a:hlinkClick r:id="rId4" action="ppaction://hlinksldjump"/>
          </p:cNvPr>
          <p:cNvSpPr/>
          <p:nvPr/>
        </p:nvSpPr>
        <p:spPr>
          <a:xfrm>
            <a:off x="914400" y="3352800"/>
            <a:ext cx="1361389" cy="247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>
            <a:hlinkClick r:id="rId5" action="ppaction://hlinksldjump"/>
          </p:cNvPr>
          <p:cNvSpPr/>
          <p:nvPr/>
        </p:nvSpPr>
        <p:spPr>
          <a:xfrm>
            <a:off x="914400" y="3733800"/>
            <a:ext cx="1361389" cy="247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>
            <a:hlinkClick r:id="rId6" action="ppaction://hlinksldjump"/>
          </p:cNvPr>
          <p:cNvSpPr/>
          <p:nvPr/>
        </p:nvSpPr>
        <p:spPr>
          <a:xfrm>
            <a:off x="4800600" y="5257800"/>
            <a:ext cx="1828800" cy="247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28601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RATRS(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请求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ATS)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命令</a:t>
            </a:r>
            <a:r>
              <a:rPr lang="zh-CN" altLang="en-US" sz="3200" b="1" dirty="0" smtClean="0"/>
              <a:t>：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0966" name="TextBox 29"/>
          <p:cNvSpPr txBox="1">
            <a:spLocks noChangeArrowheads="1"/>
          </p:cNvSpPr>
          <p:nvPr/>
        </p:nvSpPr>
        <p:spPr bwMode="auto">
          <a:xfrm>
            <a:off x="381000" y="1066800"/>
            <a:ext cx="4114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第一字节：命令开始，编码为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E0H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第二字节：高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FSDI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，用于编码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可接收的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FSD(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最大帧长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).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                   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rgbClr val="CC3300"/>
              </a:buClr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低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卡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),PICC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寻址的逻辑号编码 值为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0-14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为备用。</a:t>
            </a:r>
            <a:endParaRPr lang="zh-CN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第三、四字节：校验码。</a:t>
            </a:r>
            <a:endParaRPr lang="zh-CN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" name="左箭头 43">
            <a:hlinkClick r:id="rId2" action="ppaction://hlinksldjump"/>
          </p:cNvPr>
          <p:cNvSpPr/>
          <p:nvPr/>
        </p:nvSpPr>
        <p:spPr>
          <a:xfrm>
            <a:off x="152400" y="38862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2641" name="Group 1"/>
          <p:cNvGrpSpPr>
            <a:grpSpLocks/>
          </p:cNvGrpSpPr>
          <p:nvPr/>
        </p:nvGrpSpPr>
        <p:grpSpPr bwMode="auto">
          <a:xfrm>
            <a:off x="5029200" y="1066800"/>
            <a:ext cx="2057400" cy="2743200"/>
            <a:chOff x="4320" y="7836"/>
            <a:chExt cx="1080" cy="2592"/>
          </a:xfrm>
        </p:grpSpPr>
        <p:sp>
          <p:nvSpPr>
            <p:cNvPr id="112648" name="Text Box 8"/>
            <p:cNvSpPr txBox="1">
              <a:spLocks noChangeArrowheads="1"/>
            </p:cNvSpPr>
            <p:nvPr/>
          </p:nvSpPr>
          <p:spPr bwMode="auto">
            <a:xfrm>
              <a:off x="4320" y="7836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‘E0’</a:t>
              </a:r>
            </a:p>
          </p:txBody>
        </p:sp>
        <p:sp>
          <p:nvSpPr>
            <p:cNvPr id="112647" name="Text Box 7"/>
            <p:cNvSpPr txBox="1">
              <a:spLocks noChangeArrowheads="1"/>
            </p:cNvSpPr>
            <p:nvPr/>
          </p:nvSpPr>
          <p:spPr bwMode="auto">
            <a:xfrm>
              <a:off x="4320" y="8535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b="1" dirty="0" smtClean="0"/>
                <a:t>参数</a:t>
              </a:r>
              <a:r>
                <a:rPr lang="en-US" altLang="zh-CN" b="1" dirty="0" smtClean="0"/>
                <a:t>FSDI</a:t>
              </a:r>
              <a:r>
                <a:rPr lang="zh-CN" altLang="en-US" b="1" dirty="0" smtClean="0"/>
                <a:t>、</a:t>
              </a:r>
              <a:r>
                <a:rPr lang="en-US" altLang="zh-CN" b="1" dirty="0" smtClean="0"/>
                <a:t>CID</a:t>
              </a:r>
              <a:endParaRPr lang="zh-CN" altLang="zh-CN" b="1" dirty="0"/>
            </a:p>
          </p:txBody>
        </p:sp>
        <p:sp>
          <p:nvSpPr>
            <p:cNvPr id="112646" name="Text Box 6"/>
            <p:cNvSpPr txBox="1">
              <a:spLocks noChangeArrowheads="1"/>
            </p:cNvSpPr>
            <p:nvPr/>
          </p:nvSpPr>
          <p:spPr bwMode="auto">
            <a:xfrm>
              <a:off x="4320" y="9240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/>
                <a:t>CRC1</a:t>
              </a:r>
            </a:p>
          </p:txBody>
        </p:sp>
        <p:sp>
          <p:nvSpPr>
            <p:cNvPr id="112645" name="Text Box 5"/>
            <p:cNvSpPr txBox="1">
              <a:spLocks noChangeArrowheads="1"/>
            </p:cNvSpPr>
            <p:nvPr/>
          </p:nvSpPr>
          <p:spPr bwMode="auto">
            <a:xfrm>
              <a:off x="4320" y="9960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/>
                <a:t>CRC2</a:t>
              </a:r>
            </a:p>
          </p:txBody>
        </p:sp>
        <p:sp>
          <p:nvSpPr>
            <p:cNvPr id="112644" name="Line 4"/>
            <p:cNvSpPr>
              <a:spLocks noChangeShapeType="1"/>
            </p:cNvSpPr>
            <p:nvPr/>
          </p:nvSpPr>
          <p:spPr bwMode="auto">
            <a:xfrm>
              <a:off x="4860" y="8304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643" name="Line 3"/>
            <p:cNvSpPr>
              <a:spLocks noChangeShapeType="1"/>
            </p:cNvSpPr>
            <p:nvPr/>
          </p:nvSpPr>
          <p:spPr bwMode="auto">
            <a:xfrm>
              <a:off x="4860" y="9018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642" name="Line 2"/>
            <p:cNvSpPr>
              <a:spLocks noChangeShapeType="1"/>
            </p:cNvSpPr>
            <p:nvPr/>
          </p:nvSpPr>
          <p:spPr bwMode="auto">
            <a:xfrm>
              <a:off x="4860" y="9723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15200" y="18288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b="1" dirty="0"/>
              <a:t>参数</a:t>
            </a:r>
            <a:r>
              <a:rPr lang="zh-CN" altLang="zh-CN" sz="1100" b="1" dirty="0" smtClean="0"/>
              <a:t>字</a:t>
            </a:r>
            <a:r>
              <a:rPr lang="zh-CN" altLang="en-US" sz="1100" b="1" dirty="0" smtClean="0"/>
              <a:t>节</a:t>
            </a:r>
            <a:r>
              <a:rPr lang="en-US" altLang="zh-CN" sz="1100" b="1" dirty="0" smtClean="0"/>
              <a:t>                           </a:t>
            </a:r>
            <a:r>
              <a:rPr lang="zh-CN" altLang="zh-CN" sz="1100" b="1" dirty="0"/>
              <a:t>编码</a:t>
            </a:r>
            <a:r>
              <a:rPr lang="en-US" altLang="zh-CN" sz="1100" b="1" dirty="0"/>
              <a:t>FSDI</a:t>
            </a:r>
            <a:r>
              <a:rPr lang="zh-CN" altLang="zh-CN" sz="1100" b="1" dirty="0"/>
              <a:t>和</a:t>
            </a:r>
            <a:r>
              <a:rPr lang="en-US" altLang="zh-CN" sz="1100" b="1" dirty="0"/>
              <a:t>CID</a:t>
            </a:r>
            <a:endParaRPr lang="zh-CN" alt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315200" y="12192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开始的字节 </a:t>
            </a:r>
            <a:endParaRPr lang="zh-CN" altLang="en-US" sz="1100" b="1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52400" y="5105400"/>
          <a:ext cx="8534400" cy="762000"/>
        </p:xfrm>
        <a:graphic>
          <a:graphicData uri="http://schemas.openxmlformats.org/drawingml/2006/table">
            <a:tbl>
              <a:tblPr/>
              <a:tblGrid>
                <a:gridCol w="1349181"/>
                <a:gridCol w="674903"/>
                <a:gridCol w="674903"/>
                <a:gridCol w="674903"/>
                <a:gridCol w="674903"/>
                <a:gridCol w="674903"/>
                <a:gridCol w="674903"/>
                <a:gridCol w="674903"/>
                <a:gridCol w="674903"/>
                <a:gridCol w="674903"/>
                <a:gridCol w="1111092"/>
              </a:tblGrid>
              <a:tr h="22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宋体"/>
                          <a:ea typeface="宋体"/>
                          <a:cs typeface="Times New Roman"/>
                        </a:rPr>
                        <a:t>FSDI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6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7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8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9-F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FSD(</a:t>
                      </a:r>
                      <a:r>
                        <a:rPr lang="zh-CN" sz="2000" b="1" kern="100" dirty="0">
                          <a:latin typeface="宋体"/>
                          <a:ea typeface="宋体"/>
                          <a:cs typeface="Times New Roman"/>
                        </a:rPr>
                        <a:t>字节</a:t>
                      </a:r>
                      <a:r>
                        <a:rPr lang="en-US" sz="2000" b="1" kern="100" dirty="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宋体"/>
                          <a:ea typeface="宋体"/>
                          <a:cs typeface="Times New Roman"/>
                        </a:rPr>
                        <a:t>16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宋体"/>
                          <a:ea typeface="宋体"/>
                          <a:cs typeface="Times New Roman"/>
                        </a:rPr>
                        <a:t>24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32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宋体"/>
                          <a:ea typeface="宋体"/>
                          <a:cs typeface="Times New Roman"/>
                        </a:rPr>
                        <a:t>40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宋体"/>
                          <a:ea typeface="宋体"/>
                          <a:cs typeface="Times New Roman"/>
                        </a:rPr>
                        <a:t>48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宋体"/>
                          <a:ea typeface="宋体"/>
                          <a:cs typeface="Times New Roman"/>
                        </a:rPr>
                        <a:t>64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宋体"/>
                          <a:ea typeface="宋体"/>
                          <a:cs typeface="Times New Roman"/>
                        </a:rPr>
                        <a:t>96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宋体"/>
                          <a:ea typeface="宋体"/>
                          <a:cs typeface="Times New Roman"/>
                        </a:rPr>
                        <a:t>128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宋体"/>
                          <a:ea typeface="宋体"/>
                          <a:cs typeface="Times New Roman"/>
                        </a:rPr>
                        <a:t>256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宋体"/>
                          <a:ea typeface="宋体"/>
                          <a:cs typeface="Times New Roman"/>
                        </a:rPr>
                        <a:t>RFU&gt;256</a:t>
                      </a:r>
                      <a:endParaRPr lang="zh-CN" sz="20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28600" y="4495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FSD</a:t>
            </a:r>
            <a:r>
              <a:rPr lang="zh-CN" altLang="zh-CN" b="1" dirty="0">
                <a:solidFill>
                  <a:srgbClr val="0000FF"/>
                </a:solidFill>
              </a:rPr>
              <a:t>到</a:t>
            </a:r>
            <a:r>
              <a:rPr lang="en-US" altLang="zh-CN" b="1" dirty="0">
                <a:solidFill>
                  <a:srgbClr val="0000FF"/>
                </a:solidFill>
              </a:rPr>
              <a:t>FSDI</a:t>
            </a:r>
            <a:r>
              <a:rPr lang="zh-CN" altLang="zh-CN" b="1" dirty="0">
                <a:solidFill>
                  <a:srgbClr val="0000FF"/>
                </a:solidFill>
              </a:rPr>
              <a:t>的</a:t>
            </a:r>
            <a:r>
              <a:rPr lang="zh-CN" altLang="zh-CN" b="1" dirty="0" smtClean="0">
                <a:solidFill>
                  <a:srgbClr val="0000FF"/>
                </a:solidFill>
              </a:rPr>
              <a:t>转换</a:t>
            </a:r>
            <a:r>
              <a:rPr lang="zh-CN" altLang="en-US" b="1" dirty="0" smtClean="0">
                <a:solidFill>
                  <a:srgbClr val="0000FF"/>
                </a:solidFill>
              </a:rPr>
              <a:t>表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28601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ATS(answer to select)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命令</a:t>
            </a:r>
            <a:r>
              <a:rPr lang="zh-CN" altLang="en-US" sz="3200" b="1" dirty="0" smtClean="0"/>
              <a:t>：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0966" name="TextBox 29"/>
          <p:cNvSpPr txBox="1">
            <a:spLocks noChangeArrowheads="1"/>
          </p:cNvSpPr>
          <p:nvPr/>
        </p:nvSpPr>
        <p:spPr bwMode="auto">
          <a:xfrm>
            <a:off x="152400" y="1219200"/>
            <a:ext cx="5867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长度字节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TL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：给出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ATS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响应的长度，包括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TL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字节，但不包含两个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CRC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字节，且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ATS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不能超出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FSD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的大小，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TL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的最大值应不超过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FSD-2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962400"/>
            <a:ext cx="583722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0775" y="685800"/>
            <a:ext cx="29432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866534" y="4971854"/>
            <a:ext cx="2525595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4000" tIns="0" rIns="54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FSCI</a:t>
            </a:r>
          </a:p>
          <a:p>
            <a:pPr marL="0" marR="0" lvl="0" indent="0" algn="just" defTabSz="914400" rtl="0" eaLnBrk="1" fontAlgn="base" latinLnBrk="0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若该位置为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1,TA(1)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被传输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若该位置为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1,TB(1)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被传输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若该位置为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1,TC(1)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被传输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应置为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0,1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为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RFU</a:t>
            </a:r>
            <a:endParaRPr kumimoji="0" lang="zh-CN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Box 29"/>
          <p:cNvSpPr txBox="1">
            <a:spLocks noChangeArrowheads="1"/>
          </p:cNvSpPr>
          <p:nvPr/>
        </p:nvSpPr>
        <p:spPr bwMode="auto">
          <a:xfrm>
            <a:off x="152400" y="3048000"/>
            <a:ext cx="5791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格式字节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T0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：可选，只要出现，长度字节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TL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就会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&gt;1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FSCI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用于编码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FSC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可接收的最大帧长，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缺省值为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字节。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FSC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的编码等于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FSD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（之前）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的编码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28601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ATS(answer to select)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命令</a:t>
            </a:r>
            <a:r>
              <a:rPr lang="zh-CN" altLang="en-US" sz="3200" b="1" dirty="0" smtClean="0"/>
              <a:t>：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0775" y="685800"/>
            <a:ext cx="29432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9144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接口字节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TA(1)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：决定参数因子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、编码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DS(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发送因子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DR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（接收因子）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00200"/>
            <a:ext cx="601979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3400" y="3886200"/>
            <a:ext cx="533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最高有效位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b8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编码了为每个方向处理不同除数的可能性。当该位被置为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时，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不能为每个方向处理不同除数。</a:t>
            </a:r>
          </a:p>
          <a:p>
            <a:pPr marL="360363" indent="-360363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b7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b5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PCD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方向编码了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的位速率能力，称为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DS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。其缺省值应为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(000)b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marL="360363" indent="-360363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b4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被置为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(0)b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，其他值为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RFU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 marL="360363" indent="-360363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b3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b1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PCD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方向编码了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的位速率能力，称为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DR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。其缺省值应为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(000)b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28601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ATS(answer to select)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命令</a:t>
            </a:r>
            <a:r>
              <a:rPr lang="zh-CN" altLang="en-US" sz="3200" b="1" dirty="0" smtClean="0"/>
              <a:t>：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591497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556255" y="5399989"/>
            <a:ext cx="320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SFGT=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256×16/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fc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2^SFGI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5381919"/>
            <a:ext cx="3220038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FWT=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256×16/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fc</a:t>
            </a:r>
            <a:r>
              <a:rPr lang="zh-CN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2^FWI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57150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其中：因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FWI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SFGI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的范围为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0-14,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所以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302us&lt;= FWT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SFGT &lt;=4949ms,</a:t>
            </a:r>
          </a:p>
          <a:p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FWT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默认为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4.8ms,SFGT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302us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0775" y="685800"/>
            <a:ext cx="29432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581400"/>
            <a:ext cx="4191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52400" y="29718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FWT</a:t>
            </a:r>
            <a:r>
              <a:rPr lang="zh-CN" altLang="en-US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en-US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PICC</a:t>
            </a:r>
            <a:r>
              <a:rPr lang="zh-CN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en-US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PCD</a:t>
            </a:r>
            <a:r>
              <a:rPr lang="zh-CN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帧结束后</a:t>
            </a:r>
            <a:r>
              <a:rPr lang="zh-CN" altLang="en-US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开始其响应帧的最大时间</a:t>
            </a:r>
            <a:r>
              <a:rPr lang="zh-CN" altLang="en-US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zh-CN" altLang="en-US" sz="1600" b="1" dirty="0" smtClean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可扩展</a:t>
            </a:r>
            <a:r>
              <a:rPr lang="zh-CN" altLang="en-US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endParaRPr lang="en-US" altLang="zh-CN" sz="1600" b="1" dirty="0" smtClean="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SFGT</a:t>
            </a:r>
            <a:r>
              <a:rPr lang="zh-CN" altLang="en-US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：在</a:t>
            </a:r>
            <a:r>
              <a:rPr lang="zh-CN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发送了</a:t>
            </a:r>
            <a:r>
              <a:rPr lang="en-US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ATS</a:t>
            </a:r>
            <a:r>
              <a:rPr lang="zh-CN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之后，准备接收下一个帧之前</a:t>
            </a:r>
            <a:r>
              <a:rPr lang="zh-CN" altLang="en-US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PICC</a:t>
            </a:r>
            <a:r>
              <a:rPr lang="zh-CN" altLang="zh-CN" sz="1600" b="1" dirty="0" smtClean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所需的特定保护时间。</a:t>
            </a:r>
            <a:endParaRPr lang="zh-CN" altLang="en-US" sz="1600" b="1" dirty="0" smtClean="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0" name="TextBox 29"/>
          <p:cNvSpPr txBox="1">
            <a:spLocks noChangeArrowheads="1"/>
          </p:cNvSpPr>
          <p:nvPr/>
        </p:nvSpPr>
        <p:spPr bwMode="auto">
          <a:xfrm>
            <a:off x="0" y="914400"/>
            <a:ext cx="655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接口字节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TB(1)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：编码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FWT(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帧等待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SFGT(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启动帧保护时间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                         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28601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ATS(answer to select)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命令</a:t>
            </a:r>
            <a:r>
              <a:rPr lang="zh-CN" altLang="en-US" sz="3200" b="1" dirty="0" smtClean="0"/>
              <a:t>：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0966" name="TextBox 29"/>
          <p:cNvSpPr txBox="1">
            <a:spLocks noChangeArrowheads="1"/>
          </p:cNvSpPr>
          <p:nvPr/>
        </p:nvSpPr>
        <p:spPr bwMode="auto">
          <a:xfrm>
            <a:off x="0" y="1066800"/>
            <a:ext cx="6019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接口字节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TC(1)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：编码协议选项。                        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0775" y="685800"/>
            <a:ext cx="29432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左箭头 18">
            <a:hlinkClick r:id="rId3" action="ppaction://hlinksldjump"/>
          </p:cNvPr>
          <p:cNvSpPr/>
          <p:nvPr/>
        </p:nvSpPr>
        <p:spPr>
          <a:xfrm>
            <a:off x="7543800" y="54864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0" y="4724400"/>
            <a:ext cx="601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历史字节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：是可选项，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包含了通用信息。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ATS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的最大长度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TL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给出了历史字节的最大可能数目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76400"/>
            <a:ext cx="63246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276600" y="22860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CID</a:t>
            </a:r>
            <a:r>
              <a:rPr lang="zh-CN" altLang="en-US" sz="16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为卡标识符   </a:t>
            </a:r>
            <a:r>
              <a:rPr lang="en-US" altLang="zh-CN" sz="16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NAD</a:t>
            </a:r>
            <a:r>
              <a:rPr lang="zh-CN" altLang="en-US" sz="16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为结点地址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657600"/>
            <a:ext cx="632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b2b1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位：定义了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支持的开端字段中的可选字段。允许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跳过已被指出被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支持的字段，但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不支持的字段应不被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传输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28601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PPS(</a:t>
            </a:r>
            <a:r>
              <a:rPr lang="zh-CN" altLang="en-US" sz="3200" b="1" dirty="0">
                <a:solidFill>
                  <a:srgbClr val="FF0000"/>
                </a:solidFill>
              </a:rPr>
              <a:t>协议和参数选择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</a:rPr>
              <a:t>命令：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40966" name="TextBox 29"/>
          <p:cNvSpPr txBox="1">
            <a:spLocks noChangeArrowheads="1"/>
          </p:cNvSpPr>
          <p:nvPr/>
        </p:nvSpPr>
        <p:spPr bwMode="auto">
          <a:xfrm>
            <a:off x="0" y="990600"/>
            <a:ext cx="647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起始字节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(PPSS)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。高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位编码为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(1101)b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，其他值时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RFU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，低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位定义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，即对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PISS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寻址的逻辑号。                         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6477000" y="609600"/>
            <a:ext cx="2514569" cy="2912952"/>
            <a:chOff x="5190" y="9159"/>
            <a:chExt cx="2186" cy="2970"/>
          </a:xfrm>
        </p:grpSpPr>
        <p:sp>
          <p:nvSpPr>
            <p:cNvPr id="116739" name="Line 3"/>
            <p:cNvSpPr>
              <a:spLocks noChangeShapeType="1"/>
            </p:cNvSpPr>
            <p:nvPr/>
          </p:nvSpPr>
          <p:spPr bwMode="auto">
            <a:xfrm>
              <a:off x="5625" y="9627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5625" y="10251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5190" y="9159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PPSS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2" name="Text Box 6"/>
            <p:cNvSpPr txBox="1">
              <a:spLocks noChangeArrowheads="1"/>
            </p:cNvSpPr>
            <p:nvPr/>
          </p:nvSpPr>
          <p:spPr bwMode="auto">
            <a:xfrm>
              <a:off x="5190" y="9783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PPS0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3" name="Text Box 7"/>
            <p:cNvSpPr txBox="1">
              <a:spLocks noChangeArrowheads="1"/>
            </p:cNvSpPr>
            <p:nvPr/>
          </p:nvSpPr>
          <p:spPr bwMode="auto">
            <a:xfrm>
              <a:off x="5190" y="10407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PPS1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6250" y="9254"/>
              <a:ext cx="917" cy="3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开始字节</a:t>
              </a:r>
              <a:endPara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5" name="Text Box 9"/>
            <p:cNvSpPr txBox="1">
              <a:spLocks noChangeArrowheads="1"/>
            </p:cNvSpPr>
            <p:nvPr/>
          </p:nvSpPr>
          <p:spPr bwMode="auto">
            <a:xfrm>
              <a:off x="6250" y="9798"/>
              <a:ext cx="1091" cy="4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参数字节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0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…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..</a:t>
              </a: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编码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PPS1</a:t>
              </a: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的出现</a:t>
              </a:r>
              <a:endParaRPr kumimoji="0" 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6" name="Line 10"/>
            <p:cNvSpPr>
              <a:spLocks noChangeShapeType="1"/>
            </p:cNvSpPr>
            <p:nvPr/>
          </p:nvSpPr>
          <p:spPr bwMode="auto">
            <a:xfrm>
              <a:off x="5640" y="10881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>
              <a:off x="5640" y="11505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48" name="Text Box 12"/>
            <p:cNvSpPr txBox="1">
              <a:spLocks noChangeArrowheads="1"/>
            </p:cNvSpPr>
            <p:nvPr/>
          </p:nvSpPr>
          <p:spPr bwMode="auto">
            <a:xfrm>
              <a:off x="5205" y="11037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CRC1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5205" y="11661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CRC2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6250" y="10420"/>
              <a:ext cx="1126" cy="5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参数字节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…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..</a:t>
              </a: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编码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DR1</a:t>
              </a: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和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DS1</a:t>
              </a:r>
              <a:endPara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左箭头 31">
            <a:hlinkClick r:id="rId2" action="ppaction://hlinksldjump"/>
          </p:cNvPr>
          <p:cNvSpPr/>
          <p:nvPr/>
        </p:nvSpPr>
        <p:spPr>
          <a:xfrm>
            <a:off x="7543800" y="54864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TextBox 29"/>
          <p:cNvSpPr txBox="1">
            <a:spLocks noChangeArrowheads="1"/>
          </p:cNvSpPr>
          <p:nvPr/>
        </p:nvSpPr>
        <p:spPr bwMode="auto">
          <a:xfrm>
            <a:off x="0" y="3810000"/>
            <a:ext cx="647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PPS0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用于表明可选字节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PPS1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是否出现。该字节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b8b7b6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设置为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(000)b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b4b3b2b1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设置为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(0001)b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b5=1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时表示后面出现了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PPS1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字节。                        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228600" y="37338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59626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419600"/>
            <a:ext cx="6096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28601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PPS(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协议和参数选择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命令：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0966" name="TextBox 29"/>
          <p:cNvSpPr txBox="1">
            <a:spLocks noChangeArrowheads="1"/>
          </p:cNvSpPr>
          <p:nvPr/>
        </p:nvSpPr>
        <p:spPr bwMode="auto">
          <a:xfrm>
            <a:off x="0" y="914400"/>
            <a:ext cx="6477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PPS1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b8b7b6b5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(0000)b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b4b3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DSI(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发送因子的值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),b2b1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DRI(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接收因子的值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。其中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DSI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DRI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的两位编码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00,01,10,11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时，对应的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（参数因子）值为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1,2,4,8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rgbClr val="CC3300"/>
              </a:buClr>
            </a:pP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      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77000" y="609600"/>
            <a:ext cx="2514569" cy="2912952"/>
            <a:chOff x="5190" y="9159"/>
            <a:chExt cx="2186" cy="2970"/>
          </a:xfrm>
        </p:grpSpPr>
        <p:sp>
          <p:nvSpPr>
            <p:cNvPr id="116739" name="Line 3"/>
            <p:cNvSpPr>
              <a:spLocks noChangeShapeType="1"/>
            </p:cNvSpPr>
            <p:nvPr/>
          </p:nvSpPr>
          <p:spPr bwMode="auto">
            <a:xfrm>
              <a:off x="5625" y="9627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5625" y="10251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41" name="Text Box 5"/>
            <p:cNvSpPr txBox="1">
              <a:spLocks noChangeArrowheads="1"/>
            </p:cNvSpPr>
            <p:nvPr/>
          </p:nvSpPr>
          <p:spPr bwMode="auto">
            <a:xfrm>
              <a:off x="5190" y="9159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PPSS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2" name="Text Box 6"/>
            <p:cNvSpPr txBox="1">
              <a:spLocks noChangeArrowheads="1"/>
            </p:cNvSpPr>
            <p:nvPr/>
          </p:nvSpPr>
          <p:spPr bwMode="auto">
            <a:xfrm>
              <a:off x="5190" y="9783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PPS0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3" name="Text Box 7"/>
            <p:cNvSpPr txBox="1">
              <a:spLocks noChangeArrowheads="1"/>
            </p:cNvSpPr>
            <p:nvPr/>
          </p:nvSpPr>
          <p:spPr bwMode="auto">
            <a:xfrm>
              <a:off x="5190" y="10407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PPS1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6250" y="9254"/>
              <a:ext cx="917" cy="3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开始字节</a:t>
              </a:r>
              <a:endPara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5" name="Text Box 9"/>
            <p:cNvSpPr txBox="1">
              <a:spLocks noChangeArrowheads="1"/>
            </p:cNvSpPr>
            <p:nvPr/>
          </p:nvSpPr>
          <p:spPr bwMode="auto">
            <a:xfrm>
              <a:off x="6250" y="9798"/>
              <a:ext cx="1091" cy="4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参数字节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0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…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..</a:t>
              </a: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编码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PPS1</a:t>
              </a: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的出现</a:t>
              </a:r>
              <a:endParaRPr kumimoji="0" 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6" name="Line 10"/>
            <p:cNvSpPr>
              <a:spLocks noChangeShapeType="1"/>
            </p:cNvSpPr>
            <p:nvPr/>
          </p:nvSpPr>
          <p:spPr bwMode="auto">
            <a:xfrm>
              <a:off x="5640" y="10881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>
              <a:off x="5640" y="11505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48" name="Text Box 12"/>
            <p:cNvSpPr txBox="1">
              <a:spLocks noChangeArrowheads="1"/>
            </p:cNvSpPr>
            <p:nvPr/>
          </p:nvSpPr>
          <p:spPr bwMode="auto">
            <a:xfrm>
              <a:off x="5205" y="11037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CRC1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5205" y="11661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CRC2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6250" y="10420"/>
              <a:ext cx="1126" cy="5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参数字节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1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…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..</a:t>
              </a: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编码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DR1</a:t>
              </a:r>
              <a:r>
                <a:rPr kumimoji="0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和</a:t>
              </a:r>
              <a:r>
                <a:rPr kumimoji="0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DS1</a:t>
              </a:r>
              <a:endPara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11675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0" y="3810000"/>
            <a:ext cx="6629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PPS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响应： 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它为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接收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PPS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请求后的应答，由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个字节组成，第一字节为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PPSS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同上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，后两字节为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CRC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字节</a:t>
            </a:r>
            <a:endParaRPr lang="zh-CN" altLang="en-US" dirty="0"/>
          </a:p>
        </p:txBody>
      </p:sp>
      <p:sp>
        <p:nvSpPr>
          <p:cNvPr id="32" name="左箭头 31">
            <a:hlinkClick r:id="rId3" action="ppaction://hlinksldjump"/>
          </p:cNvPr>
          <p:cNvSpPr/>
          <p:nvPr/>
        </p:nvSpPr>
        <p:spPr>
          <a:xfrm>
            <a:off x="304800" y="54102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7010400" y="4191000"/>
            <a:ext cx="1447800" cy="1828800"/>
            <a:chOff x="4200" y="1794"/>
            <a:chExt cx="1095" cy="2049"/>
          </a:xfrm>
        </p:grpSpPr>
        <p:sp>
          <p:nvSpPr>
            <p:cNvPr id="117763" name="Text Box 3"/>
            <p:cNvSpPr txBox="1">
              <a:spLocks noChangeArrowheads="1"/>
            </p:cNvSpPr>
            <p:nvPr/>
          </p:nvSpPr>
          <p:spPr bwMode="auto">
            <a:xfrm>
              <a:off x="4320" y="1794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PPSS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7764" name="Text Box 4"/>
            <p:cNvSpPr txBox="1">
              <a:spLocks noChangeArrowheads="1"/>
            </p:cNvSpPr>
            <p:nvPr/>
          </p:nvSpPr>
          <p:spPr bwMode="auto">
            <a:xfrm>
              <a:off x="4215" y="257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CRC1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7765" name="Text Box 5"/>
            <p:cNvSpPr txBox="1">
              <a:spLocks noChangeArrowheads="1"/>
            </p:cNvSpPr>
            <p:nvPr/>
          </p:nvSpPr>
          <p:spPr bwMode="auto">
            <a:xfrm>
              <a:off x="4200" y="3375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</a:rPr>
                <a:t>CRC2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7766" name="Line 6"/>
            <p:cNvSpPr>
              <a:spLocks noChangeShapeType="1"/>
            </p:cNvSpPr>
            <p:nvPr/>
          </p:nvSpPr>
          <p:spPr bwMode="auto">
            <a:xfrm>
              <a:off x="4755" y="22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67" name="Line 7"/>
            <p:cNvSpPr>
              <a:spLocks noChangeShapeType="1"/>
            </p:cNvSpPr>
            <p:nvPr/>
          </p:nvSpPr>
          <p:spPr bwMode="auto">
            <a:xfrm>
              <a:off x="4740" y="305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228600" y="37338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2362200" y="6426200"/>
            <a:ext cx="3962400" cy="4318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TYPEB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防碰撞环流程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2400" y="152400"/>
          <a:ext cx="9144000" cy="6211888"/>
        </p:xfrm>
        <a:graphic>
          <a:graphicData uri="http://schemas.openxmlformats.org/presentationml/2006/ole">
            <p:oleObj spid="_x0000_s3074" name="图片" r:id="rId3" imgW="4557045" imgH="4637716" progId="Word.Picture.8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29400" y="6426200"/>
            <a:ext cx="1905000" cy="4318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TYPE B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</a:rPr>
              <a:t>非接触式</a:t>
            </a:r>
            <a:r>
              <a:rPr lang="en-US" altLang="zh-CN" sz="4000" smtClean="0">
                <a:solidFill>
                  <a:srgbClr val="FF0000"/>
                </a:solidFill>
                <a:latin typeface="Times New Roman" pitchFamily="18" charset="0"/>
              </a:rPr>
              <a:t>IC</a:t>
            </a: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</a:rPr>
              <a:t>的工作原理</a:t>
            </a:r>
            <a:endParaRPr lang="en-US" altLang="zh-CN" sz="400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9144000" cy="3048000"/>
          </a:xfrm>
        </p:spPr>
      </p:pic>
      <p:sp>
        <p:nvSpPr>
          <p:cNvPr id="6" name="TextBox 5"/>
          <p:cNvSpPr txBox="1"/>
          <p:nvPr/>
        </p:nvSpPr>
        <p:spPr>
          <a:xfrm>
            <a:off x="685800" y="4800600"/>
            <a:ext cx="7772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交变的磁场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RF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频率为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13.56M</a:t>
            </a: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LC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谐振回路，共振，产生电荷，累积到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2V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以上，作为内部工作电压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PICC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内的数据发射出去或接受读写器的数据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PCD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对接收到的信号进行解调、解码后送至后台计算机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514600" y="205026"/>
            <a:ext cx="388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>
              <a:defRPr/>
            </a:pPr>
            <a:r>
              <a:rPr lang="zh-CN" altLang="zh-CN" sz="3200" b="1" dirty="0">
                <a:solidFill>
                  <a:srgbClr val="FF0000"/>
                </a:solidFill>
              </a:rPr>
              <a:t>半双工块传输协议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0" y="762000"/>
            <a:ext cx="838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协议按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ISO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参考模型，定义了四层：物理层、数据链路层、会话层和应用层，其中物理层交换字节，数据链路层定义用于交换的分组（块），会话层结合数据链路层以实现系统的最小开销，应用层处理命令。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下箭头 6">
            <a:hlinkClick r:id="rId3" action="ppaction://hlinksldjump"/>
          </p:cNvPr>
          <p:cNvSpPr/>
          <p:nvPr/>
        </p:nvSpPr>
        <p:spPr>
          <a:xfrm>
            <a:off x="8001000" y="5791200"/>
            <a:ext cx="304800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905001"/>
            <a:ext cx="7467600" cy="1523999"/>
          </a:xfrm>
          <a:noFill/>
          <a:ln/>
        </p:spPr>
      </p:pic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304800" y="9144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个数据块分为三个域，即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报告头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域（强制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），信息域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（可选）和结束域（强制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）。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205026"/>
            <a:ext cx="388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>
              <a:defRPr/>
            </a:pPr>
            <a:r>
              <a:rPr lang="zh-CN" altLang="en-US" sz="3200" b="1" dirty="0" smtClean="0">
                <a:solidFill>
                  <a:srgbClr val="FF0000"/>
                </a:solidFill>
              </a:rPr>
              <a:t>块</a:t>
            </a:r>
            <a:r>
              <a:rPr lang="zh-CN" altLang="en-US" sz="3200" b="1" dirty="0">
                <a:solidFill>
                  <a:srgbClr val="FF0000"/>
                </a:solidFill>
              </a:rPr>
              <a:t>格式</a:t>
            </a:r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228600" y="35814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报告头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域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分为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控制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字节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（强制），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（可选），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NAD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（可选）。其中控制字节表明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种不同块格式，即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块：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块为数据传输块，包含数据域；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块为应答块，分为正确接收应答和错误接收应答，不带数据域；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块分为两种，一种为等待延迟请求，带一个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byte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数据域，另一种是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DES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命令，不带数据域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信息域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：是可选的。如有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INF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，则在信息分组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(I-block)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中为应用数据，在管理分组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(S-block)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中是状态信息而不是应用数据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结束域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：结束域中包括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2bytesCRC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值。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左箭头 7">
            <a:hlinkClick r:id="rId4" action="ppaction://hlinksldjump"/>
          </p:cNvPr>
          <p:cNvSpPr/>
          <p:nvPr/>
        </p:nvSpPr>
        <p:spPr>
          <a:xfrm>
            <a:off x="0" y="60198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228601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PCB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域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控制字节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3200" b="1" dirty="0" smtClean="0"/>
              <a:t>：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0966" name="TextBox 29"/>
          <p:cNvSpPr txBox="1">
            <a:spLocks noChangeArrowheads="1"/>
          </p:cNvSpPr>
          <p:nvPr/>
        </p:nvSpPr>
        <p:spPr bwMode="auto">
          <a:xfrm>
            <a:off x="0" y="609600"/>
            <a:ext cx="5486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为应用层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提供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息。</a:t>
            </a:r>
            <a:endParaRPr lang="zh-CN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2800" y="2286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用于传送控制数据传输所需要的信息。定义了三种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分组的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基本类型</a:t>
            </a:r>
          </a:p>
          <a:p>
            <a:endParaRPr lang="zh-CN" altLang="en-US" dirty="0"/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0" y="33528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R-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用于传送确认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(ACK)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或不确认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信息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(NAK)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R-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块不包含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INF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域。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30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8305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2514600" y="1676400"/>
            <a:ext cx="535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CID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48000" y="16764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hlinkClick r:id="rId5" action="ppaction://hlinksldjump"/>
              </a:rPr>
              <a:t>NAD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3810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066800"/>
            <a:ext cx="8534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S-</a:t>
            </a: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用于在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间交换控制信息的。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有两类管理分组：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帧等待时间扩展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(WTX)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DESELECT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命令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29" name="左箭头 28">
            <a:hlinkClick r:id="rId2" action="ppaction://hlinksldjump"/>
          </p:cNvPr>
          <p:cNvSpPr/>
          <p:nvPr/>
        </p:nvSpPr>
        <p:spPr>
          <a:xfrm>
            <a:off x="0" y="59436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45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0" y="228600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PCB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域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控制字节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3200" b="1" dirty="0" smtClean="0"/>
              <a:t>：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2286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用于传送控制数据传输所需要的信息。定义了三种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分组的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基本类型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TextBox 29"/>
          <p:cNvSpPr txBox="1">
            <a:spLocks noChangeArrowheads="1"/>
          </p:cNvSpPr>
          <p:nvPr/>
        </p:nvSpPr>
        <p:spPr bwMode="auto">
          <a:xfrm>
            <a:off x="76200" y="91440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最高有效位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b8b7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用于从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的功率水平指示。对于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的通信，这两位应被置为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。功率水平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见下表</a:t>
            </a:r>
            <a:endParaRPr lang="en-US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b6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b5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用于传送附加信息，它没有被定义并应置为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(00)b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，所有其他值为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RFU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b4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b1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编码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。一个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若不支持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，则它可忽略分组中所含的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值。如果，则应对在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域中使用其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的分组进行应答，对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域不是其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的分组不以应答</a:t>
            </a:r>
            <a:endParaRPr lang="zh-CN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左箭头 28">
            <a:hlinkClick r:id="rId2" action="ppaction://hlinksldjump"/>
          </p:cNvPr>
          <p:cNvSpPr/>
          <p:nvPr/>
        </p:nvSpPr>
        <p:spPr>
          <a:xfrm>
            <a:off x="0" y="5943600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228600"/>
            <a:ext cx="1676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CID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域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：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381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用于识别特定的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，它由三部分组成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2200"/>
            <a:ext cx="7467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47800" y="4800600"/>
          <a:ext cx="5562600" cy="1463040"/>
        </p:xfrm>
        <a:graphic>
          <a:graphicData uri="http://schemas.openxmlformats.org/drawingml/2006/table">
            <a:tbl>
              <a:tblPr/>
              <a:tblGrid>
                <a:gridCol w="1191986"/>
                <a:gridCol w="4370614"/>
              </a:tblGrid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宋体"/>
                          <a:ea typeface="宋体"/>
                          <a:cs typeface="Times New Roman"/>
                        </a:rPr>
                        <a:t>(00)b</a:t>
                      </a:r>
                      <a:endParaRPr lang="zh-CN" sz="2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宋体"/>
                          <a:ea typeface="宋体"/>
                          <a:cs typeface="Times New Roman"/>
                        </a:rPr>
                        <a:t>PICC</a:t>
                      </a:r>
                      <a:r>
                        <a:rPr lang="zh-CN" sz="2400" b="1" kern="100" dirty="0">
                          <a:latin typeface="宋体"/>
                          <a:ea typeface="宋体"/>
                          <a:cs typeface="Times New Roman"/>
                        </a:rPr>
                        <a:t>不支持功率水平指示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宋体"/>
                          <a:ea typeface="宋体"/>
                          <a:cs typeface="Times New Roman"/>
                        </a:rPr>
                        <a:t>(01)b</a:t>
                      </a:r>
                      <a:endParaRPr lang="zh-CN" sz="2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宋体"/>
                          <a:ea typeface="宋体"/>
                          <a:cs typeface="Times New Roman"/>
                        </a:rPr>
                        <a:t>功率不满足全功能应用</a:t>
                      </a:r>
                      <a:endParaRPr lang="zh-CN" sz="2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宋体"/>
                          <a:ea typeface="宋体"/>
                          <a:cs typeface="Times New Roman"/>
                        </a:rPr>
                        <a:t>(10)b</a:t>
                      </a:r>
                      <a:endParaRPr lang="zh-CN" sz="2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宋体"/>
                          <a:ea typeface="宋体"/>
                          <a:cs typeface="Times New Roman"/>
                        </a:rPr>
                        <a:t>功率满足全功能应用</a:t>
                      </a:r>
                      <a:endParaRPr lang="zh-CN" altLang="zh-CN" sz="2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宋体"/>
                          <a:ea typeface="宋体"/>
                          <a:cs typeface="Times New Roman"/>
                        </a:rPr>
                        <a:t>(11)b</a:t>
                      </a:r>
                      <a:endParaRPr lang="zh-CN" sz="2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smtClean="0">
                          <a:latin typeface="宋体"/>
                          <a:ea typeface="宋体"/>
                          <a:cs typeface="Times New Roman"/>
                        </a:rPr>
                        <a:t>功率充裕</a:t>
                      </a:r>
                      <a:endParaRPr lang="zh-CN" sz="2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971800" y="4419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功率水平指示的编码</a:t>
            </a:r>
            <a:endParaRPr lang="zh-CN" altLang="en-US" sz="20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TextBox 29"/>
          <p:cNvSpPr txBox="1">
            <a:spLocks noChangeArrowheads="1"/>
          </p:cNvSpPr>
          <p:nvPr/>
        </p:nvSpPr>
        <p:spPr bwMode="auto">
          <a:xfrm>
            <a:off x="0" y="35814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NAD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域应仅用于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NAD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也应使用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NAD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在链接期间，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NAD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仅在链的第一个块内传输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应不使用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NAD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编址不同的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PICC(CID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应被用于编址不同的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不支持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NAD,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则它忽略任何一个含有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NAD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域的分组。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左箭头 28">
            <a:hlinkClick r:id="rId2" action="ppaction://hlinksldjump"/>
          </p:cNvPr>
          <p:cNvSpPr/>
          <p:nvPr/>
        </p:nvSpPr>
        <p:spPr>
          <a:xfrm>
            <a:off x="-9426" y="5938887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228600"/>
            <a:ext cx="1676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NAD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域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：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381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用于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间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建立和编址不同的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逻辑连接：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TextBox 29"/>
          <p:cNvSpPr txBox="1">
            <a:spLocks noChangeArrowheads="1"/>
          </p:cNvSpPr>
          <p:nvPr/>
        </p:nvSpPr>
        <p:spPr bwMode="auto">
          <a:xfrm>
            <a:off x="152400" y="1524000"/>
            <a:ext cx="2819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b8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b4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置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0;</a:t>
            </a: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b7b6b5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为目标结点地址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b3b2b1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为源结点地址。</a:t>
            </a:r>
            <a:endParaRPr lang="en-US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990601"/>
            <a:ext cx="57816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096000" y="1905000"/>
            <a:ext cx="25146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源结点地址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置为</a:t>
            </a:r>
            <a:r>
              <a:rPr lang="en-US" altLang="zh-CN" sz="2400" b="1" dirty="0" smtClean="0"/>
              <a:t>0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lvl="0" algn="just"/>
            <a:r>
              <a:rPr lang="zh-CN" altLang="en-US" sz="2400" b="1" dirty="0" smtClean="0">
                <a:latin typeface="Calibri" pitchFamily="34" charset="0"/>
              </a:rPr>
              <a:t>目标结点地址</a:t>
            </a:r>
            <a:endParaRPr lang="en-US" altLang="zh-CN" sz="2400" b="1" dirty="0" smtClean="0">
              <a:latin typeface="Calibri" pitchFamily="34" charset="0"/>
            </a:endParaRPr>
          </a:p>
          <a:p>
            <a:pPr lvl="0" algn="just"/>
            <a:r>
              <a:rPr lang="zh-CN" altLang="en-US" sz="2400" b="1" dirty="0" smtClean="0">
                <a:latin typeface="Calibri" pitchFamily="34" charset="0"/>
              </a:rPr>
              <a:t>置为</a:t>
            </a:r>
            <a:r>
              <a:rPr lang="en-US" altLang="zh-CN" sz="2400" b="1" dirty="0" smtClean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990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3200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用途：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TextBox 29"/>
          <p:cNvSpPr txBox="1">
            <a:spLocks noChangeArrowheads="1"/>
          </p:cNvSpPr>
          <p:nvPr/>
        </p:nvSpPr>
        <p:spPr bwMode="auto">
          <a:xfrm>
            <a:off x="152400" y="3048000"/>
            <a:ext cx="8686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b6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b1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编码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WTXM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（临时的）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WTXM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59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范围内编码。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63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RFU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b8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b7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编码功率水平指示（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已介绍过了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-2286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左箭头 28">
            <a:hlinkClick r:id="rId2" action="ppaction://hlinksldjump"/>
          </p:cNvPr>
          <p:cNvSpPr/>
          <p:nvPr/>
        </p:nvSpPr>
        <p:spPr>
          <a:xfrm>
            <a:off x="-9426" y="5938887"/>
            <a:ext cx="685800" cy="381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228600"/>
            <a:ext cx="88392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defRPr/>
            </a:pPr>
            <a:r>
              <a:rPr lang="zh-CN" altLang="en-US" sz="3200" b="1" dirty="0" smtClean="0">
                <a:solidFill>
                  <a:srgbClr val="FF0000"/>
                </a:solidFill>
              </a:rPr>
              <a:t>帧等待时间扩展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(WTX)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：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需要比定义的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FWT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更多的时间用于处理接收到的块时，应使用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S-block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(WTX)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分组来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请求等待时间扩展。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WTX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分组请求含有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字节的信息域。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1905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WTX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分组信息域的结构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219200"/>
            <a:ext cx="5372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066800" y="41148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FWT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的响应的临时值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公式计算：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endParaRPr lang="zh-CN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FWTTEMP = FWT×WTXM</a:t>
            </a:r>
          </a:p>
          <a:p>
            <a:endParaRPr lang="zh-CN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需要的时间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FWTTEMP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发送了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S(WTX)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响应之后开始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接收到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下一个分组后失效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当公式得出的结果大于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FWTMAX(4949ms)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时，应该使用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FWTMAX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400" y="228600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>
              <a:defRPr/>
            </a:pPr>
            <a:r>
              <a:rPr lang="zh-CN" altLang="en-US" sz="3200" b="1" dirty="0" smtClean="0">
                <a:solidFill>
                  <a:srgbClr val="FF0000"/>
                </a:solidFill>
              </a:rPr>
              <a:t>协议操作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0" y="1295400"/>
            <a:ext cx="8763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Char char="Ø"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多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激活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可以同理处理多个处于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Active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，而无须为解除激活和激活新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而多花时间。</a:t>
            </a:r>
            <a:endParaRPr lang="zh-CN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85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PICC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在激活后，等待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发送的正确分组。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发送一个分级组后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转入接收工作模式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;PICC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发送对接收分组响应的分组，然后转回接收模式。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在处理完一对命令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响应事务或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FWT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超时仍无响应时，才能启动新的命令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响应。</a:t>
            </a:r>
            <a:endParaRPr lang="zh-CN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57200" y="2133600"/>
          <a:ext cx="8458200" cy="3413760"/>
        </p:xfrm>
        <a:graphic>
          <a:graphicData uri="http://schemas.openxmlformats.org/drawingml/2006/table">
            <a:tbl>
              <a:tblPr/>
              <a:tblGrid>
                <a:gridCol w="3781610"/>
                <a:gridCol w="1701724"/>
                <a:gridCol w="1512644"/>
                <a:gridCol w="1462222"/>
              </a:tblGrid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PCD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动作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PICC1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PICC2</a:t>
                      </a:r>
                      <a:r>
                        <a:rPr lang="zh-CN" sz="1400" b="1" kern="100">
                          <a:latin typeface="宋体"/>
                          <a:ea typeface="宋体"/>
                          <a:cs typeface="Times New Roman"/>
                        </a:rPr>
                        <a:t>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PICC3</a:t>
                      </a:r>
                      <a:r>
                        <a:rPr lang="zh-CN" sz="1400" b="1" kern="100">
                          <a:latin typeface="宋体"/>
                          <a:ea typeface="宋体"/>
                          <a:cs typeface="Times New Roman"/>
                        </a:rPr>
                        <a:t>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给场提供功率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三张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PICC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进入该场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IDLE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IDLE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IDLE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激活带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CID=1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PICC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ACTIVE(1)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IDLE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IDLE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带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CID=1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的任何数据传输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ACTIVE(1)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IDLE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IDLE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…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激活带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CID=2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PICC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ACTIVE(1)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ACTIVE(2)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IDLE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带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CID=1,2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的任何数据传输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ACTIVE(1)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ACTIVE(2)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IDLE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…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激活带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CID=3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PICC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ACTIVE(1)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ACTIVE(2)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ACTIVE(3)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带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CID=1,2,3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的任何数据传输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ACTIVE(1)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ACTIVE(2)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ACTIVE(3)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…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带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CID=3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DESELECT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）命令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ACTIVE(1)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ACTIVE(2)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HALT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带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CID=2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DESELECT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）命令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ACTIVE(1)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HALT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HALT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带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CID=1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的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DESELECT</a:t>
                      </a:r>
                      <a:r>
                        <a:rPr lang="zh-CN" sz="1400" b="1" kern="100" dirty="0">
                          <a:latin typeface="宋体"/>
                          <a:ea typeface="宋体"/>
                          <a:cs typeface="Times New Roman"/>
                        </a:rPr>
                        <a:t>）命令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HALT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宋体"/>
                          <a:ea typeface="宋体"/>
                          <a:cs typeface="Times New Roman"/>
                        </a:rPr>
                        <a:t>HALT</a:t>
                      </a:r>
                      <a:endParaRPr lang="zh-CN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HALT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宋体"/>
                          <a:ea typeface="宋体"/>
                          <a:cs typeface="Times New Roman"/>
                        </a:rPr>
                        <a:t>…</a:t>
                      </a:r>
                      <a:endParaRPr lang="zh-CN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0" y="5257800"/>
            <a:ext cx="87630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CC3300"/>
              </a:buClr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链接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(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分组链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) 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链接过程允许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通过把信息划分成若干块来传输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每一块的长度应分别小于或等于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FSC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FSD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。块的链接通过链接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zh-CN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块中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PCB</a:t>
            </a:r>
            <a:r>
              <a:rPr lang="zh-CN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的位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(M)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来控制。每一个带链接位集的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I-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块应被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R-</a:t>
            </a:r>
            <a:r>
              <a:rPr lang="zh-CN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块确认。</a:t>
            </a: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endParaRPr lang="zh-CN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85800" y="228600"/>
            <a:ext cx="74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>
              <a:defRPr/>
            </a:pPr>
            <a:r>
              <a:rPr lang="zh-CN" altLang="en-US" sz="3200" b="1" dirty="0" smtClean="0">
                <a:solidFill>
                  <a:srgbClr val="FF0000"/>
                </a:solidFill>
              </a:rPr>
              <a:t>解除激活</a:t>
            </a:r>
            <a:endParaRPr lang="zh-CN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0" y="2362200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停活帧等待时间 ：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接收到来自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S(DESELECT)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请求帧的末端后开始发送其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S(DESELECT)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响应的最短时间，其值为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65536/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fc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4833μs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990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PCD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间的交易完成之后，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应被置为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HALT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状态。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的停活通过使用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DESELECT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命令来完成。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DESELECT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命令象协议的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S-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块那样编码，并由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发送的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S(DESELECT)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请求块和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作为确认发送的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S(DESELECT)</a:t>
            </a:r>
            <a:r>
              <a:rPr lang="zh-CN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响应组成。</a:t>
            </a:r>
          </a:p>
        </p:txBody>
      </p: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0" y="3886200"/>
            <a:ext cx="8763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差错检测和恢复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发送了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S(DESELECT)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请求并接收到了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S(DESELECT)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响应，则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已被成功地置为了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HALT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状态并且分配给它的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CID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也被释放。当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没有接收到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S(DESELECT)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响应，则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可以重新进行停活序列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总结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819400" cy="685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mtClean="0">
                <a:solidFill>
                  <a:srgbClr val="0070C0"/>
                </a:solidFill>
                <a:latin typeface="Times New Roman" pitchFamily="18" charset="0"/>
              </a:rPr>
              <a:t>主要内容回顾：</a:t>
            </a:r>
            <a:endParaRPr lang="en-US" altLang="zh-CN" smtClean="0">
              <a:solidFill>
                <a:srgbClr val="0070C0"/>
              </a:solidFill>
              <a:latin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3600" smtClean="0">
              <a:latin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zh-CN" altLang="en-US" sz="3600" smtClean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286000"/>
            <a:ext cx="6248400" cy="2338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非接触式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IC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的工作原理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信号能量及信号接口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初始化和抗冲突特性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363" indent="-360363" eaLnBrk="0" hangingPunct="0">
              <a:buClr>
                <a:srgbClr val="0000FF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数据传输协议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81000" y="685800"/>
          <a:ext cx="83058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858000"/>
              </a:tblGrid>
              <a:tr h="3512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参数</a:t>
                      </a:r>
                    </a:p>
                  </a:txBody>
                  <a:tcPr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外形尺寸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IS0</a:t>
                      </a:r>
                      <a:r>
                        <a:rPr lang="zh-CN" altLang="en-US" dirty="0"/>
                        <a:t>标准卡</a:t>
                      </a:r>
                      <a:r>
                        <a:rPr lang="en-US" altLang="zh-CN" dirty="0" smtClean="0"/>
                        <a:t>85.72mm×54.03mm×0.76mm±</a:t>
                      </a:r>
                      <a:r>
                        <a:rPr lang="zh-CN" altLang="en-US" dirty="0" smtClean="0"/>
                        <a:t>容差</a:t>
                      </a:r>
                      <a:endParaRPr lang="zh-CN" altLang="en-US" dirty="0"/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存储容量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8Kbit,16</a:t>
                      </a:r>
                      <a:r>
                        <a:rPr lang="zh-CN" altLang="en-US" dirty="0"/>
                        <a:t>个分区，每分区两组密码</a:t>
                      </a:r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工作频率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13.56MHz</a:t>
                      </a:r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通讯速率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106KBoud</a:t>
                      </a:r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读写距离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2.5~10cm</a:t>
                      </a:r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读写时间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1~2ms</a:t>
                      </a:r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工作温度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0℃~50℃</a:t>
                      </a:r>
                      <a:endParaRPr lang="en-US" altLang="zh-CN" dirty="0"/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擦写寿命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&gt;100,000</a:t>
                      </a:r>
                      <a:r>
                        <a:rPr lang="zh-CN" altLang="en-US"/>
                        <a:t>次</a:t>
                      </a:r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数据保存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&gt;10</a:t>
                      </a:r>
                      <a:r>
                        <a:rPr lang="zh-CN" altLang="en-US"/>
                        <a:t>年</a:t>
                      </a:r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封装材料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PVC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ABS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PET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PETG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0.13mm</a:t>
                      </a:r>
                      <a:r>
                        <a:rPr lang="zh-CN" altLang="en-US"/>
                        <a:t>铜线</a:t>
                      </a:r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封装工艺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超声波自动植线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自动碰焊</a:t>
                      </a:r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执行标准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ISO 14443，ISO 10536</a:t>
                      </a:r>
                    </a:p>
                  </a:txBody>
                  <a:tcPr marL="95250" marR="95250" anchor="ctr"/>
                </a:tc>
              </a:tr>
              <a:tr h="351246">
                <a:tc>
                  <a:txBody>
                    <a:bodyPr/>
                    <a:lstStyle/>
                    <a:p>
                      <a:r>
                        <a:rPr lang="zh-CN" altLang="en-US"/>
                        <a:t>功能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支持一卡多用</a:t>
                      </a:r>
                    </a:p>
                  </a:txBody>
                  <a:tcPr marL="95250" marR="95250" anchor="ctr"/>
                </a:tc>
              </a:tr>
              <a:tr h="614680">
                <a:tc>
                  <a:txBody>
                    <a:bodyPr/>
                    <a:lstStyle/>
                    <a:p>
                      <a:r>
                        <a:rPr lang="zh-CN" altLang="en-US"/>
                        <a:t>典型应用</a:t>
                      </a: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企业</a:t>
                      </a:r>
                      <a:r>
                        <a:rPr lang="en-US" altLang="zh-CN" dirty="0"/>
                        <a:t>/</a:t>
                      </a:r>
                      <a:r>
                        <a:rPr kumimoji="0" lang="zh-CN" altLang="en-US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校园一</a:t>
                      </a:r>
                      <a:r>
                        <a:rPr kumimoji="0" lang="zh-CN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卡通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dirty="0"/>
                        <a:t>公交储值卡、高速公路收费、停车场、小区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园区管理等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24630" name="TextBox 5"/>
          <p:cNvSpPr txBox="1">
            <a:spLocks noChangeArrowheads="1"/>
          </p:cNvSpPr>
          <p:nvPr/>
        </p:nvSpPr>
        <p:spPr bwMode="auto">
          <a:xfrm>
            <a:off x="17463" y="98425"/>
            <a:ext cx="449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非接触式</a:t>
            </a:r>
            <a:r>
              <a:rPr lang="en-US" altLang="zh-CN" sz="3200" b="1">
                <a:solidFill>
                  <a:srgbClr val="FF0000"/>
                </a:solidFill>
              </a:rPr>
              <a:t>IC</a:t>
            </a:r>
            <a:r>
              <a:rPr lang="zh-CN" altLang="en-US" sz="3200" b="1">
                <a:solidFill>
                  <a:srgbClr val="FF0000"/>
                </a:solidFill>
              </a:rPr>
              <a:t>卡技术指标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200400"/>
            <a:ext cx="7772400" cy="1538288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7030A0"/>
                </a:solidFill>
                <a:latin typeface="Times New Roman" pitchFamily="18" charset="0"/>
              </a:rPr>
              <a:t>ISO/IEC14443-4</a:t>
            </a:r>
            <a:r>
              <a:rPr lang="zh-CN" altLang="en-US" sz="4000" dirty="0" smtClean="0">
                <a:solidFill>
                  <a:srgbClr val="7030A0"/>
                </a:solidFill>
                <a:latin typeface="Times New Roman" pitchFamily="18" charset="0"/>
              </a:rPr>
              <a:t>协议</a:t>
            </a:r>
            <a:r>
              <a:rPr lang="zh-CN" altLang="en-US" sz="4000" dirty="0" smtClean="0">
                <a:solidFill>
                  <a:srgbClr val="7030A0"/>
                </a:solidFill>
              </a:rPr>
              <a:t/>
            </a:r>
            <a:br>
              <a:rPr lang="zh-CN" altLang="en-US" sz="4000" dirty="0" smtClean="0">
                <a:solidFill>
                  <a:srgbClr val="7030A0"/>
                </a:solidFill>
              </a:rPr>
            </a:br>
            <a:r>
              <a:rPr lang="zh-CN" altLang="en-US" sz="4000" dirty="0" smtClean="0">
                <a:solidFill>
                  <a:srgbClr val="7030A0"/>
                </a:solidFill>
              </a:rPr>
              <a:t>学习总结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914400"/>
            <a:ext cx="6248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endParaRPr lang="en-US" altLang="zh-CN" sz="4400" dirty="0">
              <a:solidFill>
                <a:srgbClr val="CC3300"/>
              </a:solidFill>
              <a:latin typeface="Arial Black" pitchFamily="34" charset="0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5400" dirty="0">
                <a:solidFill>
                  <a:srgbClr val="CC3300"/>
                </a:solidFill>
                <a:latin typeface="Arial Black" pitchFamily="34" charset="0"/>
                <a:ea typeface="+mn-ea"/>
              </a:rPr>
              <a:t>      Thank</a:t>
            </a:r>
            <a:r>
              <a:rPr lang="en-US" altLang="zh-CN" sz="4800" dirty="0">
                <a:solidFill>
                  <a:srgbClr val="CC3300"/>
                </a:solidFill>
                <a:latin typeface="Arial Black" pitchFamily="34" charset="0"/>
                <a:ea typeface="+mn-ea"/>
              </a:rPr>
              <a:t> You !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548005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主讲内容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非接触式</a:t>
            </a:r>
            <a:r>
              <a:rPr lang="en-US" altLang="zh-CN" sz="4000" dirty="0" smtClean="0">
                <a:latin typeface="Times New Roman" pitchFamily="18" charset="0"/>
              </a:rPr>
              <a:t>IC</a:t>
            </a:r>
            <a:r>
              <a:rPr lang="zh-CN" altLang="en-US" sz="4000" dirty="0" smtClean="0">
                <a:latin typeface="Times New Roman" pitchFamily="18" charset="0"/>
              </a:rPr>
              <a:t>的工作原理</a:t>
            </a:r>
            <a:endParaRPr lang="en-US" altLang="zh-CN" sz="4000" dirty="0" smtClean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</a:rPr>
              <a:t>信号能量及信号接口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初始化和抗冲突特性</a:t>
            </a:r>
            <a:endParaRPr lang="en-US" altLang="zh-CN" sz="40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sz="4000" dirty="0" smtClean="0">
                <a:latin typeface="Times New Roman" pitchFamily="18" charset="0"/>
              </a:rPr>
              <a:t>数据传输协议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18288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0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+mj-cs"/>
              </a:rPr>
              <a:t>信号能量及信号接口</a:t>
            </a:r>
            <a:endParaRPr lang="en-US" altLang="zh-CN" sz="4000" dirty="0" smtClean="0">
              <a:solidFill>
                <a:srgbClr val="FF0000"/>
              </a:solidFill>
              <a:latin typeface="Times New Roman" pitchFamily="18" charset="0"/>
              <a:ea typeface="+mj-ea"/>
              <a:cs typeface="+mj-cs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主讲内容</a:t>
            </a:r>
            <a:endParaRPr lang="en-US" altLang="zh-CN" sz="4000" dirty="0" smtClean="0">
              <a:solidFill>
                <a:schemeClr val="tx2"/>
              </a:solidFill>
              <a:latin typeface="Times New Roman" pitchFamily="18" charset="0"/>
              <a:ea typeface="+mj-ea"/>
              <a:cs typeface="+mj-cs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 typeface="Wingdings 2"/>
              <a:buNone/>
              <a:defRPr/>
            </a:pPr>
            <a:endParaRPr lang="zh-CN" altLang="en-US" sz="4000" dirty="0" smtClean="0">
              <a:solidFill>
                <a:schemeClr val="tx2"/>
              </a:solidFill>
              <a:latin typeface="Times New Roman" pitchFamily="18" charset="0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endParaRPr lang="zh-CN" altLang="en-US" sz="4000" dirty="0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371600" y="2438400"/>
            <a:ext cx="66294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信号能量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RFID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常用编码、调制与解调技术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C3300"/>
              </a:buClr>
              <a:buFont typeface="Wingdings" pitchFamily="2" charset="2"/>
              <a:buChar char="Ø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PICC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PCD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内部运作的过程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</a:rPr>
              <a:t>信号能量</a:t>
            </a:r>
            <a:endParaRPr lang="en-US" altLang="zh-CN" sz="4000" smtClean="0">
              <a:solidFill>
                <a:srgbClr val="FF0000"/>
              </a:solidFill>
            </a:endParaRPr>
          </a:p>
        </p:txBody>
      </p:sp>
      <p:sp>
        <p:nvSpPr>
          <p:cNvPr id="27652" name="内容占位符 3"/>
          <p:cNvSpPr txBox="1">
            <a:spLocks/>
          </p:cNvSpPr>
          <p:nvPr/>
        </p:nvSpPr>
        <p:spPr bwMode="auto">
          <a:xfrm>
            <a:off x="533400" y="1524000"/>
            <a:ext cx="8001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</a:pP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耦合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IC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卡的能量是通过发送频率为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13.56MHz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的阅读器的交变磁场来提供。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</a:pP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阅读器产生的磁场必须在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1.5A/m-7.5A/m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之间。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</a:pP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两种阅读器和近耦合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IC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卡之间的数据传输方式：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型和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型。一张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IC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卡只需选择两种方法之一。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</a:pP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符合标准的阅读器必须同时支持这两种传输方式，以便支持所有的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IC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卡。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CC3300"/>
              </a:buClr>
              <a:buSzPct val="50000"/>
              <a:buFont typeface="Wingdings" pitchFamily="2" charset="2"/>
              <a:buChar char="Ø"/>
            </a:pP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阅读器在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"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闲置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"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的状态时能在两种通信方法之间周期的转换。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048000" y="4572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CC3300"/>
                </a:solidFill>
                <a:ea typeface="黑体" pitchFamily="2" charset="-122"/>
              </a:rPr>
              <a:t>RFID</a:t>
            </a:r>
            <a:r>
              <a:rPr lang="zh-CN" altLang="en-US" sz="3600" b="1">
                <a:solidFill>
                  <a:srgbClr val="CC3300"/>
                </a:solidFill>
                <a:ea typeface="黑体" pitchFamily="2" charset="-122"/>
              </a:rPr>
              <a:t>常用编码</a:t>
            </a:r>
            <a:r>
              <a:rPr lang="zh-CN" altLang="en-US" sz="36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5562600"/>
            <a:ext cx="8229600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3200" dirty="0">
                <a:latin typeface="+mn-lt"/>
                <a:ea typeface="+mn-ea"/>
              </a:rPr>
              <a:t>	</a:t>
            </a:r>
            <a:r>
              <a:rPr lang="zh-CN" altLang="en-US" sz="3200" dirty="0">
                <a:latin typeface="+mn-lt"/>
                <a:ea typeface="华文宋体" pitchFamily="2" charset="-122"/>
              </a:rPr>
              <a:t>反向不归零</a:t>
            </a:r>
            <a:r>
              <a:rPr lang="en-US" altLang="zh-CN" sz="3200" dirty="0">
                <a:latin typeface="+mn-lt"/>
                <a:ea typeface="华文宋体" pitchFamily="2" charset="-122"/>
              </a:rPr>
              <a:t>(NRZ)</a:t>
            </a:r>
            <a:r>
              <a:rPr lang="zh-CN" altLang="en-US" sz="3200" dirty="0">
                <a:latin typeface="+mn-lt"/>
                <a:ea typeface="华文宋体" pitchFamily="2" charset="-122"/>
              </a:rPr>
              <a:t>编码、曼彻斯特</a:t>
            </a:r>
            <a:r>
              <a:rPr lang="en-US" altLang="zh-CN" sz="3200" dirty="0">
                <a:latin typeface="+mn-lt"/>
                <a:ea typeface="华文宋体" pitchFamily="2" charset="-122"/>
              </a:rPr>
              <a:t>(Manchester)</a:t>
            </a:r>
            <a:r>
              <a:rPr lang="zh-CN" altLang="en-US" sz="3200" dirty="0">
                <a:latin typeface="+mn-lt"/>
                <a:ea typeface="华文宋体" pitchFamily="2" charset="-122"/>
              </a:rPr>
              <a:t>编码、米勒</a:t>
            </a:r>
            <a:r>
              <a:rPr lang="en-US" altLang="zh-CN" sz="3200" dirty="0">
                <a:latin typeface="+mn-lt"/>
                <a:ea typeface="华文宋体" pitchFamily="2" charset="-122"/>
              </a:rPr>
              <a:t>(Miller)</a:t>
            </a:r>
            <a:r>
              <a:rPr lang="zh-CN" altLang="en-US" sz="3200" dirty="0">
                <a:latin typeface="+mn-lt"/>
                <a:ea typeface="华文宋体" pitchFamily="2" charset="-122"/>
              </a:rPr>
              <a:t>编码、改进</a:t>
            </a:r>
            <a:r>
              <a:rPr lang="en-US" altLang="zh-CN" sz="3200" dirty="0">
                <a:latin typeface="+mn-lt"/>
                <a:ea typeface="华文宋体" pitchFamily="2" charset="-122"/>
              </a:rPr>
              <a:t>Miller</a:t>
            </a:r>
            <a:r>
              <a:rPr lang="zh-CN" altLang="en-US" sz="3200" dirty="0">
                <a:latin typeface="+mn-lt"/>
                <a:ea typeface="华文宋体" pitchFamily="2" charset="-122"/>
              </a:rPr>
              <a:t>编码等。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007华虹设计PPT模板（内部用）">
  <a:themeElements>
    <a:clrScheme name="2007华虹设计PPT模板（内部用）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7华虹设计PPT模板（内部用）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07华虹设计PPT模板（内部用）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华虹设计PPT模板（内部用）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华虹设计PPT模板（内部用）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华虹设计PPT模板（内部用）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华虹设计PPT模板（内部用）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华虹设计PPT模板（内部用）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华虹设计PPT模板（内部用）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2919</TotalTime>
  <Words>3967</Words>
  <Application>Microsoft Office PowerPoint</Application>
  <PresentationFormat>全屏显示(4:3)</PresentationFormat>
  <Paragraphs>742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2007华虹设计PPT模板（内部用）</vt:lpstr>
      <vt:lpstr>暗香扑面</vt:lpstr>
      <vt:lpstr>Visio</vt:lpstr>
      <vt:lpstr>图片</vt:lpstr>
      <vt:lpstr>Picture</vt:lpstr>
      <vt:lpstr>幻灯片 1</vt:lpstr>
      <vt:lpstr>幻灯片 2</vt:lpstr>
      <vt:lpstr>幻灯片 3</vt:lpstr>
      <vt:lpstr>非接触式IC的工作原理</vt:lpstr>
      <vt:lpstr>幻灯片 5</vt:lpstr>
      <vt:lpstr>幻灯片 6</vt:lpstr>
      <vt:lpstr>幻灯片 7</vt:lpstr>
      <vt:lpstr>信号能量</vt:lpstr>
      <vt:lpstr>幻灯片 9</vt:lpstr>
      <vt:lpstr>幻灯片 10</vt:lpstr>
      <vt:lpstr>幻灯片 11</vt:lpstr>
      <vt:lpstr>幻灯片 12</vt:lpstr>
      <vt:lpstr>幻灯片 13</vt:lpstr>
      <vt:lpstr>信号接口小结</vt:lpstr>
      <vt:lpstr>幻灯片 15</vt:lpstr>
      <vt:lpstr>初始化和抗冲突特性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初始化和抗冲突小结</vt:lpstr>
      <vt:lpstr>幻灯片 29</vt:lpstr>
      <vt:lpstr>数据传输协议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总结</vt:lpstr>
      <vt:lpstr>ISO/IEC14443-4协议 学习总结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 简介</dc:title>
  <dc:subject>tcl语法</dc:subject>
  <dc:creator>shenye</dc:creator>
  <cp:lastModifiedBy>user</cp:lastModifiedBy>
  <cp:revision>338</cp:revision>
  <cp:lastPrinted>1601-01-01T00:00:00Z</cp:lastPrinted>
  <dcterms:created xsi:type="dcterms:W3CDTF">1601-01-01T00:00:00Z</dcterms:created>
  <dcterms:modified xsi:type="dcterms:W3CDTF">2012-12-04T03:32:32Z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