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79" r:id="rId4"/>
    <p:sldId id="265" r:id="rId5"/>
    <p:sldId id="259" r:id="rId6"/>
    <p:sldId id="274" r:id="rId7"/>
    <p:sldId id="270" r:id="rId8"/>
    <p:sldId id="273" r:id="rId9"/>
    <p:sldId id="271" r:id="rId10"/>
    <p:sldId id="260" r:id="rId11"/>
    <p:sldId id="264" r:id="rId12"/>
    <p:sldId id="266" r:id="rId13"/>
    <p:sldId id="267" r:id="rId14"/>
    <p:sldId id="269" r:id="rId15"/>
    <p:sldId id="268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-18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9C608-5B3E-4441-9809-3E48906238ED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DFC8-9BE9-481C-BA65-4EDB15637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Schools are constantly telling us</a:t>
            </a:r>
            <a:r>
              <a:rPr lang="en-US" baseline="0" dirty="0" smtClean="0"/>
              <a:t> that everyone is equal and we are all peers, but that is not at all how companies operate</a:t>
            </a:r>
          </a:p>
          <a:p>
            <a:r>
              <a:rPr lang="en-US" baseline="0" dirty="0" smtClean="0"/>
              <a:t>We need experience operating in a management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79718-4F0D-49DF-9881-C2DAABFF0B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72366BB-2CED-4DE2-BDBC-F5E2E06B9752}" type="datetimeFigureOut">
              <a:rPr lang="en-US" smtClean="0"/>
              <a:pPr/>
              <a:t>2/7/2015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D18CC24-7843-4145-8239-4C3FD99F3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Board of Advisers </a:t>
            </a:r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2/7/15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43451" t="13919" r="30487" b="80215"/>
          <a:stretch>
            <a:fillRect/>
          </a:stretch>
        </p:blipFill>
        <p:spPr bwMode="auto">
          <a:xfrm>
            <a:off x="1562100" y="381000"/>
            <a:ext cx="6019800" cy="762000"/>
          </a:xfrm>
          <a:prstGeom prst="rect">
            <a:avLst/>
          </a:prstGeom>
          <a:ln w="635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want from the 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Material Review</a:t>
            </a:r>
          </a:p>
          <a:p>
            <a:pPr lvl="1"/>
            <a:r>
              <a:rPr lang="en-US" dirty="0" smtClean="0"/>
              <a:t>Review of presentations, future publications etc.</a:t>
            </a:r>
          </a:p>
          <a:p>
            <a:r>
              <a:rPr lang="en-US" dirty="0" smtClean="0"/>
              <a:t>General Advice</a:t>
            </a:r>
          </a:p>
          <a:p>
            <a:pPr lvl="1"/>
            <a:r>
              <a:rPr lang="en-US" dirty="0" smtClean="0"/>
              <a:t>Project ideas</a:t>
            </a:r>
          </a:p>
          <a:p>
            <a:r>
              <a:rPr lang="en-US" dirty="0" smtClean="0"/>
              <a:t>Stewardship</a:t>
            </a:r>
          </a:p>
          <a:p>
            <a:pPr lvl="1"/>
            <a:r>
              <a:rPr lang="en-US" dirty="0" smtClean="0"/>
              <a:t>Force us to be </a:t>
            </a:r>
            <a:r>
              <a:rPr lang="en-US" dirty="0" smtClean="0"/>
              <a:t>accountable</a:t>
            </a:r>
          </a:p>
          <a:p>
            <a:pPr lvl="1"/>
            <a:r>
              <a:rPr lang="en-US" dirty="0" smtClean="0"/>
              <a:t>Financial oversight</a:t>
            </a:r>
            <a:endParaRPr lang="en-US" dirty="0" smtClean="0"/>
          </a:p>
          <a:p>
            <a:r>
              <a:rPr lang="en-US" dirty="0" smtClean="0"/>
              <a:t>Credibility</a:t>
            </a:r>
          </a:p>
          <a:p>
            <a:pPr lvl="1"/>
            <a:r>
              <a:rPr lang="en-US" dirty="0" smtClean="0"/>
              <a:t>Working with important people will draw more support</a:t>
            </a:r>
          </a:p>
          <a:p>
            <a:r>
              <a:rPr lang="en-US" dirty="0" smtClean="0"/>
              <a:t>A Learning Opportunity</a:t>
            </a:r>
          </a:p>
          <a:p>
            <a:pPr lvl="1"/>
            <a:r>
              <a:rPr lang="en-US" dirty="0" smtClean="0"/>
              <a:t>Let high school students learn to work with a board</a:t>
            </a:r>
          </a:p>
          <a:p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More mentors</a:t>
            </a:r>
          </a:p>
          <a:p>
            <a:pPr lvl="1"/>
            <a:r>
              <a:rPr lang="en-US" dirty="0" smtClean="0"/>
              <a:t>Facilities?</a:t>
            </a:r>
          </a:p>
          <a:p>
            <a:pPr lvl="1"/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Money?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else should be on the 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Venture capital stuff, management help, software/electrical engineering 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Rothfus</a:t>
            </a:r>
            <a:endParaRPr lang="en-US" dirty="0" smtClean="0"/>
          </a:p>
          <a:p>
            <a:r>
              <a:rPr lang="en-US" dirty="0" smtClean="0"/>
              <a:t>Marketing, management, industry networking</a:t>
            </a:r>
          </a:p>
          <a:p>
            <a:pPr lvl="1"/>
            <a:r>
              <a:rPr lang="en-US" dirty="0" smtClean="0"/>
              <a:t>Scott Gardner</a:t>
            </a:r>
          </a:p>
          <a:p>
            <a:r>
              <a:rPr lang="en-US" dirty="0" smtClean="0"/>
              <a:t>Educator/general networking, student management/teaching</a:t>
            </a:r>
          </a:p>
          <a:p>
            <a:pPr lvl="1"/>
            <a:r>
              <a:rPr lang="en-US" dirty="0" smtClean="0"/>
              <a:t>Norman Morgan</a:t>
            </a:r>
          </a:p>
          <a:p>
            <a:r>
              <a:rPr lang="en-US" dirty="0" smtClean="0"/>
              <a:t>University networking (for professors and facilities), computer science help </a:t>
            </a:r>
          </a:p>
          <a:p>
            <a:pPr lvl="1"/>
            <a:r>
              <a:rPr lang="en-US" dirty="0" smtClean="0"/>
              <a:t>Dr. Warren Hunt (Professor of Computer Science at UT)</a:t>
            </a:r>
          </a:p>
          <a:p>
            <a:r>
              <a:rPr lang="en-US" dirty="0" smtClean="0"/>
              <a:t>Big-name college/university? - ?</a:t>
            </a:r>
          </a:p>
          <a:p>
            <a:r>
              <a:rPr lang="en-US" dirty="0" smtClean="0"/>
              <a:t>Industry connections (internships/grants/facilities/mentors), type one expertise - ?</a:t>
            </a:r>
          </a:p>
          <a:p>
            <a:r>
              <a:rPr lang="en-US" dirty="0" smtClean="0"/>
              <a:t>Industry connections (internships/grants/facilities/mentors), type two expertise -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webpage - www.thechapr.com</a:t>
            </a:r>
          </a:p>
          <a:p>
            <a:r>
              <a:rPr lang="en-US" dirty="0" smtClean="0"/>
              <a:t>Orders database - http://orders.thechapr.com</a:t>
            </a:r>
          </a:p>
          <a:p>
            <a:r>
              <a:rPr lang="en-US" dirty="0" smtClean="0"/>
              <a:t>129 shipped</a:t>
            </a:r>
          </a:p>
          <a:p>
            <a:pPr lvl="1"/>
            <a:r>
              <a:rPr lang="en-US" dirty="0" smtClean="0"/>
              <a:t>11 Charity, 118 Sold</a:t>
            </a:r>
          </a:p>
          <a:p>
            <a:r>
              <a:rPr lang="en-US" dirty="0" smtClean="0"/>
              <a:t>49 orders</a:t>
            </a:r>
          </a:p>
          <a:p>
            <a:pPr lvl="1"/>
            <a:r>
              <a:rPr lang="en-US" dirty="0" smtClean="0"/>
              <a:t>6 Charity, 43 Sold</a:t>
            </a:r>
          </a:p>
          <a:p>
            <a:r>
              <a:rPr lang="en-US" dirty="0" smtClean="0"/>
              <a:t>FRC compatibility in alpha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1.1 Case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5105400"/>
            <a:ext cx="2514600" cy="1445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TedEx</a:t>
            </a:r>
            <a:r>
              <a:rPr lang="en-US" dirty="0" smtClean="0"/>
              <a:t> Labs Project</a:t>
            </a:r>
            <a:endParaRPr lang="en-US" dirty="0"/>
          </a:p>
        </p:txBody>
      </p:sp>
      <p:pic>
        <p:nvPicPr>
          <p:cNvPr id="4" name="Content Placeholder 3" descr="Wi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3957637"/>
            <a:ext cx="4343400" cy="2443163"/>
          </a:xfrm>
        </p:spPr>
      </p:pic>
      <p:sp>
        <p:nvSpPr>
          <p:cNvPr id="5" name="TextBox 4"/>
          <p:cNvSpPr txBox="1"/>
          <p:nvPr/>
        </p:nvSpPr>
        <p:spPr>
          <a:xfrm>
            <a:off x="685800" y="1440763"/>
            <a:ext cx="7772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A spiral or basket of fruit to be used as touch sensors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Has “</a:t>
            </a:r>
            <a:r>
              <a:rPr lang="en-US" sz="2800" dirty="0" err="1" smtClean="0"/>
              <a:t>BopIt”, “Simon” and “Space Game” modes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Presentation Feb 14th at </a:t>
            </a:r>
            <a:r>
              <a:rPr lang="en-US" sz="2800" dirty="0" err="1" smtClean="0"/>
              <a:t>TedEx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MXP </a:t>
            </a:r>
            <a:r>
              <a:rPr lang="en-US" dirty="0" err="1" smtClean="0"/>
              <a:t>BeatBoard</a:t>
            </a:r>
            <a:endParaRPr lang="en-US" dirty="0"/>
          </a:p>
        </p:txBody>
      </p:sp>
      <p:pic>
        <p:nvPicPr>
          <p:cNvPr id="4" name="Content Placeholder 3" descr="chaprsch-page-00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2133600" y="3048000"/>
            <a:ext cx="4431741" cy="342452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Separates sound into frequency bands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Could used to flash LEDs or actuate motors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 Research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 smtClean="0"/>
              <a:t>www.chapresearch.com</a:t>
            </a:r>
          </a:p>
          <a:p>
            <a:r>
              <a:rPr lang="en-US" dirty="0" smtClean="0"/>
              <a:t>Live, but empty of content</a:t>
            </a:r>
          </a:p>
          <a:p>
            <a:r>
              <a:rPr lang="en-US" dirty="0" smtClean="0"/>
              <a:t>Logo still in development</a:t>
            </a:r>
          </a:p>
          <a:p>
            <a:r>
              <a:rPr lang="en-US" dirty="0" smtClean="0"/>
              <a:t>Will be filled based on results of this meeting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923" t="7692" r="10865" b="4615"/>
          <a:stretch>
            <a:fillRect/>
          </a:stretch>
        </p:blipFill>
        <p:spPr bwMode="auto">
          <a:xfrm>
            <a:off x="1905000" y="3733800"/>
            <a:ext cx="4953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Scholarship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SXSWedu</a:t>
            </a:r>
            <a:r>
              <a:rPr lang="en-US" dirty="0" smtClean="0"/>
              <a:t> Education Expo Student Startup Competition</a:t>
            </a:r>
          </a:p>
          <a:p>
            <a:r>
              <a:rPr lang="en-US" dirty="0" smtClean="0"/>
              <a:t>Due Sunday February 22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Winners present at SXSW and receive a “startup scholarship”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“Renovation”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Cleaned out the programming cave</a:t>
            </a:r>
          </a:p>
          <a:p>
            <a:r>
              <a:rPr lang="en-US" dirty="0" smtClean="0"/>
              <a:t>Happily share the space with whoever works quietly</a:t>
            </a:r>
          </a:p>
          <a:p>
            <a:r>
              <a:rPr lang="en-US" dirty="0" smtClean="0"/>
              <a:t>Will continue adjusting/cleaning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to begin “teaching days”</a:t>
            </a:r>
          </a:p>
          <a:p>
            <a:r>
              <a:rPr lang="en-US" dirty="0" smtClean="0"/>
              <a:t>May post “job openings” in </a:t>
            </a:r>
            <a:r>
              <a:rPr lang="en-US" dirty="0" err="1" smtClean="0"/>
              <a:t>Featherduster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Chap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innovation program to give </a:t>
            </a:r>
            <a:r>
              <a:rPr lang="en-US" dirty="0" smtClean="0"/>
              <a:t>Westlake </a:t>
            </a:r>
            <a:r>
              <a:rPr lang="en-US" dirty="0" smtClean="0"/>
              <a:t>students the opportunity to learn real world technical skills not taught in school</a:t>
            </a:r>
          </a:p>
          <a:p>
            <a:r>
              <a:rPr lang="en-US" dirty="0" smtClean="0"/>
              <a:t>An opportunity for students to experience and participate in research and design</a:t>
            </a:r>
          </a:p>
          <a:p>
            <a:r>
              <a:rPr lang="en-US" dirty="0" smtClean="0"/>
              <a:t>A way of linking students to mentors in the community to inspire and support student innovation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167" t="13333" r="29167" b="46666"/>
          <a:stretch>
            <a:fillRect/>
          </a:stretch>
        </p:blipFill>
        <p:spPr bwMode="auto">
          <a:xfrm>
            <a:off x="6922911" y="5562600"/>
            <a:ext cx="2144889" cy="1158240"/>
          </a:xfrm>
          <a:prstGeom prst="rect">
            <a:avLst/>
          </a:prstGeom>
          <a:ln w="635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00400" y="1143000"/>
            <a:ext cx="27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framework for innovation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Chap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Give students the experience and confidence to succeed in college and career settings</a:t>
            </a:r>
          </a:p>
          <a:p>
            <a:pPr lvl="1"/>
            <a:r>
              <a:rPr lang="en-US" sz="2000" dirty="0" smtClean="0"/>
              <a:t>Helping them start from scratch</a:t>
            </a:r>
          </a:p>
          <a:p>
            <a:pPr lvl="1"/>
            <a:r>
              <a:rPr lang="en-US" sz="2000" dirty="0" smtClean="0"/>
              <a:t>Bridging the gap between coursework and “work </a:t>
            </a:r>
            <a:r>
              <a:rPr lang="en-US" sz="2000" dirty="0" err="1" smtClean="0"/>
              <a:t>work</a:t>
            </a:r>
            <a:r>
              <a:rPr lang="en-US" sz="2000" dirty="0" smtClean="0"/>
              <a:t>”</a:t>
            </a:r>
          </a:p>
          <a:p>
            <a:r>
              <a:rPr lang="en-US" sz="2400" dirty="0" smtClean="0"/>
              <a:t>Allow students to further explore/develop industry-applicable skills that are *not* taught in school</a:t>
            </a:r>
          </a:p>
          <a:p>
            <a:pPr lvl="1"/>
            <a:r>
              <a:rPr lang="en-US" sz="2000" dirty="0" smtClean="0"/>
              <a:t>Pitching to “investors”</a:t>
            </a:r>
          </a:p>
          <a:p>
            <a:pPr lvl="1"/>
            <a:r>
              <a:rPr lang="en-US" sz="2000" dirty="0" smtClean="0"/>
              <a:t>Working with customers</a:t>
            </a:r>
          </a:p>
          <a:p>
            <a:pPr lvl="1"/>
            <a:r>
              <a:rPr lang="en-US" sz="2000" dirty="0" smtClean="0"/>
              <a:t>Developing ideas</a:t>
            </a:r>
          </a:p>
          <a:p>
            <a:pPr lvl="1"/>
            <a:r>
              <a:rPr lang="en-US" sz="2000" dirty="0" smtClean="0"/>
              <a:t>Marketing products</a:t>
            </a:r>
          </a:p>
          <a:p>
            <a:pPr lvl="1"/>
            <a:r>
              <a:rPr lang="en-US" sz="2000" dirty="0" smtClean="0"/>
              <a:t>Managing others</a:t>
            </a:r>
          </a:p>
          <a:p>
            <a:pPr lvl="1"/>
            <a:r>
              <a:rPr lang="en-US" sz="2000" dirty="0" smtClean="0"/>
              <a:t>Applying for patents</a:t>
            </a:r>
          </a:p>
          <a:p>
            <a:pPr lvl="1"/>
            <a:r>
              <a:rPr lang="en-US" sz="2000" dirty="0" smtClean="0"/>
              <a:t>Project endurance</a:t>
            </a:r>
          </a:p>
          <a:p>
            <a:pPr lvl="1"/>
            <a:r>
              <a:rPr lang="en-US" sz="2000" dirty="0" smtClean="0"/>
              <a:t>Etc.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Chap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800" dirty="0" smtClean="0"/>
              <a:t>Let </a:t>
            </a:r>
            <a:r>
              <a:rPr lang="en-US" sz="3800" dirty="0" smtClean="0"/>
              <a:t>students try </a:t>
            </a:r>
            <a:r>
              <a:rPr lang="en-US" sz="3800" dirty="0" smtClean="0"/>
              <a:t>stuff</a:t>
            </a:r>
          </a:p>
          <a:p>
            <a:pPr lvl="1"/>
            <a:r>
              <a:rPr lang="en-US" sz="3400" dirty="0" smtClean="0"/>
              <a:t>Explore career choices</a:t>
            </a:r>
          </a:p>
          <a:p>
            <a:pPr lvl="1"/>
            <a:r>
              <a:rPr lang="en-US" sz="3400" dirty="0" smtClean="0"/>
              <a:t>Become dedicated/involved in STEM</a:t>
            </a:r>
          </a:p>
          <a:p>
            <a:r>
              <a:rPr lang="en-US" sz="3800" dirty="0" smtClean="0"/>
              <a:t>Let </a:t>
            </a:r>
            <a:r>
              <a:rPr lang="en-US" sz="3800" dirty="0" smtClean="0"/>
              <a:t>students stand </a:t>
            </a:r>
            <a:r>
              <a:rPr lang="en-US" sz="3800" dirty="0" smtClean="0"/>
              <a:t>out</a:t>
            </a:r>
          </a:p>
          <a:p>
            <a:pPr lvl="1"/>
            <a:r>
              <a:rPr lang="en-US" sz="3400" dirty="0" smtClean="0"/>
              <a:t>Getting patents, press coverage etc. for individuals</a:t>
            </a:r>
            <a:endParaRPr lang="en-US" sz="3400" dirty="0" smtClean="0"/>
          </a:p>
          <a:p>
            <a:r>
              <a:rPr lang="en-US" sz="3800" dirty="0" smtClean="0"/>
              <a:t>Create a model to serve as inspiration for similar innovation programs at the high school level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A “framework” of support</a:t>
            </a:r>
          </a:p>
          <a:p>
            <a:pPr lvl="1"/>
            <a:r>
              <a:rPr lang="en-US" sz="3400" dirty="0" smtClean="0"/>
              <a:t>Meets after school (usually at the high school)</a:t>
            </a:r>
          </a:p>
          <a:p>
            <a:pPr lvl="1"/>
            <a:r>
              <a:rPr lang="en-US" sz="3400" dirty="0" smtClean="0"/>
              <a:t>Mentors, finances, facilities, equipment</a:t>
            </a:r>
          </a:p>
          <a:p>
            <a:pPr lvl="1"/>
            <a:r>
              <a:rPr lang="en-US" sz="3400" dirty="0" smtClean="0"/>
              <a:t>Skill-building seminars (either adult or student led)</a:t>
            </a:r>
          </a:p>
          <a:p>
            <a:r>
              <a:rPr lang="en-US" sz="4000" dirty="0" smtClean="0"/>
              <a:t>Several concurrent projects</a:t>
            </a:r>
          </a:p>
          <a:p>
            <a:pPr lvl="1"/>
            <a:r>
              <a:rPr lang="en-US" sz="3400" dirty="0" smtClean="0"/>
              <a:t>Actively searching for new projects/patents</a:t>
            </a:r>
          </a:p>
          <a:p>
            <a:pPr lvl="1"/>
            <a:r>
              <a:rPr lang="en-US" sz="3400" dirty="0" smtClean="0"/>
              <a:t>Either (experienced) student or mentor led</a:t>
            </a:r>
          </a:p>
          <a:p>
            <a:pPr lvl="2"/>
            <a:r>
              <a:rPr lang="en-US" sz="2900" dirty="0" smtClean="0"/>
              <a:t>Teaching entrepreneurial skills</a:t>
            </a:r>
          </a:p>
          <a:p>
            <a:pPr lvl="2"/>
            <a:r>
              <a:rPr lang="en-US" sz="2900" dirty="0" smtClean="0"/>
              <a:t>Allowing student leadership (building management skills)</a:t>
            </a:r>
          </a:p>
          <a:p>
            <a:pPr lvl="1"/>
            <a:r>
              <a:rPr lang="en-US" sz="3400" dirty="0" smtClean="0"/>
              <a:t>Documented on website (also to create precedent/continuity within program)</a:t>
            </a:r>
          </a:p>
          <a:p>
            <a:r>
              <a:rPr lang="en-US" sz="4000" dirty="0" smtClean="0"/>
              <a:t>Industry cooperation</a:t>
            </a:r>
          </a:p>
          <a:p>
            <a:pPr lvl="1"/>
            <a:r>
              <a:rPr lang="en-US" sz="3400" dirty="0" smtClean="0"/>
              <a:t>Connect projects/problems with industry individuals</a:t>
            </a:r>
          </a:p>
          <a:p>
            <a:r>
              <a:rPr lang="en-US" sz="4000" dirty="0" smtClean="0"/>
              <a:t>End products/deliverables</a:t>
            </a:r>
          </a:p>
          <a:p>
            <a:pPr lvl="1"/>
            <a:r>
              <a:rPr lang="en-US" sz="3400" dirty="0" smtClean="0"/>
              <a:t>“Sellable” products (the ChapR)</a:t>
            </a:r>
          </a:p>
          <a:p>
            <a:pPr lvl="1"/>
            <a:r>
              <a:rPr lang="en-US" sz="3400" dirty="0" smtClean="0"/>
              <a:t>Patents</a:t>
            </a:r>
          </a:p>
          <a:p>
            <a:pPr lvl="1"/>
            <a:r>
              <a:rPr lang="en-US" sz="3400" dirty="0" smtClean="0"/>
              <a:t>Publications</a:t>
            </a:r>
          </a:p>
          <a:p>
            <a:pPr lvl="1"/>
            <a:r>
              <a:rPr lang="en-US" sz="3400" dirty="0" smtClean="0"/>
              <a:t>Presentations (</a:t>
            </a:r>
            <a:r>
              <a:rPr lang="en-US" sz="3400" dirty="0" err="1" smtClean="0"/>
              <a:t>ChapX</a:t>
            </a:r>
            <a:r>
              <a:rPr lang="en-US" sz="3400" dirty="0" smtClean="0"/>
              <a:t>, Champs Conference)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Get a grant (or any form of funding, however small)</a:t>
            </a:r>
          </a:p>
          <a:p>
            <a:r>
              <a:rPr lang="en-US" sz="2000" dirty="0" smtClean="0"/>
              <a:t>Publish whitepapers, articles etc.</a:t>
            </a:r>
          </a:p>
          <a:p>
            <a:pPr lvl="1"/>
            <a:r>
              <a:rPr lang="en-US" sz="2000" dirty="0" smtClean="0"/>
              <a:t>Contribute something (however small) to knowledge basis</a:t>
            </a:r>
          </a:p>
          <a:p>
            <a:r>
              <a:rPr lang="en-US" sz="2000" dirty="0" smtClean="0"/>
              <a:t>Sustainable</a:t>
            </a:r>
          </a:p>
          <a:p>
            <a:pPr lvl="1"/>
            <a:r>
              <a:rPr lang="en-US" sz="2000" dirty="0" smtClean="0"/>
              <a:t>Students continue with program from beginning to end</a:t>
            </a:r>
          </a:p>
          <a:p>
            <a:pPr lvl="1"/>
            <a:r>
              <a:rPr lang="en-US" sz="2000" dirty="0" smtClean="0"/>
              <a:t>Still in place for alumni to see when they visit</a:t>
            </a:r>
          </a:p>
          <a:p>
            <a:r>
              <a:rPr lang="en-US" sz="2000" dirty="0" smtClean="0"/>
              <a:t>Replicable</a:t>
            </a:r>
          </a:p>
          <a:p>
            <a:pPr lvl="1"/>
            <a:r>
              <a:rPr lang="en-US" sz="2000" dirty="0" smtClean="0"/>
              <a:t>Another school/team creates a similar program</a:t>
            </a:r>
          </a:p>
          <a:p>
            <a:r>
              <a:rPr lang="en-US" sz="2000" dirty="0" smtClean="0"/>
              <a:t>Recognition from Westlake</a:t>
            </a:r>
          </a:p>
          <a:p>
            <a:pPr lvl="1"/>
            <a:r>
              <a:rPr lang="en-US" sz="2000" dirty="0" smtClean="0"/>
              <a:t>Chap Recap announcements</a:t>
            </a:r>
          </a:p>
          <a:p>
            <a:pPr lvl="1"/>
            <a:r>
              <a:rPr lang="en-US" sz="2000" dirty="0" smtClean="0"/>
              <a:t>Recruiting table at orientation</a:t>
            </a:r>
          </a:p>
          <a:p>
            <a:pPr lvl="1"/>
            <a:r>
              <a:rPr lang="en-US" sz="2000" dirty="0" smtClean="0"/>
              <a:t>Between 10 and 20 students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—mentors, board members, supporters—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Want to give back to the community (local focus)</a:t>
            </a:r>
          </a:p>
          <a:p>
            <a:r>
              <a:rPr lang="en-US" dirty="0" smtClean="0"/>
              <a:t>Enjoy teaching</a:t>
            </a:r>
          </a:p>
          <a:p>
            <a:r>
              <a:rPr lang="en-US" dirty="0" smtClean="0"/>
              <a:t>Live vicariously through students</a:t>
            </a:r>
          </a:p>
          <a:p>
            <a:pPr lvl="1"/>
            <a:r>
              <a:rPr lang="en-US" dirty="0" smtClean="0"/>
              <a:t>enjoy making the products/projects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not given by school curriculum</a:t>
            </a:r>
          </a:p>
          <a:p>
            <a:r>
              <a:rPr lang="en-US" dirty="0" smtClean="0"/>
              <a:t>Kudos from peers/mentors/community</a:t>
            </a:r>
          </a:p>
          <a:p>
            <a:r>
              <a:rPr lang="en-US" dirty="0" smtClean="0"/>
              <a:t>Responsibility to peers/mentors</a:t>
            </a:r>
          </a:p>
          <a:p>
            <a:r>
              <a:rPr lang="en-US" dirty="0" smtClean="0"/>
              <a:t>College app and resume builder</a:t>
            </a:r>
          </a:p>
          <a:p>
            <a:pPr lvl="1"/>
            <a:r>
              <a:rPr lang="en-US" dirty="0" smtClean="0"/>
              <a:t>Patents, publications, job titles</a:t>
            </a:r>
          </a:p>
          <a:p>
            <a:r>
              <a:rPr lang="en-US" dirty="0" smtClean="0"/>
              <a:t>Networking with industry professionals</a:t>
            </a:r>
          </a:p>
          <a:p>
            <a:r>
              <a:rPr lang="en-US" dirty="0" smtClean="0"/>
              <a:t>Desire to see projects to completion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Board of Directors</a:t>
            </a:r>
          </a:p>
          <a:p>
            <a:pPr lvl="1"/>
            <a:r>
              <a:rPr lang="en-US" dirty="0" smtClean="0"/>
              <a:t>A group of teachers and mentors whom the students report to on a weekly or monthly basis</a:t>
            </a:r>
          </a:p>
          <a:p>
            <a:pPr lvl="2"/>
            <a:r>
              <a:rPr lang="en-US" dirty="0" smtClean="0"/>
              <a:t>Builds accountability</a:t>
            </a:r>
          </a:p>
          <a:p>
            <a:pPr lvl="2"/>
            <a:r>
              <a:rPr lang="en-US" dirty="0" smtClean="0"/>
              <a:t>Gives practice presenting/selling ideas</a:t>
            </a:r>
          </a:p>
          <a:p>
            <a:r>
              <a:rPr lang="en-US" dirty="0" smtClean="0"/>
              <a:t>CEO/Manager</a:t>
            </a:r>
          </a:p>
          <a:p>
            <a:pPr lvl="1"/>
            <a:r>
              <a:rPr lang="en-US" dirty="0" smtClean="0"/>
              <a:t>One student held personally responsible for the success of the program</a:t>
            </a:r>
          </a:p>
          <a:p>
            <a:r>
              <a:rPr lang="en-US" dirty="0" smtClean="0"/>
              <a:t>Project Leads</a:t>
            </a:r>
          </a:p>
          <a:p>
            <a:pPr lvl="1"/>
            <a:r>
              <a:rPr lang="en-US" dirty="0" smtClean="0"/>
              <a:t>One student per project who is held responsible for the success of the project</a:t>
            </a:r>
          </a:p>
          <a:p>
            <a:pPr lvl="1"/>
            <a:r>
              <a:rPr lang="en-US" dirty="0" smtClean="0"/>
              <a:t>Gives brief reports on respective projects at board of directors meetings</a:t>
            </a:r>
          </a:p>
          <a:p>
            <a:r>
              <a:rPr lang="en-US" dirty="0" smtClean="0"/>
              <a:t>Individual Contributors</a:t>
            </a:r>
          </a:p>
          <a:p>
            <a:pPr lvl="1"/>
            <a:r>
              <a:rPr lang="en-US" dirty="0" smtClean="0"/>
              <a:t>Members of individual subgroups, held responsible for meeting deadlines and small portions of their projects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667</TotalTime>
  <Words>840</Words>
  <Application>Microsoft Office PowerPoint</Application>
  <PresentationFormat>On-screen Show (4:3)</PresentationFormat>
  <Paragraphs>149</Paragraphs>
  <Slides>19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1st Board of Advisers Meeting</vt:lpstr>
      <vt:lpstr>What is Chap Research?</vt:lpstr>
      <vt:lpstr>Why Make Chap Research?</vt:lpstr>
      <vt:lpstr>Why Make Chap Research?</vt:lpstr>
      <vt:lpstr>What Does It Look Like?</vt:lpstr>
      <vt:lpstr>The Vision</vt:lpstr>
      <vt:lpstr>Adult Motivators</vt:lpstr>
      <vt:lpstr>Student Motivators</vt:lpstr>
      <vt:lpstr>Management Structure</vt:lpstr>
      <vt:lpstr>What do we want from the board?</vt:lpstr>
      <vt:lpstr>Who else should be on the board?</vt:lpstr>
      <vt:lpstr>Current Status</vt:lpstr>
      <vt:lpstr>The ChapR</vt:lpstr>
      <vt:lpstr>TedEx Labs Project</vt:lpstr>
      <vt:lpstr>MXP BeatBoard</vt:lpstr>
      <vt:lpstr>Chap Research Website</vt:lpstr>
      <vt:lpstr>Start Up Scholarship</vt:lpstr>
      <vt:lpstr>Office “Renovation”</vt:lpstr>
      <vt:lpstr>Succession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50</cp:revision>
  <dcterms:created xsi:type="dcterms:W3CDTF">2015-02-04T17:01:41Z</dcterms:created>
  <dcterms:modified xsi:type="dcterms:W3CDTF">2015-02-07T21:22:46Z</dcterms:modified>
</cp:coreProperties>
</file>