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F2D4997-D6C6-4C1A-8F60-EB877E144D3F}" type="datetimeFigureOut">
              <a:rPr lang="en-US"/>
              <a:pPr>
                <a:defRPr/>
              </a:pPr>
              <a:t>4/20/2014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47F5C5-74DD-4A04-9D3E-75199EACA6C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6238CE-36FB-4307-86D4-4009392D8502}" type="datetimeFigureOut">
              <a:rPr lang="en-US"/>
              <a:pPr>
                <a:defRPr/>
              </a:pPr>
              <a:t>4/20/2014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49829-88F6-4546-869B-43E2605762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49" y="366713"/>
            <a:ext cx="1543051"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1" y="366713"/>
            <a:ext cx="4476751"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C9070B-9B63-40F5-BED3-6E6259F43540}" type="datetimeFigureOut">
              <a:rPr lang="en-US"/>
              <a:pPr>
                <a:defRPr/>
              </a:pPr>
              <a:t>4/20/2014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F724B5-4FC3-4A92-8F08-0FE918B491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99E2A8-FBD8-4BFB-9BFB-A2230E497817}" type="datetimeFigureOut">
              <a:rPr lang="en-US"/>
              <a:pPr>
                <a:defRPr/>
              </a:pPr>
              <a:t>4/20/2014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36C9C1-1923-48C0-8106-741CA3BF72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407EF8D-4D3C-41CF-ADFA-F4BB5B7CB10D}" type="datetimeFigureOut">
              <a:rPr lang="en-US"/>
              <a:pPr>
                <a:defRPr/>
              </a:pPr>
              <a:t>4/20/2014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9A2ADE-F8D7-405E-B8EE-63FC05BC08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05E28CC-AA5C-41D3-9CF0-80EDE0E49F9C}" type="datetimeFigureOut">
              <a:rPr lang="en-US"/>
              <a:pPr>
                <a:defRPr/>
              </a:pPr>
              <a:t>4/20/2014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395B57-14BC-4633-93CE-7CE18D8DBC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46E6FD4-C9F4-4447-B0B1-152342B72DEE}" type="datetimeFigureOut">
              <a:rPr lang="en-US"/>
              <a:pPr>
                <a:defRPr/>
              </a:pPr>
              <a:t>4/20/2014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9442A8-6E9E-4D80-A6FF-4F5F73D1F4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F24826F-8D51-412B-A3B7-B326C4D30D5E}" type="datetimeFigureOut">
              <a:rPr lang="en-US"/>
              <a:pPr>
                <a:defRPr/>
              </a:pPr>
              <a:t>4/20/2014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9FE8E1-C1C3-4F58-BFB4-4956D52622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4103362-B66F-43B1-A9DD-2087BA8921EE}" type="datetimeFigureOut">
              <a:rPr lang="en-US"/>
              <a:pPr>
                <a:defRPr/>
              </a:pPr>
              <a:t>4/20/2014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58242A8-C49E-42D1-A2D7-955CFAE6F3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4D5739-F77E-4BAD-BA2B-FADF725F06F2}" type="datetimeFigureOut">
              <a:rPr lang="en-US"/>
              <a:pPr>
                <a:defRPr/>
              </a:pPr>
              <a:t>4/20/2014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5E40333-027D-4CA1-BFE5-A1F4044B6F7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D148930-A637-439C-93CA-F31FA1E4ED83}" type="datetimeFigureOut">
              <a:rPr lang="en-US"/>
              <a:pPr>
                <a:defRPr/>
              </a:pPr>
              <a:t>4/20/2014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1FDD20-3330-4C58-8A9B-70DBAFFE00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56AA2EB-7DDE-4047-80D3-E514A177A36A}" type="datetimeFigureOut">
              <a:rPr lang="en-US"/>
              <a:pPr>
                <a:defRPr/>
              </a:pPr>
              <a:t>4/20/2014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2E2C9CD-A2C5-4DA4-ABED-73321BCF1C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800"/>
            <a:ext cx="3810000" cy="808038"/>
          </a:xfrm>
        </p:spPr>
        <p:txBody>
          <a:bodyPr rtlCol="0">
            <a:normAutofit/>
          </a:bodyPr>
          <a:lstStyle/>
          <a:p>
            <a:pPr eaLnBrk="1" fontAlgn="auto" hangingPunct="1">
              <a:spcAft>
                <a:spcPts val="0"/>
              </a:spcAft>
              <a:defRPr/>
            </a:pPr>
            <a:r>
              <a:rPr lang="en-US" sz="3600" dirty="0" smtClean="0">
                <a:solidFill>
                  <a:schemeClr val="tx2">
                    <a:lumMod val="60000"/>
                    <a:lumOff val="40000"/>
                  </a:schemeClr>
                </a:solidFill>
              </a:rPr>
              <a:t>Outreach</a:t>
            </a:r>
            <a:endParaRPr lang="en-US" sz="3600" dirty="0">
              <a:solidFill>
                <a:schemeClr val="tx2">
                  <a:lumMod val="60000"/>
                  <a:lumOff val="40000"/>
                </a:schemeClr>
              </a:solidFill>
            </a:endParaRPr>
          </a:p>
        </p:txBody>
      </p:sp>
      <p:sp>
        <p:nvSpPr>
          <p:cNvPr id="4" name="Title 1"/>
          <p:cNvSpPr txBox="1">
            <a:spLocks/>
          </p:cNvSpPr>
          <p:nvPr/>
        </p:nvSpPr>
        <p:spPr>
          <a:xfrm>
            <a:off x="5029200" y="2532062"/>
            <a:ext cx="3810000" cy="808038"/>
          </a:xfrm>
          <a:prstGeom prst="rect">
            <a:avLst/>
          </a:prstGeom>
        </p:spPr>
        <p:txBody>
          <a:bodyPr anchor="ctr">
            <a:normAutofit/>
          </a:bodyPr>
          <a:lstStyle/>
          <a:p>
            <a:pPr algn="ctr" fontAlgn="auto">
              <a:spcAft>
                <a:spcPts val="0"/>
              </a:spcAft>
              <a:defRPr/>
            </a:pPr>
            <a:r>
              <a:rPr lang="en-US" sz="4000" dirty="0" err="1">
                <a:latin typeface="Bolts SF" pitchFamily="2" charset="0"/>
                <a:ea typeface="+mj-ea"/>
                <a:cs typeface="+mj-cs"/>
              </a:rPr>
              <a:t>ChapR</a:t>
            </a:r>
            <a:r>
              <a:rPr lang="en-US" sz="2000" baseline="80000" dirty="0" err="1">
                <a:latin typeface="+mj-lt"/>
                <a:ea typeface="+mj-ea"/>
                <a:cs typeface="+mj-cs"/>
              </a:rPr>
              <a:t>TM</a:t>
            </a:r>
            <a:endParaRPr lang="en-US" sz="4000" baseline="80000" dirty="0">
              <a:latin typeface="+mj-lt"/>
              <a:ea typeface="+mj-ea"/>
              <a:cs typeface="+mj-cs"/>
            </a:endParaRPr>
          </a:p>
        </p:txBody>
      </p:sp>
      <p:sp>
        <p:nvSpPr>
          <p:cNvPr id="13315" name="TextBox 4"/>
          <p:cNvSpPr txBox="1">
            <a:spLocks noChangeArrowheads="1"/>
          </p:cNvSpPr>
          <p:nvPr/>
        </p:nvSpPr>
        <p:spPr bwMode="auto">
          <a:xfrm>
            <a:off x="304800" y="3962400"/>
            <a:ext cx="4191000" cy="1190625"/>
          </a:xfrm>
          <a:prstGeom prst="rect">
            <a:avLst/>
          </a:prstGeom>
          <a:noFill/>
          <a:ln w="9525">
            <a:noFill/>
            <a:miter lim="800000"/>
            <a:headEnd/>
            <a:tailEnd/>
          </a:ln>
        </p:spPr>
        <p:txBody>
          <a:bodyPr>
            <a:spAutoFit/>
          </a:bodyPr>
          <a:lstStyle/>
          <a:p>
            <a:r>
              <a:rPr lang="en-US">
                <a:solidFill>
                  <a:srgbClr val="558ED5"/>
                </a:solidFill>
                <a:latin typeface="Calibri" pitchFamily="34" charset="0"/>
              </a:rPr>
              <a:t>About Chap Robotics</a:t>
            </a:r>
          </a:p>
          <a:p>
            <a:r>
              <a:rPr lang="en-US">
                <a:latin typeface="Calibri" pitchFamily="34" charset="0"/>
              </a:rPr>
              <a:t>Chap Robotics now has 4 FTC teams and 1 FRC team. It is associated with Westlake High School.</a:t>
            </a:r>
          </a:p>
        </p:txBody>
      </p:sp>
      <p:sp>
        <p:nvSpPr>
          <p:cNvPr id="9" name="TextBox 8"/>
          <p:cNvSpPr txBox="1"/>
          <p:nvPr/>
        </p:nvSpPr>
        <p:spPr>
          <a:xfrm>
            <a:off x="5486400" y="3276600"/>
            <a:ext cx="2819400" cy="646331"/>
          </a:xfrm>
          <a:prstGeom prst="rect">
            <a:avLst/>
          </a:prstGeom>
          <a:noFill/>
        </p:spPr>
        <p:txBody>
          <a:bodyPr wrap="square">
            <a:spAutoFit/>
          </a:bodyPr>
          <a:lstStyle/>
          <a:p>
            <a:pPr algn="ctr"/>
            <a:r>
              <a:rPr lang="en-US" dirty="0" smtClean="0">
                <a:latin typeface="Calibri" pitchFamily="34" charset="0"/>
              </a:rPr>
              <a:t>A remote control for </a:t>
            </a:r>
            <a:r>
              <a:rPr lang="en-US" dirty="0">
                <a:latin typeface="Calibri" pitchFamily="34" charset="0"/>
              </a:rPr>
              <a:t>drive practice without a </a:t>
            </a:r>
            <a:r>
              <a:rPr lang="en-US" dirty="0" smtClean="0">
                <a:latin typeface="Calibri" pitchFamily="34" charset="0"/>
              </a:rPr>
              <a:t>PC!</a:t>
            </a:r>
            <a:endParaRPr lang="en-US" dirty="0">
              <a:latin typeface="Calibri" pitchFamily="34" charset="0"/>
            </a:endParaRPr>
          </a:p>
        </p:txBody>
      </p:sp>
      <p:sp>
        <p:nvSpPr>
          <p:cNvPr id="11" name="Rectangle 10"/>
          <p:cNvSpPr/>
          <p:nvPr/>
        </p:nvSpPr>
        <p:spPr>
          <a:xfrm>
            <a:off x="304800" y="990600"/>
            <a:ext cx="3810000" cy="2862263"/>
          </a:xfrm>
          <a:prstGeom prst="rect">
            <a:avLst/>
          </a:prstGeom>
        </p:spPr>
        <p:txBody>
          <a:bodyPr>
            <a:spAutoFit/>
          </a:bodyPr>
          <a:lstStyle/>
          <a:p>
            <a:pPr fontAlgn="auto">
              <a:spcBef>
                <a:spcPts val="0"/>
              </a:spcBef>
              <a:spcAft>
                <a:spcPts val="0"/>
              </a:spcAft>
              <a:defRPr/>
            </a:pPr>
            <a:r>
              <a:rPr lang="en-US" dirty="0">
                <a:solidFill>
                  <a:schemeClr val="tx2">
                    <a:lumMod val="60000"/>
                    <a:lumOff val="40000"/>
                  </a:schemeClr>
                </a:solidFill>
                <a:latin typeface="+mn-lt"/>
                <a:cs typeface="+mn-cs"/>
              </a:rPr>
              <a:t>Fundraising/Donations</a:t>
            </a:r>
            <a:endParaRPr lang="en-US" dirty="0">
              <a:latin typeface="+mn-lt"/>
              <a:cs typeface="+mn-cs"/>
            </a:endParaRPr>
          </a:p>
          <a:p>
            <a:pPr fontAlgn="auto">
              <a:spcBef>
                <a:spcPts val="0"/>
              </a:spcBef>
              <a:spcAft>
                <a:spcPts val="0"/>
              </a:spcAft>
              <a:defRPr/>
            </a:pPr>
            <a:r>
              <a:rPr lang="en-US" dirty="0">
                <a:latin typeface="+mn-lt"/>
                <a:cs typeface="+mn-cs"/>
              </a:rPr>
              <a:t>We make a 25% profit on each </a:t>
            </a:r>
            <a:r>
              <a:rPr lang="en-US" dirty="0" err="1">
                <a:latin typeface="+mn-lt"/>
                <a:cs typeface="+mn-cs"/>
              </a:rPr>
              <a:t>ChapR</a:t>
            </a:r>
            <a:r>
              <a:rPr lang="en-US" dirty="0">
                <a:latin typeface="+mn-lt"/>
                <a:cs typeface="+mn-cs"/>
              </a:rPr>
              <a:t>, and we use those profits to fund </a:t>
            </a:r>
            <a:r>
              <a:rPr lang="en-US" dirty="0" err="1">
                <a:latin typeface="+mn-lt"/>
                <a:cs typeface="+mn-cs"/>
              </a:rPr>
              <a:t>ChapRs</a:t>
            </a:r>
            <a:r>
              <a:rPr lang="en-US" dirty="0">
                <a:latin typeface="+mn-lt"/>
                <a:cs typeface="+mn-cs"/>
              </a:rPr>
              <a:t> for less fortunate teams. Donations are encouraged; we love helping out teams in need. If you’re a team who doesn’t think a ChapR is the best decision for your budget, let us know and we can try to get you one for free.</a:t>
            </a:r>
          </a:p>
        </p:txBody>
      </p:sp>
      <p:sp>
        <p:nvSpPr>
          <p:cNvPr id="13320" name="TextBox 13"/>
          <p:cNvSpPr txBox="1">
            <a:spLocks noChangeArrowheads="1"/>
          </p:cNvSpPr>
          <p:nvPr/>
        </p:nvSpPr>
        <p:spPr bwMode="auto">
          <a:xfrm>
            <a:off x="1600200" y="5867400"/>
            <a:ext cx="2743200" cy="641350"/>
          </a:xfrm>
          <a:prstGeom prst="rect">
            <a:avLst/>
          </a:prstGeom>
          <a:noFill/>
          <a:ln w="9525">
            <a:noFill/>
            <a:miter lim="800000"/>
            <a:headEnd/>
            <a:tailEnd/>
          </a:ln>
        </p:spPr>
        <p:txBody>
          <a:bodyPr>
            <a:spAutoFit/>
          </a:bodyPr>
          <a:lstStyle/>
          <a:p>
            <a:r>
              <a:rPr lang="en-US">
                <a:latin typeface="Calibri" pitchFamily="34" charset="0"/>
              </a:rPr>
              <a:t>Come check us out at:</a:t>
            </a:r>
          </a:p>
          <a:p>
            <a:r>
              <a:rPr lang="en-US">
                <a:latin typeface="Calibri" pitchFamily="34" charset="0"/>
              </a:rPr>
              <a:t>www.thechapr.com/</a:t>
            </a:r>
          </a:p>
        </p:txBody>
      </p:sp>
      <p:pic>
        <p:nvPicPr>
          <p:cNvPr id="13321" name="Picture 14" descr="QRCode_vZcc6.png"/>
          <p:cNvPicPr>
            <a:picLocks noChangeAspect="1"/>
          </p:cNvPicPr>
          <p:nvPr/>
        </p:nvPicPr>
        <p:blipFill>
          <a:blip r:embed="rId2" cstate="print"/>
          <a:srcRect/>
          <a:stretch>
            <a:fillRect/>
          </a:stretch>
        </p:blipFill>
        <p:spPr bwMode="auto">
          <a:xfrm>
            <a:off x="381000" y="5715000"/>
            <a:ext cx="990600" cy="990600"/>
          </a:xfrm>
          <a:prstGeom prst="rect">
            <a:avLst/>
          </a:prstGeom>
          <a:noFill/>
          <a:ln w="9525">
            <a:noFill/>
            <a:miter lim="800000"/>
            <a:headEnd/>
            <a:tailEnd/>
          </a:ln>
        </p:spPr>
      </p:pic>
      <p:sp>
        <p:nvSpPr>
          <p:cNvPr id="18" name="Rounded Rectangular Callout 17"/>
          <p:cNvSpPr/>
          <p:nvPr/>
        </p:nvSpPr>
        <p:spPr>
          <a:xfrm>
            <a:off x="6781800" y="4724400"/>
            <a:ext cx="2209800" cy="762000"/>
          </a:xfrm>
          <a:prstGeom prst="wedgeRoundRectCallout">
            <a:avLst>
              <a:gd name="adj1" fmla="val 50906"/>
              <a:gd name="adj2" fmla="val 82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“Every team of ours was just dying to get their hands on it!” – </a:t>
            </a:r>
            <a:r>
              <a:rPr lang="en-US" sz="1200" dirty="0" err="1" smtClean="0">
                <a:solidFill>
                  <a:schemeClr val="bg1"/>
                </a:solidFill>
              </a:rPr>
              <a:t>ViperBots</a:t>
            </a:r>
            <a:r>
              <a:rPr lang="en-US" sz="1200" dirty="0" smtClean="0">
                <a:solidFill>
                  <a:schemeClr val="bg1"/>
                </a:solidFill>
              </a:rPr>
              <a:t> </a:t>
            </a:r>
            <a:r>
              <a:rPr lang="en-US" sz="1200" dirty="0" err="1" smtClean="0">
                <a:solidFill>
                  <a:schemeClr val="bg1"/>
                </a:solidFill>
              </a:rPr>
              <a:t>QuadX</a:t>
            </a:r>
            <a:r>
              <a:rPr lang="en-US" sz="1200" dirty="0" smtClean="0">
                <a:solidFill>
                  <a:schemeClr val="bg1"/>
                </a:solidFill>
              </a:rPr>
              <a:t> (FTC 6299</a:t>
            </a:r>
            <a:r>
              <a:rPr lang="en-US" sz="1200" dirty="0" smtClean="0">
                <a:solidFill>
                  <a:schemeClr val="bg1"/>
                </a:solidFill>
              </a:rPr>
              <a:t>)</a:t>
            </a:r>
            <a:endParaRPr lang="en-US" sz="1200" dirty="0" smtClean="0">
              <a:solidFill>
                <a:schemeClr val="bg1"/>
              </a:solidFill>
            </a:endParaRPr>
          </a:p>
        </p:txBody>
      </p:sp>
      <p:sp>
        <p:nvSpPr>
          <p:cNvPr id="19" name="Rounded Rectangular Callout 18"/>
          <p:cNvSpPr/>
          <p:nvPr/>
        </p:nvSpPr>
        <p:spPr>
          <a:xfrm>
            <a:off x="4953000" y="228600"/>
            <a:ext cx="2286000" cy="914400"/>
          </a:xfrm>
          <a:prstGeom prst="wedgeRoundRectCallout">
            <a:avLst>
              <a:gd name="adj1" fmla="val -45085"/>
              <a:gd name="adj2" fmla="val -629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“We have tested and are very happy with the 1 ChapR we purchased…Is there any way I could get 3?” – Cougar Robotics (FTC 4251)</a:t>
            </a:r>
            <a:endParaRPr lang="en-US" sz="1200" dirty="0"/>
          </a:p>
        </p:txBody>
      </p:sp>
      <p:sp>
        <p:nvSpPr>
          <p:cNvPr id="20" name="Rounded Rectangular Callout 19"/>
          <p:cNvSpPr/>
          <p:nvPr/>
        </p:nvSpPr>
        <p:spPr>
          <a:xfrm>
            <a:off x="4953000" y="5791200"/>
            <a:ext cx="2362200" cy="685800"/>
          </a:xfrm>
          <a:prstGeom prst="wedgeRoundRectCallout">
            <a:avLst>
              <a:gd name="adj1" fmla="val -49007"/>
              <a:gd name="adj2" fmla="val 938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“Thank you…your device has been instrumental in our success this year.” – Neutrinos (FTC 6433)</a:t>
            </a:r>
            <a:endParaRPr lang="en-US" sz="1200" dirty="0"/>
          </a:p>
        </p:txBody>
      </p:sp>
      <p:sp>
        <p:nvSpPr>
          <p:cNvPr id="21" name="TextBox 20"/>
          <p:cNvSpPr txBox="1"/>
          <p:nvPr/>
        </p:nvSpPr>
        <p:spPr>
          <a:xfrm rot="19414626">
            <a:off x="5613410" y="2575168"/>
            <a:ext cx="582211" cy="369332"/>
          </a:xfrm>
          <a:prstGeom prst="rect">
            <a:avLst/>
          </a:prstGeom>
          <a:noFill/>
        </p:spPr>
        <p:txBody>
          <a:bodyPr wrap="none" rtlCol="0">
            <a:spAutoFit/>
          </a:bodyPr>
          <a:lstStyle/>
          <a:p>
            <a:r>
              <a:rPr lang="en-US" dirty="0" smtClean="0">
                <a:solidFill>
                  <a:srgbClr val="FF0000"/>
                </a:solidFill>
              </a:rPr>
              <a:t>The</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52400" y="0"/>
            <a:ext cx="3962400" cy="685800"/>
          </a:xfrm>
        </p:spPr>
        <p:txBody>
          <a:bodyPr/>
          <a:lstStyle/>
          <a:p>
            <a:pPr algn="l" eaLnBrk="1" hangingPunct="1"/>
            <a:r>
              <a:rPr lang="en-US" sz="3600" smtClean="0">
                <a:solidFill>
                  <a:srgbClr val="558ED5"/>
                </a:solidFill>
              </a:rPr>
              <a:t>Hardware</a:t>
            </a:r>
          </a:p>
        </p:txBody>
      </p:sp>
      <p:sp>
        <p:nvSpPr>
          <p:cNvPr id="14338" name="TextBox 3"/>
          <p:cNvSpPr txBox="1">
            <a:spLocks noChangeArrowheads="1"/>
          </p:cNvSpPr>
          <p:nvPr/>
        </p:nvSpPr>
        <p:spPr bwMode="auto">
          <a:xfrm>
            <a:off x="4800600" y="52388"/>
            <a:ext cx="3124200" cy="641350"/>
          </a:xfrm>
          <a:prstGeom prst="rect">
            <a:avLst/>
          </a:prstGeom>
          <a:noFill/>
          <a:ln w="9525">
            <a:noFill/>
            <a:miter lim="800000"/>
            <a:headEnd/>
            <a:tailEnd/>
          </a:ln>
        </p:spPr>
        <p:txBody>
          <a:bodyPr anchor="ctr">
            <a:spAutoFit/>
          </a:bodyPr>
          <a:lstStyle/>
          <a:p>
            <a:r>
              <a:rPr lang="en-US" sz="3600">
                <a:solidFill>
                  <a:srgbClr val="558ED5"/>
                </a:solidFill>
                <a:latin typeface="Calibri" pitchFamily="34" charset="0"/>
              </a:rPr>
              <a:t>Software</a:t>
            </a:r>
          </a:p>
        </p:txBody>
      </p:sp>
      <p:sp>
        <p:nvSpPr>
          <p:cNvPr id="14339" name="Rectangle 6"/>
          <p:cNvSpPr>
            <a:spLocks noChangeArrowheads="1"/>
          </p:cNvSpPr>
          <p:nvPr/>
        </p:nvSpPr>
        <p:spPr bwMode="auto">
          <a:xfrm>
            <a:off x="152400" y="3200400"/>
            <a:ext cx="4267200" cy="3416300"/>
          </a:xfrm>
          <a:prstGeom prst="rect">
            <a:avLst/>
          </a:prstGeom>
          <a:noFill/>
          <a:ln w="9525">
            <a:noFill/>
            <a:miter lim="800000"/>
            <a:headEnd/>
            <a:tailEnd/>
          </a:ln>
        </p:spPr>
        <p:txBody>
          <a:bodyPr>
            <a:spAutoFit/>
          </a:bodyPr>
          <a:lstStyle/>
          <a:p>
            <a:r>
              <a:rPr lang="en-US">
                <a:solidFill>
                  <a:srgbClr val="558ED5"/>
                </a:solidFill>
                <a:latin typeface="Calibri" pitchFamily="34" charset="0"/>
              </a:rPr>
              <a:t>Internal Design</a:t>
            </a:r>
            <a:r>
              <a:rPr lang="en-US">
                <a:latin typeface="Calibri" pitchFamily="34" charset="0"/>
              </a:rPr>
              <a:t/>
            </a:r>
            <a:br>
              <a:rPr lang="en-US">
                <a:latin typeface="Calibri" pitchFamily="34" charset="0"/>
              </a:rPr>
            </a:br>
            <a:r>
              <a:rPr lang="en-US">
                <a:latin typeface="Calibri" pitchFamily="34" charset="0"/>
              </a:rPr>
              <a:t>Custom-made board: </a:t>
            </a:r>
          </a:p>
          <a:p>
            <a:pPr>
              <a:buFont typeface="Arial" charset="0"/>
              <a:buChar char="•"/>
            </a:pPr>
            <a:r>
              <a:rPr lang="en-US">
                <a:latin typeface="Calibri" pitchFamily="34" charset="0"/>
              </a:rPr>
              <a:t>VDIP (2 USB ports to receive joystick input)</a:t>
            </a:r>
          </a:p>
          <a:p>
            <a:pPr>
              <a:buFont typeface="Arial" charset="0"/>
              <a:buChar char="•"/>
            </a:pPr>
            <a:r>
              <a:rPr lang="en-US">
                <a:latin typeface="Calibri" pitchFamily="34" charset="0"/>
              </a:rPr>
              <a:t>LEDs (one green and one blue)</a:t>
            </a:r>
          </a:p>
          <a:p>
            <a:pPr>
              <a:buFont typeface="Arial" charset="0"/>
              <a:buChar char="•"/>
            </a:pPr>
            <a:r>
              <a:rPr lang="en-US">
                <a:latin typeface="Calibri" pitchFamily="34" charset="0"/>
              </a:rPr>
              <a:t>Speaker (to transmit information to user)</a:t>
            </a:r>
          </a:p>
          <a:p>
            <a:pPr>
              <a:buFont typeface="Arial" charset="0"/>
              <a:buChar char="•"/>
            </a:pPr>
            <a:r>
              <a:rPr lang="en-US">
                <a:latin typeface="Calibri" pitchFamily="34" charset="0"/>
              </a:rPr>
              <a:t>Action Button (to make the ChapR Bluetooth discoverable, start programs or release waitForStart)</a:t>
            </a:r>
          </a:p>
          <a:p>
            <a:pPr>
              <a:buFont typeface="Arial" charset="0"/>
              <a:buChar char="•"/>
            </a:pPr>
            <a:r>
              <a:rPr lang="en-US">
                <a:latin typeface="Calibri" pitchFamily="34" charset="0"/>
              </a:rPr>
              <a:t>Power Button (to turn the ChapR on/off and kill programs remotely)</a:t>
            </a:r>
          </a:p>
          <a:p>
            <a:pPr>
              <a:buFont typeface="Arial" charset="0"/>
              <a:buChar char="•"/>
            </a:pPr>
            <a:r>
              <a:rPr lang="en-US">
                <a:latin typeface="Calibri" pitchFamily="34" charset="0"/>
              </a:rPr>
              <a:t>Bluetooth module (which sends joystick input to the NXT)</a:t>
            </a:r>
          </a:p>
        </p:txBody>
      </p:sp>
      <p:sp>
        <p:nvSpPr>
          <p:cNvPr id="14340" name="Rectangle 7"/>
          <p:cNvSpPr>
            <a:spLocks noChangeArrowheads="1"/>
          </p:cNvSpPr>
          <p:nvPr/>
        </p:nvSpPr>
        <p:spPr bwMode="auto">
          <a:xfrm>
            <a:off x="4800600" y="3200400"/>
            <a:ext cx="4343400" cy="2563813"/>
          </a:xfrm>
          <a:prstGeom prst="rect">
            <a:avLst/>
          </a:prstGeom>
          <a:noFill/>
          <a:ln w="9525">
            <a:noFill/>
            <a:miter lim="800000"/>
            <a:headEnd/>
            <a:tailEnd/>
          </a:ln>
        </p:spPr>
        <p:txBody>
          <a:bodyPr>
            <a:spAutoFit/>
          </a:bodyPr>
          <a:lstStyle/>
          <a:p>
            <a:r>
              <a:rPr lang="en-US">
                <a:solidFill>
                  <a:srgbClr val="558ED5"/>
                </a:solidFill>
                <a:latin typeface="Calibri" pitchFamily="34" charset="0"/>
              </a:rPr>
              <a:t>Overall Layout</a:t>
            </a:r>
            <a:r>
              <a:rPr lang="en-US">
                <a:latin typeface="Calibri" pitchFamily="34" charset="0"/>
              </a:rPr>
              <a:t/>
            </a:r>
            <a:br>
              <a:rPr lang="en-US">
                <a:latin typeface="Calibri" pitchFamily="34" charset="0"/>
              </a:rPr>
            </a:br>
            <a:r>
              <a:rPr lang="en-US">
                <a:latin typeface="Calibri" pitchFamily="34" charset="0"/>
              </a:rPr>
              <a:t>After the joysticks are plugged in, the ChapR pulls the joystick readings from the USB ports and formats them into something the NXT can understand and use while running its program. Then those signals are sent out over Bluetooth to the NXT based on the “personality” the ChapR is set to (RobotC, LabView or NXT-G)</a:t>
            </a:r>
          </a:p>
        </p:txBody>
      </p:sp>
      <p:sp>
        <p:nvSpPr>
          <p:cNvPr id="14341" name="TextBox 9"/>
          <p:cNvSpPr txBox="1">
            <a:spLocks noChangeArrowheads="1"/>
          </p:cNvSpPr>
          <p:nvPr/>
        </p:nvSpPr>
        <p:spPr bwMode="auto">
          <a:xfrm>
            <a:off x="4800600" y="6477000"/>
            <a:ext cx="4648200" cy="366713"/>
          </a:xfrm>
          <a:prstGeom prst="rect">
            <a:avLst/>
          </a:prstGeom>
          <a:noFill/>
          <a:ln w="9525">
            <a:noFill/>
            <a:miter lim="800000"/>
            <a:headEnd/>
            <a:tailEnd/>
          </a:ln>
        </p:spPr>
        <p:txBody>
          <a:bodyPr>
            <a:spAutoFit/>
          </a:bodyPr>
          <a:lstStyle/>
          <a:p>
            <a:r>
              <a:rPr lang="en-US">
                <a:latin typeface="Calibri" pitchFamily="34" charset="0"/>
              </a:rPr>
              <a:t>See www.thechapr.com/ for more info!</a:t>
            </a:r>
          </a:p>
        </p:txBody>
      </p:sp>
      <p:pic>
        <p:nvPicPr>
          <p:cNvPr id="14342" name="Picture 10" descr="v"/>
          <p:cNvPicPr>
            <a:picLocks noChangeAspect="1" noChangeArrowheads="1"/>
          </p:cNvPicPr>
          <p:nvPr/>
        </p:nvPicPr>
        <p:blipFill>
          <a:blip r:embed="rId2" cstate="print"/>
          <a:srcRect l="13954" r="25581"/>
          <a:stretch>
            <a:fillRect/>
          </a:stretch>
        </p:blipFill>
        <p:spPr bwMode="auto">
          <a:xfrm>
            <a:off x="228600" y="609600"/>
            <a:ext cx="2027238" cy="2514600"/>
          </a:xfrm>
          <a:prstGeom prst="rect">
            <a:avLst/>
          </a:prstGeom>
          <a:noFill/>
          <a:ln w="9525">
            <a:noFill/>
            <a:miter lim="800000"/>
            <a:headEnd/>
            <a:tailEnd/>
          </a:ln>
        </p:spPr>
      </p:pic>
      <p:sp>
        <p:nvSpPr>
          <p:cNvPr id="14343" name="Rectangle 6"/>
          <p:cNvSpPr>
            <a:spLocks noChangeArrowheads="1"/>
          </p:cNvSpPr>
          <p:nvPr/>
        </p:nvSpPr>
        <p:spPr bwMode="auto">
          <a:xfrm>
            <a:off x="2286000" y="914400"/>
            <a:ext cx="2057400" cy="2289175"/>
          </a:xfrm>
          <a:prstGeom prst="rect">
            <a:avLst/>
          </a:prstGeom>
          <a:noFill/>
          <a:ln w="9525">
            <a:noFill/>
            <a:miter lim="800000"/>
            <a:headEnd/>
            <a:tailEnd/>
          </a:ln>
        </p:spPr>
        <p:txBody>
          <a:bodyPr>
            <a:spAutoFit/>
          </a:bodyPr>
          <a:lstStyle/>
          <a:p>
            <a:r>
              <a:rPr lang="en-US">
                <a:solidFill>
                  <a:srgbClr val="558ED5"/>
                </a:solidFill>
                <a:latin typeface="Calibri" pitchFamily="34" charset="0"/>
              </a:rPr>
              <a:t>Highlights:</a:t>
            </a:r>
          </a:p>
          <a:p>
            <a:pPr>
              <a:buFontTx/>
              <a:buChar char="•"/>
            </a:pPr>
            <a:r>
              <a:rPr lang="en-US">
                <a:latin typeface="Calibri" pitchFamily="34" charset="0"/>
              </a:rPr>
              <a:t>Runs on a 9V battery for 8 hours of continuous use</a:t>
            </a:r>
          </a:p>
          <a:p>
            <a:pPr>
              <a:buFontTx/>
              <a:buChar char="•"/>
            </a:pPr>
            <a:r>
              <a:rPr lang="en-US">
                <a:latin typeface="Calibri" pitchFamily="34" charset="0"/>
              </a:rPr>
              <a:t>Pocket-size!</a:t>
            </a:r>
          </a:p>
          <a:p>
            <a:pPr>
              <a:buFontTx/>
              <a:buChar char="•"/>
            </a:pPr>
            <a:r>
              <a:rPr lang="en-US">
                <a:latin typeface="Calibri" pitchFamily="34" charset="0"/>
              </a:rPr>
              <a:t>Can connect via USB when needed</a:t>
            </a:r>
          </a:p>
          <a:p>
            <a:pPr>
              <a:buFontTx/>
              <a:buChar char="•"/>
            </a:pPr>
            <a:endParaRPr lang="en-US">
              <a:latin typeface="Calibri" pitchFamily="34" charset="0"/>
            </a:endParaRPr>
          </a:p>
        </p:txBody>
      </p:sp>
      <p:pic>
        <p:nvPicPr>
          <p:cNvPr id="14344" name="Picture 12" descr="v"/>
          <p:cNvPicPr>
            <a:picLocks noChangeAspect="1" noChangeArrowheads="1"/>
          </p:cNvPicPr>
          <p:nvPr/>
        </p:nvPicPr>
        <p:blipFill>
          <a:blip r:embed="rId3" cstate="print"/>
          <a:srcRect l="16364" r="4546"/>
          <a:stretch>
            <a:fillRect/>
          </a:stretch>
        </p:blipFill>
        <p:spPr bwMode="auto">
          <a:xfrm>
            <a:off x="4800600" y="685800"/>
            <a:ext cx="2409825" cy="2286000"/>
          </a:xfrm>
          <a:prstGeom prst="rect">
            <a:avLst/>
          </a:prstGeom>
          <a:noFill/>
          <a:ln w="9525">
            <a:noFill/>
            <a:miter lim="800000"/>
            <a:headEnd/>
            <a:tailEnd/>
          </a:ln>
        </p:spPr>
      </p:pic>
      <p:sp>
        <p:nvSpPr>
          <p:cNvPr id="14345" name="Rectangle 6"/>
          <p:cNvSpPr>
            <a:spLocks noChangeArrowheads="1"/>
          </p:cNvSpPr>
          <p:nvPr/>
        </p:nvSpPr>
        <p:spPr bwMode="auto">
          <a:xfrm>
            <a:off x="7315200" y="685800"/>
            <a:ext cx="1676400" cy="2586038"/>
          </a:xfrm>
          <a:prstGeom prst="rect">
            <a:avLst/>
          </a:prstGeom>
          <a:noFill/>
          <a:ln w="9525">
            <a:noFill/>
            <a:miter lim="800000"/>
            <a:headEnd/>
            <a:tailEnd/>
          </a:ln>
        </p:spPr>
        <p:txBody>
          <a:bodyPr>
            <a:spAutoFit/>
          </a:bodyPr>
          <a:lstStyle/>
          <a:p>
            <a:r>
              <a:rPr lang="en-US">
                <a:solidFill>
                  <a:srgbClr val="558ED5"/>
                </a:solidFill>
                <a:latin typeface="Calibri" pitchFamily="34" charset="0"/>
              </a:rPr>
              <a:t>Highlights:</a:t>
            </a:r>
          </a:p>
          <a:p>
            <a:pPr>
              <a:buFontTx/>
              <a:buChar char="•"/>
            </a:pPr>
            <a:r>
              <a:rPr lang="en-US">
                <a:latin typeface="Calibri" pitchFamily="34" charset="0"/>
              </a:rPr>
              <a:t>Turns off when not in use</a:t>
            </a:r>
          </a:p>
          <a:p>
            <a:pPr>
              <a:buFontTx/>
              <a:buChar char="•"/>
            </a:pPr>
            <a:r>
              <a:rPr lang="en-US">
                <a:latin typeface="Calibri" pitchFamily="34" charset="0"/>
              </a:rPr>
              <a:t>Customizable settings!</a:t>
            </a:r>
          </a:p>
          <a:p>
            <a:pPr>
              <a:buFontTx/>
              <a:buChar char="•"/>
            </a:pPr>
            <a:r>
              <a:rPr lang="en-US">
                <a:latin typeface="Calibri" pitchFamily="34" charset="0"/>
              </a:rPr>
              <a:t>Programmable (with a special cable)</a:t>
            </a:r>
          </a:p>
          <a:p>
            <a:pPr>
              <a:buFontTx/>
              <a:buChar char="•"/>
            </a:pPr>
            <a:endParaRPr lang="en-US">
              <a:latin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233</Words>
  <Application>Microsoft Office PowerPoint</Application>
  <PresentationFormat>On-screen Show (4:3)</PresentationFormat>
  <Paragraphs>32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Outreach</vt:lpstr>
      <vt:lpstr>Hardware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Schematic</dc:title>
  <dc:creator>Rachel</dc:creator>
  <cp:lastModifiedBy>Rachel</cp:lastModifiedBy>
  <cp:revision>15</cp:revision>
  <dcterms:created xsi:type="dcterms:W3CDTF">2013-04-23T17:43:28Z</dcterms:created>
  <dcterms:modified xsi:type="dcterms:W3CDTF">2014-04-20T20:47:07Z</dcterms:modified>
</cp:coreProperties>
</file>