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9144000" cy="6858000" type="screen4x3"/>
  <p:notesSz cx="7102475" cy="93884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00" y="14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2D4997-D6C6-4C1A-8F60-EB877E144D3F}" type="datetimeFigureOut">
              <a:rPr lang="en-US"/>
              <a:pPr>
                <a:defRPr/>
              </a:pPr>
              <a:t>4/21/2014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47F5C5-74DD-4A04-9D3E-75199EACA6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6238CE-36FB-4307-86D4-4009392D8502}" type="datetimeFigureOut">
              <a:rPr lang="en-US"/>
              <a:pPr>
                <a:defRPr/>
              </a:pPr>
              <a:t>4/21/2014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49829-88F6-4546-869B-43E2605762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C9070B-9B63-40F5-BED3-6E6259F43540}" type="datetimeFigureOut">
              <a:rPr lang="en-US"/>
              <a:pPr>
                <a:defRPr/>
              </a:pPr>
              <a:t>4/21/2014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F724B5-4FC3-4A92-8F08-0FE918B491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99E2A8-FBD8-4BFB-9BFB-A2230E497817}" type="datetimeFigureOut">
              <a:rPr lang="en-US"/>
              <a:pPr>
                <a:defRPr/>
              </a:pPr>
              <a:t>4/21/2014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36C9C1-1923-48C0-8106-741CA3BF72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07EF8D-4D3C-41CF-ADFA-F4BB5B7CB10D}" type="datetimeFigureOut">
              <a:rPr lang="en-US"/>
              <a:pPr>
                <a:defRPr/>
              </a:pPr>
              <a:t>4/21/2014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9A2ADE-F8D7-405E-B8EE-63FC05BC08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5E28CC-AA5C-41D3-9CF0-80EDE0E49F9C}" type="datetimeFigureOut">
              <a:rPr lang="en-US"/>
              <a:pPr>
                <a:defRPr/>
              </a:pPr>
              <a:t>4/21/2014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395B57-14BC-4633-93CE-7CE18D8DBC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46E6FD4-C9F4-4447-B0B1-152342B72DEE}" type="datetimeFigureOut">
              <a:rPr lang="en-US"/>
              <a:pPr>
                <a:defRPr/>
              </a:pPr>
              <a:t>4/21/2014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9442A8-6E9E-4D80-A6FF-4F5F73D1F4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F24826F-8D51-412B-A3B7-B326C4D30D5E}" type="datetimeFigureOut">
              <a:rPr lang="en-US"/>
              <a:pPr>
                <a:defRPr/>
              </a:pPr>
              <a:t>4/21/2014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9FE8E1-C1C3-4F58-BFB4-4956D52622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103362-B66F-43B1-A9DD-2087BA8921EE}" type="datetimeFigureOut">
              <a:rPr lang="en-US"/>
              <a:pPr>
                <a:defRPr/>
              </a:pPr>
              <a:t>4/21/2014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8242A8-C49E-42D1-A2D7-955CFAE6F3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4D5739-F77E-4BAD-BA2B-FADF725F06F2}" type="datetimeFigureOut">
              <a:rPr lang="en-US"/>
              <a:pPr>
                <a:defRPr/>
              </a:pPr>
              <a:t>4/21/2014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E40333-027D-4CA1-BFE5-A1F4044B6F7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148930-A637-439C-93CA-F31FA1E4ED83}" type="datetimeFigureOut">
              <a:rPr lang="en-US"/>
              <a:pPr>
                <a:defRPr/>
              </a:pPr>
              <a:t>4/21/2014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1FDD20-3330-4C58-8A9B-70DBAFFE00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56AA2EB-7DDE-4047-80D3-E514A177A36A}" type="datetimeFigureOut">
              <a:rPr lang="en-US"/>
              <a:pPr>
                <a:defRPr/>
              </a:pPr>
              <a:t>4/21/2014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2E2C9CD-A2C5-4DA4-ABED-73321BCF1C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2819400"/>
            <a:ext cx="3810000" cy="808038"/>
          </a:xfrm>
        </p:spPr>
        <p:txBody>
          <a:bodyPr rtlCol="0">
            <a:normAutofit/>
          </a:bodyPr>
          <a:lstStyle/>
          <a:p>
            <a:pPr eaLnBrk="1" fontAlgn="auto" hangingPunct="1">
              <a:spcAft>
                <a:spcPts val="0"/>
              </a:spcAft>
              <a:defRPr/>
            </a:pPr>
            <a:r>
              <a:rPr lang="en-US" sz="3200" dirty="0" smtClean="0">
                <a:solidFill>
                  <a:schemeClr val="tx2">
                    <a:lumMod val="60000"/>
                    <a:lumOff val="40000"/>
                  </a:schemeClr>
                </a:solidFill>
              </a:rPr>
              <a:t>Chap Robotics</a:t>
            </a:r>
            <a:endParaRPr lang="en-US" sz="3200" dirty="0">
              <a:solidFill>
                <a:schemeClr val="tx2">
                  <a:lumMod val="60000"/>
                  <a:lumOff val="40000"/>
                </a:schemeClr>
              </a:solidFill>
            </a:endParaRPr>
          </a:p>
        </p:txBody>
      </p:sp>
      <p:sp>
        <p:nvSpPr>
          <p:cNvPr id="13315" name="TextBox 4"/>
          <p:cNvSpPr txBox="1">
            <a:spLocks noChangeArrowheads="1"/>
          </p:cNvSpPr>
          <p:nvPr/>
        </p:nvSpPr>
        <p:spPr bwMode="auto">
          <a:xfrm>
            <a:off x="352425" y="3551238"/>
            <a:ext cx="3810000" cy="1815882"/>
          </a:xfrm>
          <a:prstGeom prst="rect">
            <a:avLst/>
          </a:prstGeom>
          <a:noFill/>
          <a:ln w="9525">
            <a:noFill/>
            <a:miter lim="800000"/>
            <a:headEnd/>
            <a:tailEnd/>
          </a:ln>
        </p:spPr>
        <p:txBody>
          <a:bodyPr wrap="square">
            <a:spAutoFit/>
          </a:bodyPr>
          <a:lstStyle/>
          <a:p>
            <a:pPr algn="just"/>
            <a:r>
              <a:rPr lang="en-US" sz="1600" dirty="0" smtClean="0">
                <a:latin typeface="Calibri" pitchFamily="34" charset="0"/>
              </a:rPr>
              <a:t>Chap Robotics is part of Westlake High School in Austin, TX.  </a:t>
            </a:r>
            <a:r>
              <a:rPr lang="en-US" sz="1600" dirty="0" smtClean="0">
                <a:latin typeface="Calibri" pitchFamily="34" charset="0"/>
              </a:rPr>
              <a:t>Our flagship FRC team and one of our four FTC teams are at the Championship tournament in St. Louis:</a:t>
            </a:r>
          </a:p>
          <a:p>
            <a:pPr algn="just"/>
            <a:endParaRPr lang="en-US" sz="1600" dirty="0" smtClean="0">
              <a:latin typeface="Calibri" pitchFamily="34" charset="0"/>
            </a:endParaRPr>
          </a:p>
          <a:p>
            <a:pPr marL="285750" indent="-285750" algn="just">
              <a:buFont typeface="Arial" panose="020B0604020202020204" pitchFamily="34" charset="0"/>
              <a:buChar char="•"/>
            </a:pPr>
            <a:r>
              <a:rPr lang="en-US" sz="1600" dirty="0" smtClean="0">
                <a:latin typeface="Calibri" pitchFamily="34" charset="0"/>
              </a:rPr>
              <a:t>FRC 2468 – “Team Appreciate”</a:t>
            </a:r>
          </a:p>
          <a:p>
            <a:pPr marL="285750" indent="-285750" algn="just">
              <a:buFont typeface="Arial" panose="020B0604020202020204" pitchFamily="34" charset="0"/>
              <a:buChar char="•"/>
            </a:pPr>
            <a:r>
              <a:rPr lang="en-US" sz="1600" dirty="0" smtClean="0">
                <a:latin typeface="Calibri" pitchFamily="34" charset="0"/>
              </a:rPr>
              <a:t>FTC 3781 – “The Pi-Rho Maniacs”</a:t>
            </a:r>
            <a:endParaRPr lang="en-US" sz="1600" dirty="0">
              <a:latin typeface="Calibri" pitchFamily="34" charset="0"/>
            </a:endParaRPr>
          </a:p>
        </p:txBody>
      </p:sp>
      <p:sp>
        <p:nvSpPr>
          <p:cNvPr id="9" name="TextBox 8"/>
          <p:cNvSpPr txBox="1"/>
          <p:nvPr/>
        </p:nvSpPr>
        <p:spPr>
          <a:xfrm>
            <a:off x="5436061" y="3911381"/>
            <a:ext cx="2819400" cy="646331"/>
          </a:xfrm>
          <a:prstGeom prst="rect">
            <a:avLst/>
          </a:prstGeom>
          <a:noFill/>
        </p:spPr>
        <p:txBody>
          <a:bodyPr wrap="square">
            <a:spAutoFit/>
          </a:bodyPr>
          <a:lstStyle/>
          <a:p>
            <a:pPr algn="ctr"/>
            <a:r>
              <a:rPr lang="en-US" dirty="0" smtClean="0">
                <a:latin typeface="Calibri" pitchFamily="34" charset="0"/>
              </a:rPr>
              <a:t>A remote control for </a:t>
            </a:r>
            <a:r>
              <a:rPr lang="en-US" dirty="0">
                <a:latin typeface="Calibri" pitchFamily="34" charset="0"/>
              </a:rPr>
              <a:t>drive practice without a </a:t>
            </a:r>
            <a:r>
              <a:rPr lang="en-US" dirty="0" smtClean="0">
                <a:latin typeface="Calibri" pitchFamily="34" charset="0"/>
              </a:rPr>
              <a:t>PC!</a:t>
            </a:r>
            <a:endParaRPr lang="en-US" dirty="0">
              <a:latin typeface="Calibri" pitchFamily="34" charset="0"/>
            </a:endParaRPr>
          </a:p>
        </p:txBody>
      </p:sp>
      <p:sp>
        <p:nvSpPr>
          <p:cNvPr id="11" name="Rectangle 10"/>
          <p:cNvSpPr/>
          <p:nvPr/>
        </p:nvSpPr>
        <p:spPr>
          <a:xfrm>
            <a:off x="352425" y="990600"/>
            <a:ext cx="3810000" cy="1815882"/>
          </a:xfrm>
          <a:prstGeom prst="rect">
            <a:avLst/>
          </a:prstGeom>
        </p:spPr>
        <p:txBody>
          <a:bodyPr>
            <a:spAutoFit/>
          </a:bodyPr>
          <a:lstStyle/>
          <a:p>
            <a:pPr algn="just" fontAlgn="auto">
              <a:spcBef>
                <a:spcPts val="0"/>
              </a:spcBef>
              <a:spcAft>
                <a:spcPts val="0"/>
              </a:spcAft>
              <a:defRPr/>
            </a:pPr>
            <a:r>
              <a:rPr lang="en-US" sz="1600" dirty="0" smtClean="0">
                <a:latin typeface="+mn-lt"/>
                <a:cs typeface="+mn-cs"/>
              </a:rPr>
              <a:t>We </a:t>
            </a:r>
            <a:r>
              <a:rPr lang="en-US" sz="1600" dirty="0">
                <a:latin typeface="+mn-lt"/>
                <a:cs typeface="+mn-cs"/>
              </a:rPr>
              <a:t>make a 25% profit on each ChapR, and we use those profits to </a:t>
            </a:r>
            <a:r>
              <a:rPr lang="en-US" sz="1600" dirty="0" smtClean="0">
                <a:latin typeface="+mn-lt"/>
                <a:cs typeface="+mn-cs"/>
              </a:rPr>
              <a:t>build </a:t>
            </a:r>
            <a:r>
              <a:rPr lang="en-US" sz="1600" dirty="0" err="1" smtClean="0">
                <a:latin typeface="+mn-lt"/>
                <a:cs typeface="+mn-cs"/>
              </a:rPr>
              <a:t>ChapRs</a:t>
            </a:r>
            <a:r>
              <a:rPr lang="en-US" sz="1600" dirty="0" smtClean="0">
                <a:latin typeface="+mn-lt"/>
                <a:cs typeface="+mn-cs"/>
              </a:rPr>
              <a:t> </a:t>
            </a:r>
            <a:r>
              <a:rPr lang="en-US" sz="1600" dirty="0">
                <a:latin typeface="+mn-lt"/>
                <a:cs typeface="+mn-cs"/>
              </a:rPr>
              <a:t>for less fortunate teams. Donations are encouraged; we love helping out teams in need. If you’re a team who doesn’t think a ChapR </a:t>
            </a:r>
            <a:r>
              <a:rPr lang="en-US" sz="1600" dirty="0" smtClean="0">
                <a:latin typeface="+mn-lt"/>
                <a:cs typeface="+mn-cs"/>
              </a:rPr>
              <a:t>fits in your </a:t>
            </a:r>
            <a:r>
              <a:rPr lang="en-US" sz="1600" dirty="0">
                <a:latin typeface="+mn-lt"/>
                <a:cs typeface="+mn-cs"/>
              </a:rPr>
              <a:t>budget, let us know and we can try to get you one for free.</a:t>
            </a:r>
          </a:p>
        </p:txBody>
      </p:sp>
      <p:sp>
        <p:nvSpPr>
          <p:cNvPr id="13320" name="TextBox 13"/>
          <p:cNvSpPr txBox="1">
            <a:spLocks noChangeArrowheads="1"/>
          </p:cNvSpPr>
          <p:nvPr/>
        </p:nvSpPr>
        <p:spPr bwMode="auto">
          <a:xfrm>
            <a:off x="1600200" y="5759450"/>
            <a:ext cx="2743200" cy="641350"/>
          </a:xfrm>
          <a:prstGeom prst="rect">
            <a:avLst/>
          </a:prstGeom>
          <a:noFill/>
          <a:ln w="9525">
            <a:noFill/>
            <a:miter lim="800000"/>
            <a:headEnd/>
            <a:tailEnd/>
          </a:ln>
        </p:spPr>
        <p:txBody>
          <a:bodyPr>
            <a:spAutoFit/>
          </a:bodyPr>
          <a:lstStyle/>
          <a:p>
            <a:r>
              <a:rPr lang="en-US" dirty="0">
                <a:latin typeface="Calibri" pitchFamily="34" charset="0"/>
              </a:rPr>
              <a:t>Come check us out at:</a:t>
            </a:r>
          </a:p>
          <a:p>
            <a:r>
              <a:rPr lang="en-US" smtClean="0">
                <a:latin typeface="Calibri" pitchFamily="34" charset="0"/>
              </a:rPr>
              <a:t>www.TheChapR.com</a:t>
            </a:r>
            <a:endParaRPr lang="en-US" dirty="0">
              <a:latin typeface="Calibri" pitchFamily="34" charset="0"/>
            </a:endParaRPr>
          </a:p>
        </p:txBody>
      </p:sp>
      <p:sp>
        <p:nvSpPr>
          <p:cNvPr id="18" name="Rounded Rectangular Callout 17"/>
          <p:cNvSpPr/>
          <p:nvPr/>
        </p:nvSpPr>
        <p:spPr>
          <a:xfrm>
            <a:off x="6781800" y="4724400"/>
            <a:ext cx="2209800" cy="762000"/>
          </a:xfrm>
          <a:prstGeom prst="wedgeRoundRectCallout">
            <a:avLst>
              <a:gd name="adj1" fmla="val 50906"/>
              <a:gd name="adj2" fmla="val 82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“Every team of ours was just dying to get their hands on it!” – </a:t>
            </a:r>
            <a:r>
              <a:rPr lang="en-US" sz="1200" dirty="0" err="1" smtClean="0">
                <a:solidFill>
                  <a:schemeClr val="bg1"/>
                </a:solidFill>
              </a:rPr>
              <a:t>ViperBots</a:t>
            </a:r>
            <a:r>
              <a:rPr lang="en-US" sz="1200" dirty="0" smtClean="0">
                <a:solidFill>
                  <a:schemeClr val="bg1"/>
                </a:solidFill>
              </a:rPr>
              <a:t> </a:t>
            </a:r>
            <a:r>
              <a:rPr lang="en-US" sz="1200" dirty="0" err="1" smtClean="0">
                <a:solidFill>
                  <a:schemeClr val="bg1"/>
                </a:solidFill>
              </a:rPr>
              <a:t>QuadX</a:t>
            </a:r>
            <a:r>
              <a:rPr lang="en-US" sz="1200" dirty="0" smtClean="0">
                <a:solidFill>
                  <a:schemeClr val="bg1"/>
                </a:solidFill>
              </a:rPr>
              <a:t> (FTC 6299)</a:t>
            </a:r>
          </a:p>
        </p:txBody>
      </p:sp>
      <p:sp>
        <p:nvSpPr>
          <p:cNvPr id="19" name="Rounded Rectangular Callout 18"/>
          <p:cNvSpPr/>
          <p:nvPr/>
        </p:nvSpPr>
        <p:spPr>
          <a:xfrm>
            <a:off x="5600700" y="414562"/>
            <a:ext cx="2286000" cy="914400"/>
          </a:xfrm>
          <a:prstGeom prst="wedgeRoundRectCallout">
            <a:avLst>
              <a:gd name="adj1" fmla="val -49371"/>
              <a:gd name="adj2" fmla="val -748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 have tested and are very happy with the 1 ChapR we purchased…Is there any way I could get 3?” – Cougar Robotics (FTC 4251)</a:t>
            </a:r>
            <a:endParaRPr lang="en-US" sz="1200" dirty="0"/>
          </a:p>
        </p:txBody>
      </p:sp>
      <p:sp>
        <p:nvSpPr>
          <p:cNvPr id="20" name="Rounded Rectangular Callout 19"/>
          <p:cNvSpPr/>
          <p:nvPr/>
        </p:nvSpPr>
        <p:spPr>
          <a:xfrm>
            <a:off x="4953000" y="5791200"/>
            <a:ext cx="2362200" cy="685800"/>
          </a:xfrm>
          <a:prstGeom prst="wedgeRoundRectCallout">
            <a:avLst>
              <a:gd name="adj1" fmla="val -49007"/>
              <a:gd name="adj2" fmla="val 93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“Thank you…your device has been instrumental in our success this year.” – Neutrinos (FTC 6433)</a:t>
            </a:r>
            <a:endParaRPr lang="en-US" sz="1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5547957"/>
            <a:ext cx="1121794"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8919" y="1898541"/>
            <a:ext cx="3132754" cy="180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bwMode="auto">
          <a:xfrm>
            <a:off x="352425" y="247876"/>
            <a:ext cx="3810000" cy="80803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200" dirty="0" smtClean="0">
                <a:solidFill>
                  <a:schemeClr val="tx2">
                    <a:lumMod val="60000"/>
                    <a:lumOff val="40000"/>
                  </a:schemeClr>
                </a:solidFill>
              </a:rPr>
              <a:t>Our Business Model</a:t>
            </a:r>
            <a:endParaRPr lang="en-US" sz="3200"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 y="0"/>
            <a:ext cx="3962400" cy="685800"/>
          </a:xfrm>
        </p:spPr>
        <p:txBody>
          <a:bodyPr/>
          <a:lstStyle/>
          <a:p>
            <a:pPr algn="l" eaLnBrk="1" hangingPunct="1"/>
            <a:r>
              <a:rPr lang="en-US" sz="3600" smtClean="0">
                <a:solidFill>
                  <a:srgbClr val="558ED5"/>
                </a:solidFill>
              </a:rPr>
              <a:t>Hardware</a:t>
            </a:r>
          </a:p>
        </p:txBody>
      </p:sp>
      <p:sp>
        <p:nvSpPr>
          <p:cNvPr id="14338" name="TextBox 3"/>
          <p:cNvSpPr txBox="1">
            <a:spLocks noChangeArrowheads="1"/>
          </p:cNvSpPr>
          <p:nvPr/>
        </p:nvSpPr>
        <p:spPr bwMode="auto">
          <a:xfrm>
            <a:off x="4800600" y="52388"/>
            <a:ext cx="3124200" cy="641350"/>
          </a:xfrm>
          <a:prstGeom prst="rect">
            <a:avLst/>
          </a:prstGeom>
          <a:noFill/>
          <a:ln w="9525">
            <a:noFill/>
            <a:miter lim="800000"/>
            <a:headEnd/>
            <a:tailEnd/>
          </a:ln>
        </p:spPr>
        <p:txBody>
          <a:bodyPr anchor="ctr">
            <a:spAutoFit/>
          </a:bodyPr>
          <a:lstStyle/>
          <a:p>
            <a:r>
              <a:rPr lang="en-US" sz="3600">
                <a:solidFill>
                  <a:srgbClr val="558ED5"/>
                </a:solidFill>
                <a:latin typeface="Calibri" pitchFamily="34" charset="0"/>
              </a:rPr>
              <a:t>Software</a:t>
            </a:r>
          </a:p>
        </p:txBody>
      </p:sp>
      <p:sp>
        <p:nvSpPr>
          <p:cNvPr id="14339" name="Rectangle 6"/>
          <p:cNvSpPr>
            <a:spLocks noChangeArrowheads="1"/>
          </p:cNvSpPr>
          <p:nvPr/>
        </p:nvSpPr>
        <p:spPr bwMode="auto">
          <a:xfrm>
            <a:off x="152400" y="3200400"/>
            <a:ext cx="4267200" cy="3416300"/>
          </a:xfrm>
          <a:prstGeom prst="rect">
            <a:avLst/>
          </a:prstGeom>
          <a:noFill/>
          <a:ln w="9525">
            <a:noFill/>
            <a:miter lim="800000"/>
            <a:headEnd/>
            <a:tailEnd/>
          </a:ln>
        </p:spPr>
        <p:txBody>
          <a:bodyPr>
            <a:spAutoFit/>
          </a:bodyPr>
          <a:lstStyle/>
          <a:p>
            <a:r>
              <a:rPr lang="en-US">
                <a:solidFill>
                  <a:srgbClr val="558ED5"/>
                </a:solidFill>
                <a:latin typeface="Calibri" pitchFamily="34" charset="0"/>
              </a:rPr>
              <a:t>Internal Design</a:t>
            </a:r>
            <a:r>
              <a:rPr lang="en-US">
                <a:latin typeface="Calibri" pitchFamily="34" charset="0"/>
              </a:rPr>
              <a:t/>
            </a:r>
            <a:br>
              <a:rPr lang="en-US">
                <a:latin typeface="Calibri" pitchFamily="34" charset="0"/>
              </a:rPr>
            </a:br>
            <a:r>
              <a:rPr lang="en-US">
                <a:latin typeface="Calibri" pitchFamily="34" charset="0"/>
              </a:rPr>
              <a:t>Custom-made board: </a:t>
            </a:r>
          </a:p>
          <a:p>
            <a:pPr>
              <a:buFont typeface="Arial" charset="0"/>
              <a:buChar char="•"/>
            </a:pPr>
            <a:r>
              <a:rPr lang="en-US">
                <a:latin typeface="Calibri" pitchFamily="34" charset="0"/>
              </a:rPr>
              <a:t>VDIP (2 USB ports to receive joystick input)</a:t>
            </a:r>
          </a:p>
          <a:p>
            <a:pPr>
              <a:buFont typeface="Arial" charset="0"/>
              <a:buChar char="•"/>
            </a:pPr>
            <a:r>
              <a:rPr lang="en-US">
                <a:latin typeface="Calibri" pitchFamily="34" charset="0"/>
              </a:rPr>
              <a:t>LEDs (one green and one blue)</a:t>
            </a:r>
          </a:p>
          <a:p>
            <a:pPr>
              <a:buFont typeface="Arial" charset="0"/>
              <a:buChar char="•"/>
            </a:pPr>
            <a:r>
              <a:rPr lang="en-US">
                <a:latin typeface="Calibri" pitchFamily="34" charset="0"/>
              </a:rPr>
              <a:t>Speaker (to transmit information to user)</a:t>
            </a:r>
          </a:p>
          <a:p>
            <a:pPr>
              <a:buFont typeface="Arial" charset="0"/>
              <a:buChar char="•"/>
            </a:pPr>
            <a:r>
              <a:rPr lang="en-US">
                <a:latin typeface="Calibri" pitchFamily="34" charset="0"/>
              </a:rPr>
              <a:t>Action Button (to make the ChapR Bluetooth discoverable, start programs or release waitForStart)</a:t>
            </a:r>
          </a:p>
          <a:p>
            <a:pPr>
              <a:buFont typeface="Arial" charset="0"/>
              <a:buChar char="•"/>
            </a:pPr>
            <a:r>
              <a:rPr lang="en-US">
                <a:latin typeface="Calibri" pitchFamily="34" charset="0"/>
              </a:rPr>
              <a:t>Power Button (to turn the ChapR on/off and kill programs remotely)</a:t>
            </a:r>
          </a:p>
          <a:p>
            <a:pPr>
              <a:buFont typeface="Arial" charset="0"/>
              <a:buChar char="•"/>
            </a:pPr>
            <a:r>
              <a:rPr lang="en-US">
                <a:latin typeface="Calibri" pitchFamily="34" charset="0"/>
              </a:rPr>
              <a:t>Bluetooth module (which sends joystick input to the NXT)</a:t>
            </a:r>
          </a:p>
        </p:txBody>
      </p:sp>
      <p:sp>
        <p:nvSpPr>
          <p:cNvPr id="14340" name="Rectangle 7"/>
          <p:cNvSpPr>
            <a:spLocks noChangeArrowheads="1"/>
          </p:cNvSpPr>
          <p:nvPr/>
        </p:nvSpPr>
        <p:spPr bwMode="auto">
          <a:xfrm>
            <a:off x="4800600" y="3200400"/>
            <a:ext cx="4343400" cy="2563813"/>
          </a:xfrm>
          <a:prstGeom prst="rect">
            <a:avLst/>
          </a:prstGeom>
          <a:noFill/>
          <a:ln w="9525">
            <a:noFill/>
            <a:miter lim="800000"/>
            <a:headEnd/>
            <a:tailEnd/>
          </a:ln>
        </p:spPr>
        <p:txBody>
          <a:bodyPr>
            <a:spAutoFit/>
          </a:bodyPr>
          <a:lstStyle/>
          <a:p>
            <a:r>
              <a:rPr lang="en-US">
                <a:solidFill>
                  <a:srgbClr val="558ED5"/>
                </a:solidFill>
                <a:latin typeface="Calibri" pitchFamily="34" charset="0"/>
              </a:rPr>
              <a:t>Overall Layout</a:t>
            </a:r>
            <a:r>
              <a:rPr lang="en-US">
                <a:latin typeface="Calibri" pitchFamily="34" charset="0"/>
              </a:rPr>
              <a:t/>
            </a:r>
            <a:br>
              <a:rPr lang="en-US">
                <a:latin typeface="Calibri" pitchFamily="34" charset="0"/>
              </a:rPr>
            </a:br>
            <a:r>
              <a:rPr lang="en-US">
                <a:latin typeface="Calibri" pitchFamily="34" charset="0"/>
              </a:rPr>
              <a:t>After the joysticks are plugged in, the ChapR pulls the joystick readings from the USB ports and formats them into something the NXT can understand and use while running its program. Then those signals are sent out over Bluetooth to the NXT based on the “personality” the ChapR is set to (RobotC, LabView or NXT-G)</a:t>
            </a:r>
          </a:p>
        </p:txBody>
      </p:sp>
      <p:sp>
        <p:nvSpPr>
          <p:cNvPr id="14341" name="TextBox 9"/>
          <p:cNvSpPr txBox="1">
            <a:spLocks noChangeArrowheads="1"/>
          </p:cNvSpPr>
          <p:nvPr/>
        </p:nvSpPr>
        <p:spPr bwMode="auto">
          <a:xfrm>
            <a:off x="4800600" y="6477000"/>
            <a:ext cx="4648200" cy="366713"/>
          </a:xfrm>
          <a:prstGeom prst="rect">
            <a:avLst/>
          </a:prstGeom>
          <a:noFill/>
          <a:ln w="9525">
            <a:noFill/>
            <a:miter lim="800000"/>
            <a:headEnd/>
            <a:tailEnd/>
          </a:ln>
        </p:spPr>
        <p:txBody>
          <a:bodyPr>
            <a:spAutoFit/>
          </a:bodyPr>
          <a:lstStyle/>
          <a:p>
            <a:r>
              <a:rPr lang="en-US">
                <a:latin typeface="Calibri" pitchFamily="34" charset="0"/>
              </a:rPr>
              <a:t>See www.thechapr.com/ for more info!</a:t>
            </a:r>
          </a:p>
        </p:txBody>
      </p:sp>
      <p:pic>
        <p:nvPicPr>
          <p:cNvPr id="14342" name="Picture 10" descr="v"/>
          <p:cNvPicPr>
            <a:picLocks noChangeAspect="1" noChangeArrowheads="1"/>
          </p:cNvPicPr>
          <p:nvPr/>
        </p:nvPicPr>
        <p:blipFill>
          <a:blip r:embed="rId2" cstate="print"/>
          <a:srcRect l="13954" r="25581"/>
          <a:stretch>
            <a:fillRect/>
          </a:stretch>
        </p:blipFill>
        <p:spPr bwMode="auto">
          <a:xfrm>
            <a:off x="228600" y="609600"/>
            <a:ext cx="2027238" cy="2514600"/>
          </a:xfrm>
          <a:prstGeom prst="rect">
            <a:avLst/>
          </a:prstGeom>
          <a:noFill/>
          <a:ln w="9525">
            <a:noFill/>
            <a:miter lim="800000"/>
            <a:headEnd/>
            <a:tailEnd/>
          </a:ln>
        </p:spPr>
      </p:pic>
      <p:sp>
        <p:nvSpPr>
          <p:cNvPr id="14343" name="Rectangle 6"/>
          <p:cNvSpPr>
            <a:spLocks noChangeArrowheads="1"/>
          </p:cNvSpPr>
          <p:nvPr/>
        </p:nvSpPr>
        <p:spPr bwMode="auto">
          <a:xfrm>
            <a:off x="2286000" y="914400"/>
            <a:ext cx="2057400" cy="2289175"/>
          </a:xfrm>
          <a:prstGeom prst="rect">
            <a:avLst/>
          </a:prstGeom>
          <a:noFill/>
          <a:ln w="9525">
            <a:noFill/>
            <a:miter lim="800000"/>
            <a:headEnd/>
            <a:tailEnd/>
          </a:ln>
        </p:spPr>
        <p:txBody>
          <a:bodyPr>
            <a:spAutoFit/>
          </a:bodyPr>
          <a:lstStyle/>
          <a:p>
            <a:r>
              <a:rPr lang="en-US">
                <a:solidFill>
                  <a:srgbClr val="558ED5"/>
                </a:solidFill>
                <a:latin typeface="Calibri" pitchFamily="34" charset="0"/>
              </a:rPr>
              <a:t>Highlights:</a:t>
            </a:r>
          </a:p>
          <a:p>
            <a:pPr>
              <a:buFontTx/>
              <a:buChar char="•"/>
            </a:pPr>
            <a:r>
              <a:rPr lang="en-US">
                <a:latin typeface="Calibri" pitchFamily="34" charset="0"/>
              </a:rPr>
              <a:t>Runs on a 9V battery for 8 hours of continuous use</a:t>
            </a:r>
          </a:p>
          <a:p>
            <a:pPr>
              <a:buFontTx/>
              <a:buChar char="•"/>
            </a:pPr>
            <a:r>
              <a:rPr lang="en-US">
                <a:latin typeface="Calibri" pitchFamily="34" charset="0"/>
              </a:rPr>
              <a:t>Pocket-size!</a:t>
            </a:r>
          </a:p>
          <a:p>
            <a:pPr>
              <a:buFontTx/>
              <a:buChar char="•"/>
            </a:pPr>
            <a:r>
              <a:rPr lang="en-US">
                <a:latin typeface="Calibri" pitchFamily="34" charset="0"/>
              </a:rPr>
              <a:t>Can connect via USB when needed</a:t>
            </a:r>
          </a:p>
          <a:p>
            <a:pPr>
              <a:buFontTx/>
              <a:buChar char="•"/>
            </a:pPr>
            <a:endParaRPr lang="en-US">
              <a:latin typeface="Calibri" pitchFamily="34" charset="0"/>
            </a:endParaRPr>
          </a:p>
        </p:txBody>
      </p:sp>
      <p:pic>
        <p:nvPicPr>
          <p:cNvPr id="14344" name="Picture 12" descr="v"/>
          <p:cNvPicPr>
            <a:picLocks noChangeAspect="1" noChangeArrowheads="1"/>
          </p:cNvPicPr>
          <p:nvPr/>
        </p:nvPicPr>
        <p:blipFill>
          <a:blip r:embed="rId3" cstate="print"/>
          <a:srcRect l="16364" r="4546"/>
          <a:stretch>
            <a:fillRect/>
          </a:stretch>
        </p:blipFill>
        <p:spPr bwMode="auto">
          <a:xfrm>
            <a:off x="4800600" y="685800"/>
            <a:ext cx="2409825" cy="2286000"/>
          </a:xfrm>
          <a:prstGeom prst="rect">
            <a:avLst/>
          </a:prstGeom>
          <a:noFill/>
          <a:ln w="9525">
            <a:noFill/>
            <a:miter lim="800000"/>
            <a:headEnd/>
            <a:tailEnd/>
          </a:ln>
        </p:spPr>
      </p:pic>
      <p:sp>
        <p:nvSpPr>
          <p:cNvPr id="14345" name="Rectangle 6"/>
          <p:cNvSpPr>
            <a:spLocks noChangeArrowheads="1"/>
          </p:cNvSpPr>
          <p:nvPr/>
        </p:nvSpPr>
        <p:spPr bwMode="auto">
          <a:xfrm>
            <a:off x="7315200" y="685800"/>
            <a:ext cx="1676400" cy="2586038"/>
          </a:xfrm>
          <a:prstGeom prst="rect">
            <a:avLst/>
          </a:prstGeom>
          <a:noFill/>
          <a:ln w="9525">
            <a:noFill/>
            <a:miter lim="800000"/>
            <a:headEnd/>
            <a:tailEnd/>
          </a:ln>
        </p:spPr>
        <p:txBody>
          <a:bodyPr>
            <a:spAutoFit/>
          </a:bodyPr>
          <a:lstStyle/>
          <a:p>
            <a:r>
              <a:rPr lang="en-US">
                <a:solidFill>
                  <a:srgbClr val="558ED5"/>
                </a:solidFill>
                <a:latin typeface="Calibri" pitchFamily="34" charset="0"/>
              </a:rPr>
              <a:t>Highlights:</a:t>
            </a:r>
          </a:p>
          <a:p>
            <a:pPr>
              <a:buFontTx/>
              <a:buChar char="•"/>
            </a:pPr>
            <a:r>
              <a:rPr lang="en-US">
                <a:latin typeface="Calibri" pitchFamily="34" charset="0"/>
              </a:rPr>
              <a:t>Turns off when not in use</a:t>
            </a:r>
          </a:p>
          <a:p>
            <a:pPr>
              <a:buFontTx/>
              <a:buChar char="•"/>
            </a:pPr>
            <a:r>
              <a:rPr lang="en-US">
                <a:latin typeface="Calibri" pitchFamily="34" charset="0"/>
              </a:rPr>
              <a:t>Customizable settings!</a:t>
            </a:r>
          </a:p>
          <a:p>
            <a:pPr>
              <a:buFontTx/>
              <a:buChar char="•"/>
            </a:pPr>
            <a:r>
              <a:rPr lang="en-US">
                <a:latin typeface="Calibri" pitchFamily="34" charset="0"/>
              </a:rPr>
              <a:t>Programmable (with a special cable)</a:t>
            </a:r>
          </a:p>
          <a:p>
            <a:pPr>
              <a:buFontTx/>
              <a:buChar char="•"/>
            </a:pPr>
            <a:endParaRPr lang="en-US">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0512" y="485352"/>
            <a:ext cx="2971800" cy="1832484"/>
          </a:xfrm>
          <a:prstGeom prst="rect">
            <a:avLst/>
          </a:prstGeom>
        </p:spPr>
      </p:pic>
      <p:cxnSp>
        <p:nvCxnSpPr>
          <p:cNvPr id="16" name="Straight Connector 15"/>
          <p:cNvCxnSpPr/>
          <p:nvPr/>
        </p:nvCxnSpPr>
        <p:spPr>
          <a:xfrm flipV="1">
            <a:off x="5704733" y="593354"/>
            <a:ext cx="1072879" cy="433707"/>
          </a:xfrm>
          <a:prstGeom prst="line">
            <a:avLst/>
          </a:prstGeom>
        </p:spPr>
        <p:style>
          <a:lnRef idx="3">
            <a:schemeClr val="accent2"/>
          </a:lnRef>
          <a:fillRef idx="0">
            <a:schemeClr val="accent2"/>
          </a:fillRef>
          <a:effectRef idx="2">
            <a:schemeClr val="accent2"/>
          </a:effectRef>
          <a:fontRef idx="minor">
            <a:schemeClr val="tx1"/>
          </a:fontRef>
        </p:style>
      </p:cxnSp>
      <p:sp>
        <p:nvSpPr>
          <p:cNvPr id="17" name="Oval 16"/>
          <p:cNvSpPr/>
          <p:nvPr/>
        </p:nvSpPr>
        <p:spPr>
          <a:xfrm>
            <a:off x="5661190" y="950861"/>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TextBox 17"/>
          <p:cNvSpPr txBox="1"/>
          <p:nvPr/>
        </p:nvSpPr>
        <p:spPr>
          <a:xfrm>
            <a:off x="6553200" y="219052"/>
            <a:ext cx="1779178" cy="307777"/>
          </a:xfrm>
          <a:prstGeom prst="rect">
            <a:avLst/>
          </a:prstGeom>
          <a:noFill/>
        </p:spPr>
        <p:txBody>
          <a:bodyPr wrap="square" rtlCol="0">
            <a:spAutoFit/>
          </a:bodyPr>
          <a:lstStyle/>
          <a:p>
            <a:r>
              <a:rPr lang="en-US" sz="1400" b="1" i="1" dirty="0" smtClean="0">
                <a:solidFill>
                  <a:schemeClr val="tx2">
                    <a:lumMod val="75000"/>
                  </a:schemeClr>
                </a:solidFill>
              </a:rPr>
              <a:t>Battery Powered</a:t>
            </a:r>
            <a:endParaRPr lang="en-US" sz="1400" b="1" i="1" dirty="0">
              <a:solidFill>
                <a:schemeClr val="tx2">
                  <a:lumMod val="75000"/>
                </a:schemeClr>
              </a:solidFill>
            </a:endParaRPr>
          </a:p>
        </p:txBody>
      </p:sp>
      <p:sp>
        <p:nvSpPr>
          <p:cNvPr id="20" name="TextBox 19"/>
          <p:cNvSpPr txBox="1"/>
          <p:nvPr/>
        </p:nvSpPr>
        <p:spPr>
          <a:xfrm>
            <a:off x="6853159" y="484302"/>
            <a:ext cx="1936419"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Very portable</a:t>
            </a:r>
          </a:p>
          <a:p>
            <a:pPr marL="171450" indent="-171450">
              <a:buFont typeface="Arial" panose="020B0604020202020204" pitchFamily="34" charset="0"/>
              <a:buChar char="•"/>
            </a:pPr>
            <a:r>
              <a:rPr lang="en-US" sz="1100" dirty="0" smtClean="0"/>
              <a:t>Up to 8 hours continuous use with 9v lithium</a:t>
            </a:r>
            <a:endParaRPr lang="en-US" sz="1100" dirty="0"/>
          </a:p>
        </p:txBody>
      </p:sp>
      <p:cxnSp>
        <p:nvCxnSpPr>
          <p:cNvPr id="21" name="Straight Connector 20"/>
          <p:cNvCxnSpPr>
            <a:stCxn id="22" idx="6"/>
            <a:endCxn id="36" idx="3"/>
          </p:cNvCxnSpPr>
          <p:nvPr/>
        </p:nvCxnSpPr>
        <p:spPr>
          <a:xfrm flipH="1">
            <a:off x="2682073" y="1481688"/>
            <a:ext cx="1342688" cy="298553"/>
          </a:xfrm>
          <a:prstGeom prst="line">
            <a:avLst/>
          </a:prstGeom>
        </p:spPr>
        <p:style>
          <a:lnRef idx="3">
            <a:schemeClr val="accent2"/>
          </a:lnRef>
          <a:fillRef idx="0">
            <a:schemeClr val="accent2"/>
          </a:fillRef>
          <a:effectRef idx="2">
            <a:schemeClr val="accent2"/>
          </a:effectRef>
          <a:fontRef idx="minor">
            <a:schemeClr val="tx1"/>
          </a:fontRef>
        </p:style>
      </p:cxnSp>
      <p:sp>
        <p:nvSpPr>
          <p:cNvPr id="22" name="Oval 21"/>
          <p:cNvSpPr/>
          <p:nvPr/>
        </p:nvSpPr>
        <p:spPr>
          <a:xfrm>
            <a:off x="3872361" y="1405488"/>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4737131" y="1497078"/>
            <a:ext cx="1816069" cy="17697"/>
          </a:xfrm>
          <a:prstGeom prst="line">
            <a:avLst/>
          </a:prstGeom>
        </p:spPr>
        <p:style>
          <a:lnRef idx="3">
            <a:schemeClr val="accent2"/>
          </a:lnRef>
          <a:fillRef idx="0">
            <a:schemeClr val="accent2"/>
          </a:fillRef>
          <a:effectRef idx="2">
            <a:schemeClr val="accent2"/>
          </a:effectRef>
          <a:fontRef idx="minor">
            <a:schemeClr val="tx1"/>
          </a:fontRef>
        </p:style>
      </p:cxnSp>
      <p:sp>
        <p:nvSpPr>
          <p:cNvPr id="25" name="Oval 24"/>
          <p:cNvSpPr/>
          <p:nvPr/>
        </p:nvSpPr>
        <p:spPr>
          <a:xfrm>
            <a:off x="4693588" y="1438575"/>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36479" y="1189301"/>
            <a:ext cx="1524000" cy="307777"/>
          </a:xfrm>
          <a:prstGeom prst="rect">
            <a:avLst/>
          </a:prstGeom>
          <a:noFill/>
        </p:spPr>
        <p:txBody>
          <a:bodyPr wrap="square" rtlCol="0">
            <a:spAutoFit/>
          </a:bodyPr>
          <a:lstStyle/>
          <a:p>
            <a:r>
              <a:rPr lang="en-US" sz="1400" b="1" i="1" dirty="0" smtClean="0">
                <a:solidFill>
                  <a:schemeClr val="tx2">
                    <a:lumMod val="75000"/>
                  </a:schemeClr>
                </a:solidFill>
              </a:rPr>
              <a:t>Arduino Inside</a:t>
            </a:r>
            <a:endParaRPr lang="en-US" sz="1400" b="1" i="1" dirty="0">
              <a:solidFill>
                <a:schemeClr val="tx2">
                  <a:lumMod val="75000"/>
                </a:schemeClr>
              </a:solidFill>
            </a:endParaRPr>
          </a:p>
        </p:txBody>
      </p:sp>
      <p:sp>
        <p:nvSpPr>
          <p:cNvPr id="28" name="TextBox 27"/>
          <p:cNvSpPr txBox="1"/>
          <p:nvPr/>
        </p:nvSpPr>
        <p:spPr>
          <a:xfrm>
            <a:off x="6588879" y="1427337"/>
            <a:ext cx="2464978"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ATmega328 – 8-bit processor</a:t>
            </a:r>
          </a:p>
          <a:p>
            <a:pPr marL="171450" indent="-171450">
              <a:buFont typeface="Arial" panose="020B0604020202020204" pitchFamily="34" charset="0"/>
              <a:buChar char="•"/>
            </a:pPr>
            <a:r>
              <a:rPr lang="en-US" sz="1100" dirty="0" smtClean="0"/>
              <a:t>User programmable for upgrades and experimentation!</a:t>
            </a:r>
            <a:endParaRPr lang="en-US" sz="1100" dirty="0"/>
          </a:p>
        </p:txBody>
      </p:sp>
      <p:cxnSp>
        <p:nvCxnSpPr>
          <p:cNvPr id="31" name="Straight Connector 30"/>
          <p:cNvCxnSpPr>
            <a:endCxn id="34" idx="3"/>
          </p:cNvCxnSpPr>
          <p:nvPr/>
        </p:nvCxnSpPr>
        <p:spPr>
          <a:xfrm flipH="1" flipV="1">
            <a:off x="1733338" y="949373"/>
            <a:ext cx="2602342" cy="50717"/>
          </a:xfrm>
          <a:prstGeom prst="line">
            <a:avLst/>
          </a:prstGeom>
        </p:spPr>
        <p:style>
          <a:lnRef idx="3">
            <a:schemeClr val="accent2"/>
          </a:lnRef>
          <a:fillRef idx="0">
            <a:schemeClr val="accent2"/>
          </a:fillRef>
          <a:effectRef idx="2">
            <a:schemeClr val="accent2"/>
          </a:effectRef>
          <a:fontRef idx="minor">
            <a:schemeClr val="tx1"/>
          </a:fontRef>
        </p:style>
      </p:cxnSp>
      <p:sp>
        <p:nvSpPr>
          <p:cNvPr id="32" name="Oval 31"/>
          <p:cNvSpPr/>
          <p:nvPr/>
        </p:nvSpPr>
        <p:spPr>
          <a:xfrm>
            <a:off x="4292135" y="923888"/>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p:cNvSpPr txBox="1"/>
          <p:nvPr/>
        </p:nvSpPr>
        <p:spPr>
          <a:xfrm>
            <a:off x="209338" y="795484"/>
            <a:ext cx="1524000" cy="307777"/>
          </a:xfrm>
          <a:prstGeom prst="rect">
            <a:avLst/>
          </a:prstGeom>
          <a:noFill/>
        </p:spPr>
        <p:txBody>
          <a:bodyPr wrap="square" rtlCol="0">
            <a:spAutoFit/>
          </a:bodyPr>
          <a:lstStyle/>
          <a:p>
            <a:r>
              <a:rPr lang="en-US" sz="1400" b="1" i="1" dirty="0" smtClean="0">
                <a:solidFill>
                  <a:schemeClr val="tx2">
                    <a:lumMod val="75000"/>
                  </a:schemeClr>
                </a:solidFill>
              </a:rPr>
              <a:t>USB Interface</a:t>
            </a:r>
            <a:endParaRPr lang="en-US" sz="1400" b="1" i="1" dirty="0">
              <a:solidFill>
                <a:schemeClr val="tx2">
                  <a:lumMod val="75000"/>
                </a:schemeClr>
              </a:solidFill>
            </a:endParaRPr>
          </a:p>
        </p:txBody>
      </p:sp>
      <p:sp>
        <p:nvSpPr>
          <p:cNvPr id="35" name="TextBox 34"/>
          <p:cNvSpPr txBox="1"/>
          <p:nvPr/>
        </p:nvSpPr>
        <p:spPr>
          <a:xfrm>
            <a:off x="361738" y="1033520"/>
            <a:ext cx="1936419"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Supports 2 controllers</a:t>
            </a:r>
          </a:p>
          <a:p>
            <a:pPr marL="171450" indent="-171450">
              <a:buFont typeface="Arial" panose="020B0604020202020204" pitchFamily="34" charset="0"/>
              <a:buChar char="•"/>
            </a:pPr>
            <a:r>
              <a:rPr lang="en-US" sz="1100" dirty="0" smtClean="0"/>
              <a:t>Flash drive configuration</a:t>
            </a:r>
            <a:endParaRPr lang="en-US" sz="1100" dirty="0"/>
          </a:p>
        </p:txBody>
      </p:sp>
      <p:sp>
        <p:nvSpPr>
          <p:cNvPr id="36" name="TextBox 35"/>
          <p:cNvSpPr txBox="1"/>
          <p:nvPr/>
        </p:nvSpPr>
        <p:spPr>
          <a:xfrm>
            <a:off x="757812" y="1626352"/>
            <a:ext cx="1924261" cy="307777"/>
          </a:xfrm>
          <a:prstGeom prst="rect">
            <a:avLst/>
          </a:prstGeom>
          <a:noFill/>
        </p:spPr>
        <p:txBody>
          <a:bodyPr wrap="square" rtlCol="0">
            <a:spAutoFit/>
          </a:bodyPr>
          <a:lstStyle/>
          <a:p>
            <a:r>
              <a:rPr lang="en-US" sz="1400" b="1" i="1" dirty="0" smtClean="0">
                <a:solidFill>
                  <a:schemeClr val="tx2">
                    <a:lumMod val="75000"/>
                  </a:schemeClr>
                </a:solidFill>
              </a:rPr>
              <a:t>Bluetooth Interface</a:t>
            </a:r>
            <a:endParaRPr lang="en-US" sz="1400" b="1" i="1" dirty="0">
              <a:solidFill>
                <a:schemeClr val="tx2">
                  <a:lumMod val="75000"/>
                </a:schemeClr>
              </a:solidFill>
            </a:endParaRPr>
          </a:p>
        </p:txBody>
      </p:sp>
      <p:sp>
        <p:nvSpPr>
          <p:cNvPr id="37" name="TextBox 36"/>
          <p:cNvSpPr txBox="1"/>
          <p:nvPr/>
        </p:nvSpPr>
        <p:spPr>
          <a:xfrm>
            <a:off x="910213" y="1864388"/>
            <a:ext cx="1936419"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Industry standard RN-42</a:t>
            </a:r>
          </a:p>
          <a:p>
            <a:pPr marL="171450" indent="-171450">
              <a:buFont typeface="Arial" panose="020B0604020202020204" pitchFamily="34" charset="0"/>
              <a:buChar char="•"/>
            </a:pPr>
            <a:r>
              <a:rPr lang="en-US" sz="1100" dirty="0" smtClean="0"/>
              <a:t>30 meter range</a:t>
            </a:r>
            <a:endParaRPr lang="en-US" sz="1100" dirty="0"/>
          </a:p>
        </p:txBody>
      </p:sp>
      <p:pic>
        <p:nvPicPr>
          <p:cNvPr id="14" name="Picture 3"/>
          <p:cNvPicPr>
            <a:picLocks noChangeAspect="1" noChangeArrowheads="1"/>
          </p:cNvPicPr>
          <p:nvPr/>
        </p:nvPicPr>
        <p:blipFill>
          <a:blip r:embed="rId3" cstate="print"/>
          <a:srcRect l="22222" t="20988" r="20139" b="17284"/>
          <a:stretch>
            <a:fillRect/>
          </a:stretch>
        </p:blipFill>
        <p:spPr bwMode="auto">
          <a:xfrm>
            <a:off x="6588879" y="3500902"/>
            <a:ext cx="1930234" cy="1162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2"/>
          <p:cNvPicPr>
            <a:picLocks noChangeAspect="1" noChangeArrowheads="1"/>
          </p:cNvPicPr>
          <p:nvPr/>
        </p:nvPicPr>
        <p:blipFill>
          <a:blip r:embed="rId4" cstate="print"/>
          <a:srcRect l="24425" t="16162" r="22879" b="10088"/>
          <a:stretch>
            <a:fillRect/>
          </a:stretch>
        </p:blipFill>
        <p:spPr bwMode="auto">
          <a:xfrm>
            <a:off x="7016000" y="4399002"/>
            <a:ext cx="1888957" cy="1487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Parallelogram 28"/>
          <p:cNvSpPr/>
          <p:nvPr/>
        </p:nvSpPr>
        <p:spPr>
          <a:xfrm>
            <a:off x="6512698" y="5617567"/>
            <a:ext cx="2202344" cy="705288"/>
          </a:xfrm>
          <a:prstGeom prst="parallelogram">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smtClean="0"/>
              <a:t>Schematics, software, and PCB files available on our web site!</a:t>
            </a:r>
            <a:endParaRPr lang="en-US" sz="1200" dirty="0"/>
          </a:p>
        </p:txBody>
      </p:sp>
      <p:sp>
        <p:nvSpPr>
          <p:cNvPr id="43" name="TextBox 42"/>
          <p:cNvSpPr txBox="1"/>
          <p:nvPr/>
        </p:nvSpPr>
        <p:spPr>
          <a:xfrm>
            <a:off x="149060" y="2464029"/>
            <a:ext cx="2000462" cy="307777"/>
          </a:xfrm>
          <a:prstGeom prst="rect">
            <a:avLst/>
          </a:prstGeom>
          <a:noFill/>
        </p:spPr>
        <p:txBody>
          <a:bodyPr wrap="square" rtlCol="0">
            <a:spAutoFit/>
          </a:bodyPr>
          <a:lstStyle/>
          <a:p>
            <a:r>
              <a:rPr lang="en-US" sz="1400" b="1" i="1" dirty="0" smtClean="0">
                <a:solidFill>
                  <a:schemeClr val="tx2">
                    <a:lumMod val="75000"/>
                  </a:schemeClr>
                </a:solidFill>
              </a:rPr>
              <a:t>Two-button Control</a:t>
            </a:r>
            <a:endParaRPr lang="en-US" sz="1400" b="1" i="1" dirty="0">
              <a:solidFill>
                <a:schemeClr val="tx2">
                  <a:lumMod val="75000"/>
                </a:schemeClr>
              </a:solidFill>
            </a:endParaRPr>
          </a:p>
        </p:txBody>
      </p:sp>
      <p:sp>
        <p:nvSpPr>
          <p:cNvPr id="44" name="TextBox 43"/>
          <p:cNvSpPr txBox="1"/>
          <p:nvPr/>
        </p:nvSpPr>
        <p:spPr>
          <a:xfrm>
            <a:off x="301460" y="2702065"/>
            <a:ext cx="2533862"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Remote start of FTC </a:t>
            </a:r>
            <a:r>
              <a:rPr lang="en-US" sz="1100" dirty="0" err="1" smtClean="0"/>
              <a:t>tele</a:t>
            </a:r>
            <a:r>
              <a:rPr lang="en-US" sz="1100" dirty="0" smtClean="0"/>
              <a:t>-op</a:t>
            </a:r>
          </a:p>
          <a:p>
            <a:pPr marL="171450" indent="-171450">
              <a:buFont typeface="Arial" panose="020B0604020202020204" pitchFamily="34" charset="0"/>
              <a:buChar char="•"/>
            </a:pPr>
            <a:r>
              <a:rPr lang="en-US" sz="1100" dirty="0" smtClean="0"/>
              <a:t>“wait for start” release</a:t>
            </a:r>
          </a:p>
          <a:p>
            <a:pPr marL="171450" indent="-171450">
              <a:buFont typeface="Arial" panose="020B0604020202020204" pitchFamily="34" charset="0"/>
              <a:buChar char="•"/>
            </a:pPr>
            <a:r>
              <a:rPr lang="en-US" sz="1100" dirty="0" smtClean="0"/>
              <a:t>Program kill switch</a:t>
            </a:r>
          </a:p>
          <a:p>
            <a:pPr marL="171450" indent="-171450">
              <a:buFont typeface="Arial" panose="020B0604020202020204" pitchFamily="34" charset="0"/>
              <a:buChar char="•"/>
            </a:pPr>
            <a:r>
              <a:rPr lang="en-US" sz="1100" dirty="0" smtClean="0"/>
              <a:t>FRC timed “practice mode”</a:t>
            </a:r>
            <a:endParaRPr lang="en-US" sz="1100" dirty="0"/>
          </a:p>
        </p:txBody>
      </p:sp>
      <p:cxnSp>
        <p:nvCxnSpPr>
          <p:cNvPr id="46" name="Straight Connector 45"/>
          <p:cNvCxnSpPr/>
          <p:nvPr/>
        </p:nvCxnSpPr>
        <p:spPr>
          <a:xfrm flipH="1">
            <a:off x="1991042" y="2017663"/>
            <a:ext cx="1811840" cy="600255"/>
          </a:xfrm>
          <a:prstGeom prst="line">
            <a:avLst/>
          </a:prstGeom>
        </p:spPr>
        <p:style>
          <a:lnRef idx="3">
            <a:schemeClr val="accent2"/>
          </a:lnRef>
          <a:fillRef idx="0">
            <a:schemeClr val="accent2"/>
          </a:fillRef>
          <a:effectRef idx="2">
            <a:schemeClr val="accent2"/>
          </a:effectRef>
          <a:fontRef idx="minor">
            <a:schemeClr val="tx1"/>
          </a:fontRef>
        </p:style>
      </p:cxnSp>
      <p:sp>
        <p:nvSpPr>
          <p:cNvPr id="47" name="Oval 46"/>
          <p:cNvSpPr/>
          <p:nvPr/>
        </p:nvSpPr>
        <p:spPr>
          <a:xfrm>
            <a:off x="3759338" y="1941462"/>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9" name="Group 48"/>
          <p:cNvGrpSpPr/>
          <p:nvPr/>
        </p:nvGrpSpPr>
        <p:grpSpPr>
          <a:xfrm>
            <a:off x="-533400" y="-46038"/>
            <a:ext cx="3810000" cy="808038"/>
            <a:chOff x="5029200" y="2532062"/>
            <a:chExt cx="3810000" cy="808038"/>
          </a:xfrm>
        </p:grpSpPr>
        <p:sp>
          <p:nvSpPr>
            <p:cNvPr id="50" name="Title 1"/>
            <p:cNvSpPr txBox="1">
              <a:spLocks/>
            </p:cNvSpPr>
            <p:nvPr/>
          </p:nvSpPr>
          <p:spPr>
            <a:xfrm>
              <a:off x="5029200" y="2532062"/>
              <a:ext cx="3810000" cy="808038"/>
            </a:xfrm>
            <a:prstGeom prst="rect">
              <a:avLst/>
            </a:prstGeom>
          </p:spPr>
          <p:txBody>
            <a:bodyPr anchor="ctr">
              <a:normAutofit/>
            </a:bodyPr>
            <a:lstStyle/>
            <a:p>
              <a:pPr algn="ctr" fontAlgn="auto">
                <a:spcAft>
                  <a:spcPts val="0"/>
                </a:spcAft>
                <a:defRPr/>
              </a:pPr>
              <a:r>
                <a:rPr lang="en-US" sz="4000" dirty="0" err="1">
                  <a:latin typeface="Bolts SF" pitchFamily="2" charset="0"/>
                  <a:ea typeface="+mj-ea"/>
                  <a:cs typeface="+mj-cs"/>
                </a:rPr>
                <a:t>ChapR</a:t>
              </a:r>
              <a:r>
                <a:rPr lang="en-US" sz="2000" baseline="80000" dirty="0" err="1">
                  <a:latin typeface="+mj-lt"/>
                  <a:ea typeface="+mj-ea"/>
                  <a:cs typeface="+mj-cs"/>
                </a:rPr>
                <a:t>TM</a:t>
              </a:r>
              <a:endParaRPr lang="en-US" sz="4000" baseline="80000" dirty="0">
                <a:latin typeface="+mj-lt"/>
                <a:ea typeface="+mj-ea"/>
                <a:cs typeface="+mj-cs"/>
              </a:endParaRPr>
            </a:p>
          </p:txBody>
        </p:sp>
        <p:sp>
          <p:nvSpPr>
            <p:cNvPr id="51" name="TextBox 50"/>
            <p:cNvSpPr txBox="1"/>
            <p:nvPr/>
          </p:nvSpPr>
          <p:spPr>
            <a:xfrm rot="19414626">
              <a:off x="5613410" y="2575168"/>
              <a:ext cx="582211" cy="369332"/>
            </a:xfrm>
            <a:prstGeom prst="rect">
              <a:avLst/>
            </a:prstGeom>
            <a:noFill/>
          </p:spPr>
          <p:txBody>
            <a:bodyPr wrap="none" rtlCol="0">
              <a:spAutoFit/>
            </a:bodyPr>
            <a:lstStyle/>
            <a:p>
              <a:r>
                <a:rPr lang="en-US" dirty="0" smtClean="0">
                  <a:solidFill>
                    <a:srgbClr val="FF0000"/>
                  </a:solidFill>
                </a:rPr>
                <a:t>The</a:t>
              </a:r>
              <a:endParaRPr lang="en-US" dirty="0">
                <a:solidFill>
                  <a:srgbClr val="FF0000"/>
                </a:solidFill>
              </a:endParaRPr>
            </a:p>
          </p:txBody>
        </p:sp>
      </p:grpSp>
      <p:sp>
        <p:nvSpPr>
          <p:cNvPr id="56" name="TextBox 55"/>
          <p:cNvSpPr txBox="1"/>
          <p:nvPr/>
        </p:nvSpPr>
        <p:spPr>
          <a:xfrm>
            <a:off x="6499756" y="2206474"/>
            <a:ext cx="1779178" cy="307777"/>
          </a:xfrm>
          <a:prstGeom prst="rect">
            <a:avLst/>
          </a:prstGeom>
          <a:noFill/>
        </p:spPr>
        <p:txBody>
          <a:bodyPr wrap="square" rtlCol="0">
            <a:spAutoFit/>
          </a:bodyPr>
          <a:lstStyle/>
          <a:p>
            <a:r>
              <a:rPr lang="en-US" sz="1400" b="1" i="1" dirty="0" smtClean="0">
                <a:solidFill>
                  <a:schemeClr val="tx2">
                    <a:lumMod val="75000"/>
                  </a:schemeClr>
                </a:solidFill>
              </a:rPr>
              <a:t>Sound</a:t>
            </a:r>
            <a:endParaRPr lang="en-US" sz="1400" b="1" i="1" dirty="0">
              <a:solidFill>
                <a:schemeClr val="tx2">
                  <a:lumMod val="75000"/>
                </a:schemeClr>
              </a:solidFill>
            </a:endParaRPr>
          </a:p>
        </p:txBody>
      </p:sp>
      <p:sp>
        <p:nvSpPr>
          <p:cNvPr id="57" name="TextBox 56"/>
          <p:cNvSpPr txBox="1"/>
          <p:nvPr/>
        </p:nvSpPr>
        <p:spPr>
          <a:xfrm>
            <a:off x="6661291" y="2471724"/>
            <a:ext cx="210050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Listen for the SQUEEP and other feedback</a:t>
            </a:r>
          </a:p>
          <a:p>
            <a:pPr marL="171450" indent="-171450">
              <a:buFont typeface="Arial" panose="020B0604020202020204" pitchFamily="34" charset="0"/>
              <a:buChar char="•"/>
            </a:pPr>
            <a:endParaRPr lang="en-US" sz="1100" dirty="0"/>
          </a:p>
        </p:txBody>
      </p:sp>
      <p:sp>
        <p:nvSpPr>
          <p:cNvPr id="58" name="TextBox 57"/>
          <p:cNvSpPr txBox="1"/>
          <p:nvPr/>
        </p:nvSpPr>
        <p:spPr>
          <a:xfrm>
            <a:off x="3310512" y="2389839"/>
            <a:ext cx="1779178" cy="307777"/>
          </a:xfrm>
          <a:prstGeom prst="rect">
            <a:avLst/>
          </a:prstGeom>
          <a:noFill/>
        </p:spPr>
        <p:txBody>
          <a:bodyPr wrap="square" rtlCol="0">
            <a:spAutoFit/>
          </a:bodyPr>
          <a:lstStyle/>
          <a:p>
            <a:r>
              <a:rPr lang="en-US" sz="1400" b="1" i="1" dirty="0" smtClean="0">
                <a:solidFill>
                  <a:schemeClr val="tx2">
                    <a:lumMod val="75000"/>
                  </a:schemeClr>
                </a:solidFill>
              </a:rPr>
              <a:t>Lights</a:t>
            </a:r>
            <a:endParaRPr lang="en-US" sz="1400" b="1" i="1" dirty="0">
              <a:solidFill>
                <a:schemeClr val="tx2">
                  <a:lumMod val="75000"/>
                </a:schemeClr>
              </a:solidFill>
            </a:endParaRPr>
          </a:p>
        </p:txBody>
      </p:sp>
      <p:sp>
        <p:nvSpPr>
          <p:cNvPr id="59" name="TextBox 58"/>
          <p:cNvSpPr txBox="1"/>
          <p:nvPr/>
        </p:nvSpPr>
        <p:spPr>
          <a:xfrm>
            <a:off x="3462866" y="2667233"/>
            <a:ext cx="3314746"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Pretty </a:t>
            </a:r>
            <a:r>
              <a:rPr lang="en-US" sz="1100" b="1" dirty="0" smtClean="0">
                <a:solidFill>
                  <a:schemeClr val="tx2">
                    <a:lumMod val="60000"/>
                    <a:lumOff val="40000"/>
                  </a:schemeClr>
                </a:solidFill>
                <a:latin typeface="Arial Black" panose="020B0A04020102020204" pitchFamily="34" charset="0"/>
              </a:rPr>
              <a:t>Blue</a:t>
            </a:r>
            <a:r>
              <a:rPr lang="en-US" sz="1100" dirty="0" smtClean="0">
                <a:solidFill>
                  <a:schemeClr val="tx2">
                    <a:lumMod val="60000"/>
                    <a:lumOff val="40000"/>
                  </a:schemeClr>
                </a:solidFill>
              </a:rPr>
              <a:t> </a:t>
            </a:r>
            <a:r>
              <a:rPr lang="en-US" sz="1100" dirty="0" smtClean="0"/>
              <a:t>indicates Bluetooth pairing</a:t>
            </a:r>
          </a:p>
          <a:p>
            <a:pPr marL="171450" indent="-171450">
              <a:buFont typeface="Arial" panose="020B0604020202020204" pitchFamily="34" charset="0"/>
              <a:buChar char="•"/>
            </a:pPr>
            <a:r>
              <a:rPr lang="en-US" sz="1100" dirty="0" smtClean="0"/>
              <a:t>Flashing </a:t>
            </a:r>
            <a:r>
              <a:rPr lang="en-US" sz="1100" dirty="0" smtClean="0">
                <a:solidFill>
                  <a:srgbClr val="00B050"/>
                </a:solidFill>
                <a:latin typeface="Arial Black" panose="020B0A04020102020204" pitchFamily="34" charset="0"/>
              </a:rPr>
              <a:t>Green</a:t>
            </a:r>
            <a:r>
              <a:rPr lang="en-US" sz="1100" dirty="0" smtClean="0">
                <a:solidFill>
                  <a:srgbClr val="00B050"/>
                </a:solidFill>
              </a:rPr>
              <a:t> </a:t>
            </a:r>
            <a:r>
              <a:rPr lang="en-US" sz="1100" dirty="0" smtClean="0"/>
              <a:t>means low battery</a:t>
            </a:r>
          </a:p>
          <a:p>
            <a:pPr marL="171450" indent="-171450">
              <a:buFont typeface="Arial" panose="020B0604020202020204" pitchFamily="34" charset="0"/>
              <a:buChar char="•"/>
            </a:pPr>
            <a:endParaRPr lang="en-US" sz="1100" dirty="0"/>
          </a:p>
        </p:txBody>
      </p:sp>
      <p:cxnSp>
        <p:nvCxnSpPr>
          <p:cNvPr id="60" name="Straight Connector 59"/>
          <p:cNvCxnSpPr/>
          <p:nvPr/>
        </p:nvCxnSpPr>
        <p:spPr>
          <a:xfrm flipH="1">
            <a:off x="4024761" y="2027501"/>
            <a:ext cx="372509" cy="590417"/>
          </a:xfrm>
          <a:prstGeom prst="line">
            <a:avLst/>
          </a:prstGeom>
        </p:spPr>
        <p:style>
          <a:lnRef idx="3">
            <a:schemeClr val="accent2"/>
          </a:lnRef>
          <a:fillRef idx="0">
            <a:schemeClr val="accent2"/>
          </a:fillRef>
          <a:effectRef idx="2">
            <a:schemeClr val="accent2"/>
          </a:effectRef>
          <a:fontRef idx="minor">
            <a:schemeClr val="tx1"/>
          </a:fontRef>
        </p:style>
      </p:cxnSp>
      <p:sp>
        <p:nvSpPr>
          <p:cNvPr id="61" name="Oval 60"/>
          <p:cNvSpPr/>
          <p:nvPr/>
        </p:nvSpPr>
        <p:spPr>
          <a:xfrm>
            <a:off x="4353726" y="1951301"/>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062" name="Group 2061"/>
          <p:cNvGrpSpPr/>
          <p:nvPr/>
        </p:nvGrpSpPr>
        <p:grpSpPr>
          <a:xfrm>
            <a:off x="3148903" y="5105400"/>
            <a:ext cx="3439976" cy="1436584"/>
            <a:chOff x="5293479" y="4914900"/>
            <a:chExt cx="3439976" cy="1628241"/>
          </a:xfrm>
        </p:grpSpPr>
        <p:sp>
          <p:nvSpPr>
            <p:cNvPr id="6" name="Rounded Rectangle 5"/>
            <p:cNvSpPr/>
            <p:nvPr/>
          </p:nvSpPr>
          <p:spPr>
            <a:xfrm>
              <a:off x="5445879" y="4914900"/>
              <a:ext cx="2937908" cy="1628241"/>
            </a:xfrm>
            <a:prstGeom prst="roundRect">
              <a:avLst>
                <a:gd name="adj" fmla="val 10198"/>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293479" y="5076502"/>
              <a:ext cx="2974382" cy="1178338"/>
            </a:xfrm>
            <a:prstGeom prst="rect">
              <a:avLst/>
            </a:prstGeom>
            <a:noFill/>
          </p:spPr>
          <p:txBody>
            <a:bodyPr wrap="square" lIns="313502" tIns="156751" rIns="313502" bIns="156751">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rgbClr val="FECBCA"/>
                      </a:gs>
                      <a:gs pos="97000">
                        <a:srgbClr val="E0615E"/>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olts SF" pitchFamily="2" charset="0"/>
                </a:rPr>
                <a:t>Chap </a:t>
              </a:r>
              <a:br>
                <a:rPr lang="en-US" sz="2800" b="1" dirty="0" smtClean="0">
                  <a:ln w="11430"/>
                  <a:gradFill>
                    <a:gsLst>
                      <a:gs pos="0">
                        <a:srgbClr val="FECBCA"/>
                      </a:gs>
                      <a:gs pos="97000">
                        <a:srgbClr val="E0615E"/>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olts SF" pitchFamily="2" charset="0"/>
                </a:rPr>
              </a:br>
              <a:r>
                <a:rPr lang="en-US" sz="2800" b="1" dirty="0" smtClean="0">
                  <a:ln w="11430"/>
                  <a:gradFill>
                    <a:gsLst>
                      <a:gs pos="0">
                        <a:srgbClr val="FECBCA"/>
                      </a:gs>
                      <a:gs pos="97000">
                        <a:srgbClr val="E0615E"/>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olts SF" pitchFamily="2" charset="0"/>
                </a:rPr>
                <a:t>Robotics</a:t>
              </a:r>
              <a:endParaRPr lang="en-US" sz="4400" b="1" dirty="0">
                <a:ln w="11430"/>
                <a:gradFill>
                  <a:gsLst>
                    <a:gs pos="0">
                      <a:srgbClr val="FECBCA"/>
                    </a:gs>
                    <a:gs pos="97000">
                      <a:srgbClr val="E0615E"/>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olts SF" pitchFamily="2" charset="0"/>
              </a:endParaRPr>
            </a:p>
          </p:txBody>
        </p:sp>
        <p:pic>
          <p:nvPicPr>
            <p:cNvPr id="8" name="Picture 7" descr="Logo.png"/>
            <p:cNvPicPr>
              <a:picLocks noChangeAspect="1"/>
            </p:cNvPicPr>
            <p:nvPr/>
          </p:nvPicPr>
          <p:blipFill>
            <a:blip r:embed="rId5" cstate="print"/>
            <a:stretch>
              <a:fillRect/>
            </a:stretch>
          </p:blipFill>
          <p:spPr>
            <a:xfrm>
              <a:off x="6923657" y="5192684"/>
              <a:ext cx="1412849" cy="945973"/>
            </a:xfrm>
            <a:prstGeom prst="rect">
              <a:avLst/>
            </a:prstGeom>
          </p:spPr>
        </p:pic>
        <p:sp>
          <p:nvSpPr>
            <p:cNvPr id="2061" name="TextBox 2060"/>
            <p:cNvSpPr txBox="1"/>
            <p:nvPr/>
          </p:nvSpPr>
          <p:spPr>
            <a:xfrm>
              <a:off x="5475424" y="4967292"/>
              <a:ext cx="2026517" cy="261610"/>
            </a:xfrm>
            <a:prstGeom prst="rect">
              <a:avLst/>
            </a:prstGeom>
            <a:noFill/>
          </p:spPr>
          <p:txBody>
            <a:bodyPr wrap="none" rtlCol="0">
              <a:spAutoFit/>
            </a:bodyPr>
            <a:lstStyle/>
            <a:p>
              <a:r>
                <a:rPr lang="en-US" sz="1100" b="1" i="1" dirty="0" smtClean="0"/>
                <a:t>The ChapR was created by:</a:t>
              </a:r>
              <a:endParaRPr lang="en-US" sz="1100" b="1" i="1" dirty="0"/>
            </a:p>
          </p:txBody>
        </p:sp>
        <p:sp>
          <p:nvSpPr>
            <p:cNvPr id="64" name="TextBox 63"/>
            <p:cNvSpPr txBox="1"/>
            <p:nvPr/>
          </p:nvSpPr>
          <p:spPr>
            <a:xfrm>
              <a:off x="5293479" y="6219911"/>
              <a:ext cx="3439976" cy="261610"/>
            </a:xfrm>
            <a:prstGeom prst="rect">
              <a:avLst/>
            </a:prstGeom>
            <a:noFill/>
          </p:spPr>
          <p:txBody>
            <a:bodyPr wrap="square" rtlCol="0">
              <a:spAutoFit/>
            </a:bodyPr>
            <a:lstStyle/>
            <a:p>
              <a:pPr algn="ctr"/>
              <a:r>
                <a:rPr lang="en-US" sz="1100" b="1" i="1" dirty="0" smtClean="0"/>
                <a:t>Westlake High School – Austin, TX</a:t>
              </a:r>
              <a:endParaRPr lang="en-US" sz="1100" b="1" i="1" dirty="0"/>
            </a:p>
          </p:txBody>
        </p:sp>
      </p:gr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521" y="3719030"/>
            <a:ext cx="2590800" cy="1943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 name="TextBox 66"/>
          <p:cNvSpPr txBox="1"/>
          <p:nvPr/>
        </p:nvSpPr>
        <p:spPr>
          <a:xfrm>
            <a:off x="2921445" y="3352800"/>
            <a:ext cx="2000462" cy="307777"/>
          </a:xfrm>
          <a:prstGeom prst="rect">
            <a:avLst/>
          </a:prstGeom>
          <a:noFill/>
        </p:spPr>
        <p:txBody>
          <a:bodyPr wrap="square" rtlCol="0">
            <a:spAutoFit/>
          </a:bodyPr>
          <a:lstStyle/>
          <a:p>
            <a:r>
              <a:rPr lang="en-US" sz="1400" b="1" i="1" dirty="0" smtClean="0">
                <a:solidFill>
                  <a:schemeClr val="tx2">
                    <a:lumMod val="75000"/>
                  </a:schemeClr>
                </a:solidFill>
              </a:rPr>
              <a:t>Easy to Use</a:t>
            </a:r>
            <a:endParaRPr lang="en-US" sz="1400" b="1" i="1" dirty="0">
              <a:solidFill>
                <a:schemeClr val="tx2">
                  <a:lumMod val="75000"/>
                </a:schemeClr>
              </a:solidFill>
            </a:endParaRPr>
          </a:p>
        </p:txBody>
      </p:sp>
      <p:sp>
        <p:nvSpPr>
          <p:cNvPr id="68" name="TextBox 67"/>
          <p:cNvSpPr txBox="1"/>
          <p:nvPr/>
        </p:nvSpPr>
        <p:spPr>
          <a:xfrm>
            <a:off x="3073845" y="3590836"/>
            <a:ext cx="3362634" cy="1277273"/>
          </a:xfrm>
          <a:prstGeom prst="rect">
            <a:avLst/>
          </a:prstGeom>
          <a:noFill/>
        </p:spPr>
        <p:txBody>
          <a:bodyPr wrap="square" rtlCol="0">
            <a:spAutoFit/>
          </a:bodyPr>
          <a:lstStyle/>
          <a:p>
            <a:pPr marL="228600" indent="-228600">
              <a:buFont typeface="Arial" panose="020B0604020202020204" pitchFamily="34" charset="0"/>
              <a:buChar char="•"/>
            </a:pPr>
            <a:r>
              <a:rPr lang="en-US" sz="1100" dirty="0" smtClean="0"/>
              <a:t>USB controllers plug into the ChapR</a:t>
            </a:r>
          </a:p>
          <a:p>
            <a:pPr marL="228600" indent="-228600">
              <a:buFont typeface="Arial" panose="020B0604020202020204" pitchFamily="34" charset="0"/>
              <a:buChar char="•"/>
            </a:pPr>
            <a:r>
              <a:rPr lang="en-US" sz="1100" dirty="0" smtClean="0"/>
              <a:t>Fast Bluetooth pairing with robot</a:t>
            </a:r>
          </a:p>
          <a:p>
            <a:pPr marL="228600" indent="-228600">
              <a:buFont typeface="Arial" panose="020B0604020202020204" pitchFamily="34" charset="0"/>
              <a:buChar char="•"/>
            </a:pPr>
            <a:r>
              <a:rPr lang="en-US" sz="1100" dirty="0" smtClean="0"/>
              <a:t>Transmits all controller functions to the robot</a:t>
            </a:r>
          </a:p>
          <a:p>
            <a:pPr marL="228600" indent="-228600">
              <a:buFont typeface="Arial" panose="020B0604020202020204" pitchFamily="34" charset="0"/>
              <a:buChar char="•"/>
            </a:pPr>
            <a:r>
              <a:rPr lang="en-US" sz="1100" dirty="0" smtClean="0"/>
              <a:t>Automatic control including FTC </a:t>
            </a:r>
            <a:r>
              <a:rPr lang="en-US" sz="1100" dirty="0" err="1" smtClean="0"/>
              <a:t>tele</a:t>
            </a:r>
            <a:r>
              <a:rPr lang="en-US" sz="1100" dirty="0" smtClean="0"/>
              <a:t>-op start and FRC practice mode</a:t>
            </a:r>
          </a:p>
          <a:p>
            <a:pPr marL="228600" indent="-228600">
              <a:buFont typeface="Arial" panose="020B0604020202020204" pitchFamily="34" charset="0"/>
              <a:buChar char="•"/>
            </a:pPr>
            <a:r>
              <a:rPr lang="en-US" sz="1100" dirty="0" smtClean="0"/>
              <a:t>Compatible with </a:t>
            </a:r>
            <a:r>
              <a:rPr lang="en-US" sz="1100" dirty="0" err="1" smtClean="0"/>
              <a:t>RobotC</a:t>
            </a:r>
            <a:r>
              <a:rPr lang="en-US" sz="1100" dirty="0" smtClean="0"/>
              <a:t>, </a:t>
            </a:r>
            <a:r>
              <a:rPr lang="en-US" sz="1100" dirty="0" err="1" smtClean="0"/>
              <a:t>Labview</a:t>
            </a:r>
            <a:r>
              <a:rPr lang="en-US" sz="1100" dirty="0" smtClean="0"/>
              <a:t>, and NXT-G</a:t>
            </a:r>
          </a:p>
          <a:p>
            <a:pPr marL="228600" indent="-228600">
              <a:buFont typeface="+mj-lt"/>
              <a:buAutoNum type="arabicPeriod"/>
            </a:pPr>
            <a:endParaRPr lang="en-US" sz="1100" dirty="0"/>
          </a:p>
        </p:txBody>
      </p:sp>
      <p:cxnSp>
        <p:nvCxnSpPr>
          <p:cNvPr id="69" name="Straight Connector 68"/>
          <p:cNvCxnSpPr>
            <a:stCxn id="70" idx="2"/>
          </p:cNvCxnSpPr>
          <p:nvPr/>
        </p:nvCxnSpPr>
        <p:spPr>
          <a:xfrm>
            <a:off x="4758312" y="2091305"/>
            <a:ext cx="1902979" cy="526612"/>
          </a:xfrm>
          <a:prstGeom prst="line">
            <a:avLst/>
          </a:prstGeom>
        </p:spPr>
        <p:style>
          <a:lnRef idx="3">
            <a:schemeClr val="accent2"/>
          </a:lnRef>
          <a:fillRef idx="0">
            <a:schemeClr val="accent2"/>
          </a:fillRef>
          <a:effectRef idx="2">
            <a:schemeClr val="accent2"/>
          </a:effectRef>
          <a:fontRef idx="minor">
            <a:schemeClr val="tx1"/>
          </a:fontRef>
        </p:style>
      </p:cxnSp>
      <p:sp>
        <p:nvSpPr>
          <p:cNvPr id="70" name="Oval 69"/>
          <p:cNvSpPr/>
          <p:nvPr/>
        </p:nvSpPr>
        <p:spPr>
          <a:xfrm>
            <a:off x="4758312" y="2015105"/>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240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407</Words>
  <Application>Microsoft Office PowerPoint</Application>
  <PresentationFormat>On-screen Show (4:3)</PresentationFormat>
  <Paragraphs>66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Chap Robotics</vt:lpstr>
      <vt:lpstr>Hardware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Schematic</dc:title>
  <dc:creator>Rachel</dc:creator>
  <cp:lastModifiedBy>Eric Rothfus</cp:lastModifiedBy>
  <cp:revision>27</cp:revision>
  <cp:lastPrinted>2014-04-22T14:51:20Z</cp:lastPrinted>
  <dcterms:created xsi:type="dcterms:W3CDTF">2013-04-23T17:43:28Z</dcterms:created>
  <dcterms:modified xsi:type="dcterms:W3CDTF">2014-04-22T14:51:34Z</dcterms:modified>
</cp:coreProperties>
</file>