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6929EB-3767-4CF8-843D-0C4326F4FF11}"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29EB-3767-4CF8-843D-0C4326F4FF11}"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29EB-3767-4CF8-843D-0C4326F4FF11}"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29EB-3767-4CF8-843D-0C4326F4FF11}"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929EB-3767-4CF8-843D-0C4326F4FF11}"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6929EB-3767-4CF8-843D-0C4326F4FF11}"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6929EB-3767-4CF8-843D-0C4326F4FF11}" type="datetimeFigureOut">
              <a:rPr lang="en-US" smtClean="0"/>
              <a:pPr/>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929EB-3767-4CF8-843D-0C4326F4FF11}" type="datetimeFigureOut">
              <a:rPr lang="en-US" smtClean="0"/>
              <a:pPr/>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929EB-3767-4CF8-843D-0C4326F4FF11}" type="datetimeFigureOut">
              <a:rPr lang="en-US" smtClean="0"/>
              <a:pPr/>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29EB-3767-4CF8-843D-0C4326F4FF11}"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29EB-3767-4CF8-843D-0C4326F4FF11}"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BEEE4-CF20-4240-A7EF-7B114F739D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929EB-3767-4CF8-843D-0C4326F4FF11}" type="datetimeFigureOut">
              <a:rPr lang="en-US" smtClean="0"/>
              <a:pPr/>
              <a:t>4/24/2013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BEEE4-CF20-4240-A7EF-7B114F739D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893"/>
            <a:ext cx="3810000" cy="808038"/>
          </a:xfrm>
        </p:spPr>
        <p:txBody>
          <a:bodyPr>
            <a:normAutofit/>
          </a:bodyPr>
          <a:lstStyle/>
          <a:p>
            <a:r>
              <a:rPr lang="en-US" sz="3600" dirty="0" smtClean="0">
                <a:solidFill>
                  <a:schemeClr val="tx2">
                    <a:lumMod val="60000"/>
                    <a:lumOff val="40000"/>
                  </a:schemeClr>
                </a:solidFill>
              </a:rPr>
              <a:t>Outreach</a:t>
            </a:r>
            <a:endParaRPr lang="en-US" sz="3600" dirty="0">
              <a:solidFill>
                <a:schemeClr val="tx2">
                  <a:lumMod val="60000"/>
                  <a:lumOff val="40000"/>
                </a:schemeClr>
              </a:solidFill>
            </a:endParaRPr>
          </a:p>
        </p:txBody>
      </p:sp>
      <p:sp>
        <p:nvSpPr>
          <p:cNvPr id="4" name="Title 1"/>
          <p:cNvSpPr txBox="1">
            <a:spLocks/>
          </p:cNvSpPr>
          <p:nvPr/>
        </p:nvSpPr>
        <p:spPr>
          <a:xfrm>
            <a:off x="4648200" y="482893"/>
            <a:ext cx="3810000" cy="80803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err="1" smtClean="0">
                <a:solidFill>
                  <a:schemeClr val="tx2">
                    <a:lumMod val="60000"/>
                    <a:lumOff val="40000"/>
                  </a:schemeClr>
                </a:solidFill>
                <a:latin typeface="+mj-lt"/>
                <a:ea typeface="+mj-ea"/>
                <a:cs typeface="+mj-cs"/>
              </a:rPr>
              <a:t>ChapR</a:t>
            </a:r>
            <a:endParaRPr kumimoji="0" lang="en-US" sz="40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p:txBody>
      </p:sp>
      <p:sp>
        <p:nvSpPr>
          <p:cNvPr id="5" name="TextBox 4"/>
          <p:cNvSpPr txBox="1"/>
          <p:nvPr/>
        </p:nvSpPr>
        <p:spPr>
          <a:xfrm>
            <a:off x="381000" y="4161472"/>
            <a:ext cx="4191000" cy="1477328"/>
          </a:xfrm>
          <a:prstGeom prst="rect">
            <a:avLst/>
          </a:prstGeom>
          <a:noFill/>
        </p:spPr>
        <p:txBody>
          <a:bodyPr wrap="square" rtlCol="0">
            <a:spAutoFit/>
          </a:bodyPr>
          <a:lstStyle/>
          <a:p>
            <a:r>
              <a:rPr lang="en-US" dirty="0" smtClean="0">
                <a:solidFill>
                  <a:schemeClr val="tx2">
                    <a:lumMod val="60000"/>
                    <a:lumOff val="40000"/>
                  </a:schemeClr>
                </a:solidFill>
              </a:rPr>
              <a:t>About Chap Robotics</a:t>
            </a:r>
          </a:p>
          <a:p>
            <a:r>
              <a:rPr lang="en-US" dirty="0" smtClean="0"/>
              <a:t>Chap Robotics now has 4 FTC teams (one of which, the Pi-Rho Maniacs, is here in St. Louis) and 1 FRC team (Team Appreciate, also here for the competition).</a:t>
            </a:r>
            <a:endParaRPr lang="en-US" dirty="0"/>
          </a:p>
        </p:txBody>
      </p:sp>
      <p:sp>
        <p:nvSpPr>
          <p:cNvPr id="7" name="TextBox 6"/>
          <p:cNvSpPr txBox="1"/>
          <p:nvPr/>
        </p:nvSpPr>
        <p:spPr>
          <a:xfrm>
            <a:off x="4572000" y="4445676"/>
            <a:ext cx="4495800" cy="2031324"/>
          </a:xfrm>
          <a:prstGeom prst="rect">
            <a:avLst/>
          </a:prstGeom>
          <a:noFill/>
        </p:spPr>
        <p:txBody>
          <a:bodyPr wrap="square" rtlCol="0">
            <a:spAutoFit/>
          </a:bodyPr>
          <a:lstStyle/>
          <a:p>
            <a:r>
              <a:rPr lang="en-US" dirty="0">
                <a:solidFill>
                  <a:schemeClr val="tx2">
                    <a:lumMod val="60000"/>
                    <a:lumOff val="40000"/>
                  </a:schemeClr>
                </a:solidFill>
              </a:rPr>
              <a:t>Features include</a:t>
            </a:r>
            <a:r>
              <a:rPr lang="en-US" dirty="0" smtClean="0">
                <a:solidFill>
                  <a:schemeClr val="tx2">
                    <a:lumMod val="60000"/>
                    <a:lumOff val="40000"/>
                  </a:schemeClr>
                </a:solidFill>
              </a:rPr>
              <a:t>:</a:t>
            </a:r>
          </a:p>
          <a:p>
            <a:pPr>
              <a:buFont typeface="Arial" pitchFamily="34" charset="0"/>
              <a:buChar char="•"/>
            </a:pPr>
            <a:r>
              <a:rPr lang="en-US" dirty="0" smtClean="0"/>
              <a:t>Bluetooth </a:t>
            </a:r>
            <a:r>
              <a:rPr lang="en-US" dirty="0"/>
              <a:t>connection to NXT brick (no computer needed</a:t>
            </a:r>
            <a:r>
              <a:rPr lang="en-US" dirty="0" smtClean="0"/>
              <a:t>!)</a:t>
            </a:r>
            <a:endParaRPr lang="en-US" dirty="0"/>
          </a:p>
          <a:p>
            <a:pPr>
              <a:buFont typeface="Arial" pitchFamily="34" charset="0"/>
              <a:buChar char="•"/>
            </a:pPr>
            <a:r>
              <a:rPr lang="en-US" dirty="0"/>
              <a:t>2 joysticks can be plugged in for driving</a:t>
            </a:r>
          </a:p>
          <a:p>
            <a:pPr>
              <a:buFont typeface="Arial" pitchFamily="34" charset="0"/>
              <a:buChar char="•"/>
            </a:pPr>
            <a:r>
              <a:rPr lang="en-US" dirty="0"/>
              <a:t>Button release of </a:t>
            </a:r>
            <a:r>
              <a:rPr lang="en-US" dirty="0" err="1"/>
              <a:t>waitForStart</a:t>
            </a:r>
            <a:r>
              <a:rPr lang="en-US" dirty="0"/>
              <a:t>() in selected program</a:t>
            </a:r>
          </a:p>
          <a:p>
            <a:pPr>
              <a:buFont typeface="Arial" pitchFamily="34" charset="0"/>
              <a:buChar char="•"/>
            </a:pPr>
            <a:r>
              <a:rPr lang="en-US" dirty="0"/>
              <a:t>Minimal lag</a:t>
            </a:r>
          </a:p>
        </p:txBody>
      </p:sp>
      <p:sp>
        <p:nvSpPr>
          <p:cNvPr id="9" name="TextBox 8"/>
          <p:cNvSpPr txBox="1"/>
          <p:nvPr/>
        </p:nvSpPr>
        <p:spPr>
          <a:xfrm>
            <a:off x="4572000" y="3352800"/>
            <a:ext cx="4572000" cy="923330"/>
          </a:xfrm>
          <a:prstGeom prst="rect">
            <a:avLst/>
          </a:prstGeom>
          <a:noFill/>
        </p:spPr>
        <p:txBody>
          <a:bodyPr wrap="square" rtlCol="0">
            <a:spAutoFit/>
          </a:bodyPr>
          <a:lstStyle/>
          <a:p>
            <a:r>
              <a:rPr lang="en-US" dirty="0" smtClean="0">
                <a:solidFill>
                  <a:schemeClr val="tx2">
                    <a:lumMod val="60000"/>
                    <a:lumOff val="40000"/>
                  </a:schemeClr>
                </a:solidFill>
              </a:rPr>
              <a:t>General Info</a:t>
            </a:r>
          </a:p>
          <a:p>
            <a:r>
              <a:rPr lang="en-US" dirty="0" smtClean="0"/>
              <a:t>The </a:t>
            </a:r>
            <a:r>
              <a:rPr lang="en-US" dirty="0" err="1" smtClean="0"/>
              <a:t>ChapR</a:t>
            </a:r>
            <a:r>
              <a:rPr lang="en-US" dirty="0" smtClean="0"/>
              <a:t> allows for drive practice without a PC, allowing for increased convenience.</a:t>
            </a:r>
            <a:endParaRPr lang="en-US" dirty="0"/>
          </a:p>
        </p:txBody>
      </p:sp>
      <p:pic>
        <p:nvPicPr>
          <p:cNvPr id="12" name="Picture 11" descr="TransBirdy_Without_TitleBar_cs3.png"/>
          <p:cNvPicPr>
            <a:picLocks noChangeAspect="1"/>
          </p:cNvPicPr>
          <p:nvPr/>
        </p:nvPicPr>
        <p:blipFill>
          <a:blip r:embed="rId2" cstate="print"/>
          <a:stretch>
            <a:fillRect/>
          </a:stretch>
        </p:blipFill>
        <p:spPr>
          <a:xfrm>
            <a:off x="7315200" y="402225"/>
            <a:ext cx="1447800" cy="969375"/>
          </a:xfrm>
          <a:prstGeom prst="rect">
            <a:avLst/>
          </a:prstGeom>
        </p:spPr>
      </p:pic>
      <p:pic>
        <p:nvPicPr>
          <p:cNvPr id="13" name="Picture 12" descr="TransBirdy_Without_TitleBar_cs3.png"/>
          <p:cNvPicPr>
            <a:picLocks noChangeAspect="1"/>
          </p:cNvPicPr>
          <p:nvPr/>
        </p:nvPicPr>
        <p:blipFill>
          <a:blip r:embed="rId2" cstate="print"/>
          <a:stretch>
            <a:fillRect/>
          </a:stretch>
        </p:blipFill>
        <p:spPr>
          <a:xfrm>
            <a:off x="4419600" y="402225"/>
            <a:ext cx="1447800" cy="969375"/>
          </a:xfrm>
          <a:prstGeom prst="rect">
            <a:avLst/>
          </a:prstGeom>
        </p:spPr>
      </p:pic>
      <p:pic>
        <p:nvPicPr>
          <p:cNvPr id="10" name="Picture 9" descr="photo 4.JPG"/>
          <p:cNvPicPr>
            <a:picLocks noChangeAspect="1"/>
          </p:cNvPicPr>
          <p:nvPr/>
        </p:nvPicPr>
        <p:blipFill>
          <a:blip r:embed="rId3" cstate="print"/>
          <a:stretch>
            <a:fillRect/>
          </a:stretch>
        </p:blipFill>
        <p:spPr>
          <a:xfrm>
            <a:off x="5486400" y="1352550"/>
            <a:ext cx="2667000" cy="2000250"/>
          </a:xfrm>
          <a:prstGeom prst="rect">
            <a:avLst/>
          </a:prstGeom>
        </p:spPr>
      </p:pic>
      <p:sp>
        <p:nvSpPr>
          <p:cNvPr id="11" name="Rectangle 10"/>
          <p:cNvSpPr/>
          <p:nvPr/>
        </p:nvSpPr>
        <p:spPr>
          <a:xfrm>
            <a:off x="457200" y="1295400"/>
            <a:ext cx="3810000" cy="2862322"/>
          </a:xfrm>
          <a:prstGeom prst="rect">
            <a:avLst/>
          </a:prstGeom>
        </p:spPr>
        <p:txBody>
          <a:bodyPr wrap="square">
            <a:spAutoFit/>
          </a:bodyPr>
          <a:lstStyle/>
          <a:p>
            <a:r>
              <a:rPr lang="en-US" dirty="0" smtClean="0">
                <a:solidFill>
                  <a:schemeClr val="tx2">
                    <a:lumMod val="60000"/>
                    <a:lumOff val="40000"/>
                  </a:schemeClr>
                </a:solidFill>
              </a:rPr>
              <a:t>Fundraising/Donations</a:t>
            </a:r>
            <a:endParaRPr lang="en-US" dirty="0" smtClean="0"/>
          </a:p>
          <a:p>
            <a:r>
              <a:rPr lang="en-US" dirty="0" smtClean="0"/>
              <a:t>We </a:t>
            </a:r>
            <a:r>
              <a:rPr lang="en-US" dirty="0" smtClean="0"/>
              <a:t>make a 25% profit on each </a:t>
            </a:r>
            <a:r>
              <a:rPr lang="en-US" dirty="0" err="1" smtClean="0"/>
              <a:t>ChapR</a:t>
            </a:r>
            <a:r>
              <a:rPr lang="en-US" dirty="0" smtClean="0"/>
              <a:t>, and we use those profits to fund </a:t>
            </a:r>
            <a:r>
              <a:rPr lang="en-US" dirty="0" err="1" smtClean="0"/>
              <a:t>ChapRs</a:t>
            </a:r>
            <a:r>
              <a:rPr lang="en-US" dirty="0" smtClean="0"/>
              <a:t> for less fortunate teams. Donations are </a:t>
            </a:r>
            <a:r>
              <a:rPr lang="en-US" dirty="0" smtClean="0"/>
              <a:t>encouraged; </a:t>
            </a:r>
            <a:r>
              <a:rPr lang="en-US" dirty="0" smtClean="0"/>
              <a:t>we love helping out teams in need. If you’re a team who doesn’t think a </a:t>
            </a:r>
            <a:r>
              <a:rPr lang="en-US" dirty="0" err="1" smtClean="0"/>
              <a:t>ChapR</a:t>
            </a:r>
            <a:r>
              <a:rPr lang="en-US" dirty="0" smtClean="0"/>
              <a:t> is the best decision for their budget, let us know and we can try to get you one for free.</a:t>
            </a:r>
            <a:endParaRPr lang="en-US" dirty="0"/>
          </a:p>
        </p:txBody>
      </p:sp>
      <p:sp>
        <p:nvSpPr>
          <p:cNvPr id="14" name="TextBox 13"/>
          <p:cNvSpPr txBox="1"/>
          <p:nvPr/>
        </p:nvSpPr>
        <p:spPr>
          <a:xfrm>
            <a:off x="1600200" y="5867400"/>
            <a:ext cx="2743200" cy="646331"/>
          </a:xfrm>
          <a:prstGeom prst="rect">
            <a:avLst/>
          </a:prstGeom>
          <a:noFill/>
        </p:spPr>
        <p:txBody>
          <a:bodyPr wrap="square" rtlCol="0">
            <a:spAutoFit/>
          </a:bodyPr>
          <a:lstStyle/>
          <a:p>
            <a:r>
              <a:rPr lang="en-US" dirty="0" smtClean="0"/>
              <a:t>Come check us out at:</a:t>
            </a:r>
          </a:p>
          <a:p>
            <a:r>
              <a:rPr lang="en-US" dirty="0" smtClean="0"/>
              <a:t>http</a:t>
            </a:r>
            <a:r>
              <a:rPr lang="en-US" dirty="0" smtClean="0"/>
              <a:t>://chapr.weebly.com</a:t>
            </a:r>
            <a:r>
              <a:rPr lang="en-US" dirty="0" smtClean="0"/>
              <a:t>/</a:t>
            </a:r>
            <a:endParaRPr lang="en-US" dirty="0"/>
          </a:p>
        </p:txBody>
      </p:sp>
      <p:pic>
        <p:nvPicPr>
          <p:cNvPr id="15" name="Picture 14" descr="QRCode_vZcc6.png"/>
          <p:cNvPicPr>
            <a:picLocks noChangeAspect="1"/>
          </p:cNvPicPr>
          <p:nvPr/>
        </p:nvPicPr>
        <p:blipFill>
          <a:blip r:embed="rId4" cstate="print"/>
          <a:stretch>
            <a:fillRect/>
          </a:stretch>
        </p:blipFill>
        <p:spPr>
          <a:xfrm>
            <a:off x="457200" y="5715000"/>
            <a:ext cx="990600" cy="990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3962400" cy="685800"/>
          </a:xfrm>
        </p:spPr>
        <p:txBody>
          <a:bodyPr anchor="ctr">
            <a:normAutofit/>
          </a:bodyPr>
          <a:lstStyle/>
          <a:p>
            <a:pPr algn="l"/>
            <a:r>
              <a:rPr lang="en-US" sz="3600" dirty="0" smtClean="0">
                <a:solidFill>
                  <a:schemeClr val="tx2">
                    <a:lumMod val="60000"/>
                    <a:lumOff val="40000"/>
                  </a:schemeClr>
                </a:solidFill>
              </a:rPr>
              <a:t>Board Schematic</a:t>
            </a:r>
            <a:endParaRPr lang="en-US" sz="3600" dirty="0">
              <a:solidFill>
                <a:schemeClr val="tx2">
                  <a:lumMod val="60000"/>
                  <a:lumOff val="40000"/>
                </a:schemeClr>
              </a:solidFill>
            </a:endParaRPr>
          </a:p>
        </p:txBody>
      </p:sp>
      <p:sp>
        <p:nvSpPr>
          <p:cNvPr id="4" name="TextBox 3"/>
          <p:cNvSpPr txBox="1"/>
          <p:nvPr/>
        </p:nvSpPr>
        <p:spPr>
          <a:xfrm>
            <a:off x="5105400" y="430827"/>
            <a:ext cx="3124200" cy="646331"/>
          </a:xfrm>
          <a:prstGeom prst="rect">
            <a:avLst/>
          </a:prstGeom>
          <a:noFill/>
        </p:spPr>
        <p:txBody>
          <a:bodyPr wrap="square" rtlCol="0" anchor="ctr">
            <a:spAutoFit/>
          </a:bodyPr>
          <a:lstStyle/>
          <a:p>
            <a:r>
              <a:rPr lang="en-US" sz="3600" dirty="0" smtClean="0">
                <a:solidFill>
                  <a:schemeClr val="tx2">
                    <a:lumMod val="60000"/>
                    <a:lumOff val="40000"/>
                  </a:schemeClr>
                </a:solidFill>
              </a:rPr>
              <a:t>Programming</a:t>
            </a:r>
            <a:endParaRPr lang="en-US" sz="3600" dirty="0">
              <a:solidFill>
                <a:schemeClr val="tx2">
                  <a:lumMod val="60000"/>
                  <a:lumOff val="40000"/>
                </a:schemeClr>
              </a:solidFill>
            </a:endParaRPr>
          </a:p>
        </p:txBody>
      </p:sp>
      <p:pic>
        <p:nvPicPr>
          <p:cNvPr id="1026" name="Picture 2" descr="C:\Users\Rachel\Downloads\chaprshieldschematic.png"/>
          <p:cNvPicPr>
            <a:picLocks noChangeAspect="1" noChangeArrowheads="1"/>
          </p:cNvPicPr>
          <p:nvPr/>
        </p:nvPicPr>
        <p:blipFill>
          <a:blip r:embed="rId2" cstate="print"/>
          <a:srcRect t="15457" b="12412"/>
          <a:stretch>
            <a:fillRect/>
          </a:stretch>
        </p:blipFill>
        <p:spPr bwMode="auto">
          <a:xfrm>
            <a:off x="152400" y="1066800"/>
            <a:ext cx="3827929" cy="2133600"/>
          </a:xfrm>
          <a:prstGeom prst="rect">
            <a:avLst/>
          </a:prstGeom>
          <a:noFill/>
        </p:spPr>
      </p:pic>
      <p:sp>
        <p:nvSpPr>
          <p:cNvPr id="7" name="Rectangle 6"/>
          <p:cNvSpPr/>
          <p:nvPr/>
        </p:nvSpPr>
        <p:spPr>
          <a:xfrm>
            <a:off x="152400" y="3276600"/>
            <a:ext cx="4800600" cy="3139321"/>
          </a:xfrm>
          <a:prstGeom prst="rect">
            <a:avLst/>
          </a:prstGeom>
        </p:spPr>
        <p:txBody>
          <a:bodyPr wrap="square">
            <a:spAutoFit/>
          </a:bodyPr>
          <a:lstStyle/>
          <a:p>
            <a:r>
              <a:rPr lang="en-US" dirty="0">
                <a:solidFill>
                  <a:schemeClr val="tx2">
                    <a:lumMod val="60000"/>
                    <a:lumOff val="40000"/>
                  </a:schemeClr>
                </a:solidFill>
              </a:rPr>
              <a:t>Internal </a:t>
            </a:r>
            <a:r>
              <a:rPr lang="en-US" dirty="0" smtClean="0">
                <a:solidFill>
                  <a:schemeClr val="tx2">
                    <a:lumMod val="60000"/>
                    <a:lumOff val="40000"/>
                  </a:schemeClr>
                </a:solidFill>
              </a:rPr>
              <a:t>Design</a:t>
            </a:r>
            <a:r>
              <a:rPr lang="en-US" dirty="0"/>
              <a:t/>
            </a:r>
            <a:br>
              <a:rPr lang="en-US" dirty="0"/>
            </a:br>
            <a:r>
              <a:rPr lang="en-US" dirty="0"/>
              <a:t>The </a:t>
            </a:r>
            <a:r>
              <a:rPr lang="en-US" dirty="0" err="1"/>
              <a:t>ChapR</a:t>
            </a:r>
            <a:r>
              <a:rPr lang="en-US" dirty="0"/>
              <a:t> contains an </a:t>
            </a:r>
            <a:r>
              <a:rPr lang="en-US" dirty="0" err="1"/>
              <a:t>Arduino</a:t>
            </a:r>
            <a:r>
              <a:rPr lang="en-US" dirty="0"/>
              <a:t> Uno module which we plug a shield into. The </a:t>
            </a:r>
            <a:r>
              <a:rPr lang="en-US" dirty="0" err="1"/>
              <a:t>ChapR</a:t>
            </a:r>
            <a:r>
              <a:rPr lang="en-US" dirty="0"/>
              <a:t> shield contains a few components: </a:t>
            </a:r>
            <a:endParaRPr lang="en-US" dirty="0" smtClean="0"/>
          </a:p>
          <a:p>
            <a:pPr>
              <a:buFont typeface="Arial" pitchFamily="34" charset="0"/>
              <a:buChar char="•"/>
            </a:pPr>
            <a:r>
              <a:rPr lang="en-US" dirty="0" smtClean="0"/>
              <a:t>VDIP (2 USB ports which receive </a:t>
            </a:r>
            <a:r>
              <a:rPr lang="en-US" dirty="0"/>
              <a:t>joystick </a:t>
            </a:r>
            <a:r>
              <a:rPr lang="en-US" dirty="0" smtClean="0"/>
              <a:t>input)</a:t>
            </a:r>
          </a:p>
          <a:p>
            <a:pPr>
              <a:buFont typeface="Arial" pitchFamily="34" charset="0"/>
              <a:buChar char="•"/>
            </a:pPr>
            <a:r>
              <a:rPr lang="en-US" dirty="0" smtClean="0"/>
              <a:t>LEDs (one red and one blue)</a:t>
            </a:r>
          </a:p>
          <a:p>
            <a:pPr>
              <a:buFont typeface="Arial" pitchFamily="34" charset="0"/>
              <a:buChar char="•"/>
            </a:pPr>
            <a:r>
              <a:rPr lang="en-US" dirty="0"/>
              <a:t>S</a:t>
            </a:r>
            <a:r>
              <a:rPr lang="en-US" dirty="0" smtClean="0"/>
              <a:t>peaker (to </a:t>
            </a:r>
            <a:r>
              <a:rPr lang="en-US" dirty="0"/>
              <a:t>transmit information to the </a:t>
            </a:r>
            <a:r>
              <a:rPr lang="en-US" dirty="0" smtClean="0"/>
              <a:t>user)</a:t>
            </a:r>
          </a:p>
          <a:p>
            <a:pPr>
              <a:buFont typeface="Arial" pitchFamily="34" charset="0"/>
              <a:buChar char="•"/>
            </a:pPr>
            <a:r>
              <a:rPr lang="en-US" dirty="0"/>
              <a:t>B</a:t>
            </a:r>
            <a:r>
              <a:rPr lang="en-US" dirty="0" smtClean="0"/>
              <a:t>utton (to </a:t>
            </a:r>
            <a:r>
              <a:rPr lang="en-US" dirty="0"/>
              <a:t>make the </a:t>
            </a:r>
            <a:r>
              <a:rPr lang="en-US" dirty="0" err="1"/>
              <a:t>ChapR</a:t>
            </a:r>
            <a:r>
              <a:rPr lang="en-US" dirty="0"/>
              <a:t> </a:t>
            </a:r>
            <a:r>
              <a:rPr lang="en-US" dirty="0" err="1"/>
              <a:t>bluetooth</a:t>
            </a:r>
            <a:r>
              <a:rPr lang="en-US" dirty="0"/>
              <a:t> </a:t>
            </a:r>
            <a:r>
              <a:rPr lang="en-US" dirty="0" smtClean="0"/>
              <a:t>discoverable or release a </a:t>
            </a:r>
            <a:r>
              <a:rPr lang="en-US" dirty="0" err="1" smtClean="0"/>
              <a:t>waitForStart</a:t>
            </a:r>
            <a:r>
              <a:rPr lang="en-US" dirty="0"/>
              <a:t>)</a:t>
            </a:r>
            <a:endParaRPr lang="en-US" dirty="0" smtClean="0"/>
          </a:p>
          <a:p>
            <a:pPr>
              <a:buFont typeface="Arial" pitchFamily="34" charset="0"/>
              <a:buChar char="•"/>
            </a:pPr>
            <a:r>
              <a:rPr lang="en-US" dirty="0"/>
              <a:t>B</a:t>
            </a:r>
            <a:r>
              <a:rPr lang="en-US" dirty="0" smtClean="0"/>
              <a:t>luetooth </a:t>
            </a:r>
            <a:r>
              <a:rPr lang="en-US" dirty="0"/>
              <a:t>module </a:t>
            </a:r>
            <a:r>
              <a:rPr lang="en-US" dirty="0" smtClean="0"/>
              <a:t>(which </a:t>
            </a:r>
            <a:r>
              <a:rPr lang="en-US" dirty="0"/>
              <a:t>sends the joystick input to the </a:t>
            </a:r>
            <a:r>
              <a:rPr lang="en-US" dirty="0" smtClean="0"/>
              <a:t>NXT)</a:t>
            </a:r>
            <a:endParaRPr lang="en-US" dirty="0"/>
          </a:p>
        </p:txBody>
      </p:sp>
      <p:sp>
        <p:nvSpPr>
          <p:cNvPr id="8" name="Rectangle 7"/>
          <p:cNvSpPr/>
          <p:nvPr/>
        </p:nvSpPr>
        <p:spPr>
          <a:xfrm>
            <a:off x="4800600" y="3733800"/>
            <a:ext cx="4191000" cy="2308324"/>
          </a:xfrm>
          <a:prstGeom prst="rect">
            <a:avLst/>
          </a:prstGeom>
        </p:spPr>
        <p:txBody>
          <a:bodyPr wrap="square">
            <a:spAutoFit/>
          </a:bodyPr>
          <a:lstStyle/>
          <a:p>
            <a:r>
              <a:rPr lang="en-US" dirty="0" smtClean="0">
                <a:solidFill>
                  <a:schemeClr val="tx2">
                    <a:lumMod val="60000"/>
                    <a:lumOff val="40000"/>
                  </a:schemeClr>
                </a:solidFill>
              </a:rPr>
              <a:t>Overall Layout</a:t>
            </a:r>
            <a:r>
              <a:rPr lang="en-US" dirty="0"/>
              <a:t/>
            </a:r>
            <a:br>
              <a:rPr lang="en-US" dirty="0"/>
            </a:br>
            <a:r>
              <a:rPr lang="en-US" dirty="0" smtClean="0"/>
              <a:t>After the joysticks are plugged in, the </a:t>
            </a:r>
            <a:r>
              <a:rPr lang="en-US" dirty="0" err="1" smtClean="0"/>
              <a:t>ChapR</a:t>
            </a:r>
            <a:r>
              <a:rPr lang="en-US" dirty="0" smtClean="0"/>
              <a:t> pulls the joystick readings from the USB ports and formats them into something the NXT can understand and use while running its program. Then those signals are sent out over Bluetooth to the NXT.</a:t>
            </a:r>
            <a:endParaRPr lang="en-US" dirty="0" smtClean="0"/>
          </a:p>
        </p:txBody>
      </p:sp>
      <p:pic>
        <p:nvPicPr>
          <p:cNvPr id="9" name="Picture 8" descr="photo 2.JPG"/>
          <p:cNvPicPr>
            <a:picLocks noChangeAspect="1"/>
          </p:cNvPicPr>
          <p:nvPr/>
        </p:nvPicPr>
        <p:blipFill>
          <a:blip r:embed="rId3" cstate="print"/>
          <a:srcRect l="20588" r="11765"/>
          <a:stretch>
            <a:fillRect/>
          </a:stretch>
        </p:blipFill>
        <p:spPr>
          <a:xfrm>
            <a:off x="4876800" y="1295400"/>
            <a:ext cx="1752600" cy="1943100"/>
          </a:xfrm>
          <a:prstGeom prst="rect">
            <a:avLst/>
          </a:prstGeom>
        </p:spPr>
      </p:pic>
      <p:sp>
        <p:nvSpPr>
          <p:cNvPr id="10" name="TextBox 9"/>
          <p:cNvSpPr txBox="1"/>
          <p:nvPr/>
        </p:nvSpPr>
        <p:spPr>
          <a:xfrm>
            <a:off x="4800600" y="6135469"/>
            <a:ext cx="3962400" cy="646331"/>
          </a:xfrm>
          <a:prstGeom prst="rect">
            <a:avLst/>
          </a:prstGeom>
          <a:noFill/>
        </p:spPr>
        <p:txBody>
          <a:bodyPr wrap="square" rtlCol="0">
            <a:spAutoFit/>
          </a:bodyPr>
          <a:lstStyle/>
          <a:p>
            <a:r>
              <a:rPr lang="en-US" dirty="0" smtClean="0"/>
              <a:t>See http</a:t>
            </a:r>
            <a:r>
              <a:rPr lang="en-US" dirty="0" smtClean="0"/>
              <a:t>://chapr.weebly.com</a:t>
            </a:r>
            <a:r>
              <a:rPr lang="en-US" dirty="0" smtClean="0"/>
              <a:t>/ for more information!</a:t>
            </a:r>
            <a:endParaRPr lang="en-US" dirty="0"/>
          </a:p>
        </p:txBody>
      </p:sp>
      <p:pic>
        <p:nvPicPr>
          <p:cNvPr id="11" name="Picture 10" descr="photo.jpg"/>
          <p:cNvPicPr>
            <a:picLocks noChangeAspect="1"/>
          </p:cNvPicPr>
          <p:nvPr/>
        </p:nvPicPr>
        <p:blipFill>
          <a:blip r:embed="rId4" cstate="print"/>
          <a:stretch>
            <a:fillRect/>
          </a:stretch>
        </p:blipFill>
        <p:spPr>
          <a:xfrm>
            <a:off x="6477000" y="1752600"/>
            <a:ext cx="24384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183</Words>
  <Application>Microsoft Office PowerPoint</Application>
  <PresentationFormat>On-screen Show (4:3)</PresentationFormat>
  <Paragraphs>25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Outreach</vt:lpstr>
      <vt:lpstr>Board Schematic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Schematic</dc:title>
  <dc:creator>Rachel</dc:creator>
  <cp:lastModifiedBy>Rachel</cp:lastModifiedBy>
  <cp:revision>7</cp:revision>
  <dcterms:created xsi:type="dcterms:W3CDTF">2013-04-23T17:43:28Z</dcterms:created>
  <dcterms:modified xsi:type="dcterms:W3CDTF">2013-04-24T18:17:29Z</dcterms:modified>
</cp:coreProperties>
</file>