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541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D4997-D6C6-4C1A-8F60-EB877E144D3F}" type="datetimeFigureOut">
              <a:rPr lang="en-US"/>
              <a:pPr>
                <a:defRPr/>
              </a:pPr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7F5C5-74DD-4A04-9D3E-75199EACA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238CE-36FB-4307-86D4-4009392D8502}" type="datetimeFigureOut">
              <a:rPr lang="en-US"/>
              <a:pPr>
                <a:defRPr/>
              </a:pPr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49829-88F6-4546-869B-43E260576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070B-9B63-40F5-BED3-6E6259F43540}" type="datetimeFigureOut">
              <a:rPr lang="en-US"/>
              <a:pPr>
                <a:defRPr/>
              </a:pPr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724B5-4FC3-4A92-8F08-0FE918B49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9E2A8-FBD8-4BFB-9BFB-A2230E497817}" type="datetimeFigureOut">
              <a:rPr lang="en-US"/>
              <a:pPr>
                <a:defRPr/>
              </a:pPr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6C9C1-1923-48C0-8106-741CA3BF7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7EF8D-4D3C-41CF-ADFA-F4BB5B7CB10D}" type="datetimeFigureOut">
              <a:rPr lang="en-US"/>
              <a:pPr>
                <a:defRPr/>
              </a:pPr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A2ADE-F8D7-405E-B8EE-63FC05BC0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E28CC-AA5C-41D3-9CF0-80EDE0E49F9C}" type="datetimeFigureOut">
              <a:rPr lang="en-US"/>
              <a:pPr>
                <a:defRPr/>
              </a:pPr>
              <a:t>4/23/2014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5B57-14BC-4633-93CE-7CE18D8DB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E6FD4-C9F4-4447-B0B1-152342B72DEE}" type="datetimeFigureOut">
              <a:rPr lang="en-US"/>
              <a:pPr>
                <a:defRPr/>
              </a:pPr>
              <a:t>4/23/2014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42A8-6E9E-4D80-A6FF-4F5F73D1F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4826F-8D51-412B-A3B7-B326C4D30D5E}" type="datetimeFigureOut">
              <a:rPr lang="en-US"/>
              <a:pPr>
                <a:defRPr/>
              </a:pPr>
              <a:t>4/23/2014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FE8E1-C1C3-4F58-BFB4-4956D5262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03362-B66F-43B1-A9DD-2087BA8921EE}" type="datetimeFigureOut">
              <a:rPr lang="en-US"/>
              <a:pPr>
                <a:defRPr/>
              </a:pPr>
              <a:t>4/23/2014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242A8-C49E-42D1-A2D7-955CFAE6F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D5739-F77E-4BAD-BA2B-FADF725F06F2}" type="datetimeFigureOut">
              <a:rPr lang="en-US"/>
              <a:pPr>
                <a:defRPr/>
              </a:pPr>
              <a:t>4/23/2014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40333-027D-4CA1-BFE5-A1F4044B6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48930-A637-439C-93CA-F31FA1E4ED83}" type="datetimeFigureOut">
              <a:rPr lang="en-US"/>
              <a:pPr>
                <a:defRPr/>
              </a:pPr>
              <a:t>4/23/2014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FDD20-3330-4C58-8A9B-70DBAFFE0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6AA2EB-7DDE-4047-80D3-E514A177A36A}" type="datetimeFigureOut">
              <a:rPr lang="en-US"/>
              <a:pPr>
                <a:defRPr/>
              </a:pPr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E2C9CD-A2C5-4DA4-ABED-73321BCF1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2819400"/>
            <a:ext cx="3810000" cy="8080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Chap Robotics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123825" y="3551238"/>
            <a:ext cx="3810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Calibri" pitchFamily="34" charset="0"/>
              </a:rPr>
              <a:t>Chap Robotics is part of Westlake High School in Austin, TX.  Our flagship FRC team and one of our four FTC teams are at the Championship tournament in St. Louis:</a:t>
            </a:r>
          </a:p>
          <a:p>
            <a:pPr algn="just"/>
            <a:endParaRPr lang="en-US" sz="1600" dirty="0" smtClean="0">
              <a:latin typeface="Calibri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FRC 2468 – “Team Appreciate”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FTC 3781 – “The Pi-Rho Maniacs”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3657600"/>
            <a:ext cx="281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 remote control for </a:t>
            </a:r>
            <a:r>
              <a:rPr lang="en-US" dirty="0">
                <a:latin typeface="Calibri" pitchFamily="34" charset="0"/>
              </a:rPr>
              <a:t>drive practice without a </a:t>
            </a:r>
            <a:r>
              <a:rPr lang="en-US" dirty="0" smtClean="0">
                <a:latin typeface="Calibri" pitchFamily="34" charset="0"/>
              </a:rPr>
              <a:t>PC!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825" y="990600"/>
            <a:ext cx="3810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n-lt"/>
                <a:cs typeface="+mn-cs"/>
              </a:rPr>
              <a:t>We </a:t>
            </a:r>
            <a:r>
              <a:rPr lang="en-US" sz="1600" dirty="0">
                <a:latin typeface="+mn-lt"/>
                <a:cs typeface="+mn-cs"/>
              </a:rPr>
              <a:t>make a 25% profit on each ChapR, and we use those profits to </a:t>
            </a:r>
            <a:r>
              <a:rPr lang="en-US" sz="1600" dirty="0" smtClean="0">
                <a:latin typeface="+mn-lt"/>
                <a:cs typeface="+mn-cs"/>
              </a:rPr>
              <a:t>build </a:t>
            </a:r>
            <a:r>
              <a:rPr lang="en-US" sz="1600" dirty="0" err="1" smtClean="0">
                <a:latin typeface="+mn-lt"/>
                <a:cs typeface="+mn-cs"/>
              </a:rPr>
              <a:t>ChapRs</a:t>
            </a:r>
            <a:r>
              <a:rPr lang="en-US" sz="1600" dirty="0" smtClean="0">
                <a:latin typeface="+mn-lt"/>
                <a:cs typeface="+mn-cs"/>
              </a:rPr>
              <a:t> </a:t>
            </a:r>
            <a:r>
              <a:rPr lang="en-US" sz="1600" dirty="0">
                <a:latin typeface="+mn-lt"/>
                <a:cs typeface="+mn-cs"/>
              </a:rPr>
              <a:t>for less fortunate teams. Donations are encouraged; we love helping out teams in need. If you’re a team who doesn’t think a ChapR </a:t>
            </a:r>
            <a:r>
              <a:rPr lang="en-US" sz="1600" dirty="0" smtClean="0">
                <a:latin typeface="+mn-lt"/>
                <a:cs typeface="+mn-cs"/>
              </a:rPr>
              <a:t>fits in your </a:t>
            </a:r>
            <a:r>
              <a:rPr lang="en-US" sz="1600" dirty="0">
                <a:latin typeface="+mn-lt"/>
                <a:cs typeface="+mn-cs"/>
              </a:rPr>
              <a:t>budget, let us know and we can try to get you one for free.</a:t>
            </a:r>
          </a:p>
        </p:txBody>
      </p:sp>
      <p:sp>
        <p:nvSpPr>
          <p:cNvPr id="13320" name="TextBox 13"/>
          <p:cNvSpPr txBox="1">
            <a:spLocks noChangeArrowheads="1"/>
          </p:cNvSpPr>
          <p:nvPr/>
        </p:nvSpPr>
        <p:spPr bwMode="auto">
          <a:xfrm>
            <a:off x="1371600" y="5759450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Come check us out at:</a:t>
            </a:r>
          </a:p>
          <a:p>
            <a:r>
              <a:rPr lang="en-US" smtClean="0">
                <a:latin typeface="Calibri" pitchFamily="34" charset="0"/>
              </a:rPr>
              <a:t>www.TheChapR.com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845761" y="4712726"/>
            <a:ext cx="2209800" cy="762000"/>
          </a:xfrm>
          <a:prstGeom prst="wedgeRoundRectCallout">
            <a:avLst>
              <a:gd name="adj1" fmla="val 50906"/>
              <a:gd name="adj2" fmla="val 8280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“Every team of ours was just dying to get their hands on it!” – </a:t>
            </a:r>
            <a:r>
              <a:rPr lang="en-US" sz="1200" dirty="0" err="1" smtClean="0">
                <a:solidFill>
                  <a:schemeClr val="bg1"/>
                </a:solidFill>
              </a:rPr>
              <a:t>ViperBots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QuadX</a:t>
            </a:r>
            <a:r>
              <a:rPr lang="en-US" sz="1200" dirty="0" smtClean="0">
                <a:solidFill>
                  <a:schemeClr val="bg1"/>
                </a:solidFill>
              </a:rPr>
              <a:t> (FTC 6299)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6064332" y="162038"/>
            <a:ext cx="2286000" cy="979714"/>
          </a:xfrm>
          <a:prstGeom prst="wedgeRoundRectCallout">
            <a:avLst>
              <a:gd name="adj1" fmla="val -81059"/>
              <a:gd name="adj2" fmla="val -528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“We have tested and are very happy with </a:t>
            </a:r>
            <a:r>
              <a:rPr lang="en-US" sz="1200" dirty="0" smtClean="0"/>
              <a:t>the </a:t>
            </a:r>
            <a:r>
              <a:rPr lang="en-US" sz="1200" dirty="0" smtClean="0"/>
              <a:t>ChapR we purchased…Is there any way I could get 3?” – Cougar Robotics (FTC 4251)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4953000" y="5791200"/>
            <a:ext cx="2362200" cy="685800"/>
          </a:xfrm>
          <a:prstGeom prst="wedgeRoundRectCallout">
            <a:avLst>
              <a:gd name="adj1" fmla="val -49007"/>
              <a:gd name="adj2" fmla="val 9388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“Thank you…your device has been instrumental in our success this year.” – Neutrinos (FTC 6433)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47957"/>
            <a:ext cx="1121794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784" y="1600200"/>
            <a:ext cx="3132754" cy="180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 bwMode="auto">
          <a:xfrm>
            <a:off x="123825" y="247876"/>
            <a:ext cx="38100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Our Business Model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12" y="485352"/>
            <a:ext cx="2971800" cy="183248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704733" y="593354"/>
            <a:ext cx="1072879" cy="4337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61190" y="950861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53200" y="219052"/>
            <a:ext cx="17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75000"/>
                  </a:schemeClr>
                </a:solidFill>
              </a:rPr>
              <a:t>Battery Powered</a:t>
            </a:r>
            <a:endParaRPr lang="en-US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3159" y="484302"/>
            <a:ext cx="19364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Very portable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Up to 8 hours continuous use with 9v lithium</a:t>
            </a:r>
            <a:endParaRPr lang="en-US" sz="1100" dirty="0"/>
          </a:p>
        </p:txBody>
      </p:sp>
      <p:cxnSp>
        <p:nvCxnSpPr>
          <p:cNvPr id="21" name="Straight Connector 20"/>
          <p:cNvCxnSpPr>
            <a:stCxn id="22" idx="6"/>
            <a:endCxn id="36" idx="3"/>
          </p:cNvCxnSpPr>
          <p:nvPr/>
        </p:nvCxnSpPr>
        <p:spPr>
          <a:xfrm flipH="1">
            <a:off x="2682073" y="1481688"/>
            <a:ext cx="1342688" cy="2985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72361" y="1405488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737131" y="1497078"/>
            <a:ext cx="1816069" cy="176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693588" y="1438575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36479" y="11893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75000"/>
                  </a:schemeClr>
                </a:solidFill>
              </a:rPr>
              <a:t>Arduino Inside</a:t>
            </a:r>
            <a:endParaRPr lang="en-US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879" y="1427337"/>
            <a:ext cx="24649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ATmega328 – 8-bit processor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User programmable for upgrades and experimentation!</a:t>
            </a:r>
            <a:endParaRPr lang="en-US" sz="1100" dirty="0"/>
          </a:p>
        </p:txBody>
      </p:sp>
      <p:cxnSp>
        <p:nvCxnSpPr>
          <p:cNvPr id="31" name="Straight Connector 30"/>
          <p:cNvCxnSpPr>
            <a:endCxn id="34" idx="3"/>
          </p:cNvCxnSpPr>
          <p:nvPr/>
        </p:nvCxnSpPr>
        <p:spPr>
          <a:xfrm flipH="1" flipV="1">
            <a:off x="1733338" y="949373"/>
            <a:ext cx="2602342" cy="507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92135" y="923888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9338" y="79548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75000"/>
                  </a:schemeClr>
                </a:solidFill>
              </a:rPr>
              <a:t>USB Interface</a:t>
            </a:r>
            <a:endParaRPr lang="en-US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738" y="1033520"/>
            <a:ext cx="1936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Supports 2 controllers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Flash drive configuration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57812" y="1626352"/>
            <a:ext cx="192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75000"/>
                  </a:schemeClr>
                </a:solidFill>
              </a:rPr>
              <a:t>Bluetooth Interface</a:t>
            </a:r>
            <a:endParaRPr lang="en-US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0213" y="1864388"/>
            <a:ext cx="1936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Industry standard RN-42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30 meter range</a:t>
            </a:r>
            <a:endParaRPr lang="en-US" sz="11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 l="22222" t="20988" r="20139" b="17284"/>
          <a:stretch>
            <a:fillRect/>
          </a:stretch>
        </p:blipFill>
        <p:spPr bwMode="auto">
          <a:xfrm>
            <a:off x="6706164" y="3572283"/>
            <a:ext cx="1930234" cy="116279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 l="24425" t="16162" r="22879" b="10088"/>
          <a:stretch>
            <a:fillRect/>
          </a:stretch>
        </p:blipFill>
        <p:spPr bwMode="auto">
          <a:xfrm>
            <a:off x="7133285" y="4470383"/>
            <a:ext cx="1888957" cy="148705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Parallelogram 28"/>
          <p:cNvSpPr/>
          <p:nvPr/>
        </p:nvSpPr>
        <p:spPr>
          <a:xfrm>
            <a:off x="6629983" y="5688948"/>
            <a:ext cx="2202344" cy="705288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Schematics, software, and PCB files available on our web site!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49060" y="2464029"/>
            <a:ext cx="200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75000"/>
                  </a:schemeClr>
                </a:solidFill>
              </a:rPr>
              <a:t>Two-button Control</a:t>
            </a:r>
            <a:endParaRPr lang="en-US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1460" y="2702065"/>
            <a:ext cx="2533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Remote start of FTC </a:t>
            </a:r>
            <a:r>
              <a:rPr lang="en-US" sz="1100" dirty="0" err="1" smtClean="0"/>
              <a:t>tele</a:t>
            </a:r>
            <a:r>
              <a:rPr lang="en-US" sz="1100" dirty="0" smtClean="0"/>
              <a:t>-op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“wait for start”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Program kill switch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FRC timed “practice mode”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991042" y="2017663"/>
            <a:ext cx="1811840" cy="6002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759338" y="1941462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-533400" y="-46038"/>
            <a:ext cx="3810000" cy="808038"/>
            <a:chOff x="5029200" y="2532062"/>
            <a:chExt cx="3810000" cy="808038"/>
          </a:xfrm>
        </p:grpSpPr>
        <p:sp>
          <p:nvSpPr>
            <p:cNvPr id="50" name="Title 1"/>
            <p:cNvSpPr txBox="1">
              <a:spLocks/>
            </p:cNvSpPr>
            <p:nvPr/>
          </p:nvSpPr>
          <p:spPr>
            <a:xfrm>
              <a:off x="5029200" y="2532062"/>
              <a:ext cx="3810000" cy="808038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4000" dirty="0" err="1">
                  <a:latin typeface="Bolts SF" pitchFamily="2" charset="0"/>
                  <a:ea typeface="+mj-ea"/>
                  <a:cs typeface="+mj-cs"/>
                </a:rPr>
                <a:t>ChapR</a:t>
              </a:r>
              <a:r>
                <a:rPr lang="en-US" sz="2000" baseline="80000" dirty="0" err="1">
                  <a:latin typeface="+mj-lt"/>
                  <a:ea typeface="+mj-ea"/>
                  <a:cs typeface="+mj-cs"/>
                </a:rPr>
                <a:t>TM</a:t>
              </a:r>
              <a:endParaRPr lang="en-US" sz="4000" baseline="800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19414626">
              <a:off x="5613410" y="257516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The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499756" y="2206474"/>
            <a:ext cx="17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75000"/>
                  </a:schemeClr>
                </a:solidFill>
              </a:rPr>
              <a:t>Sound</a:t>
            </a:r>
            <a:endParaRPr lang="en-US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61291" y="2471724"/>
            <a:ext cx="2100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Listen for the SQUEEP and other feedback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310512" y="2389839"/>
            <a:ext cx="17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75000"/>
                  </a:schemeClr>
                </a:solidFill>
              </a:rPr>
              <a:t>Lights</a:t>
            </a:r>
            <a:endParaRPr lang="en-US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62866" y="2667233"/>
            <a:ext cx="33147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Pretty 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Blue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smtClean="0"/>
              <a:t>indicates Bluetooth pairing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Flashing </a:t>
            </a:r>
            <a:r>
              <a:rPr lang="en-US" sz="11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Green</a:t>
            </a:r>
            <a:r>
              <a:rPr lang="en-US" sz="1100" dirty="0" smtClean="0">
                <a:solidFill>
                  <a:srgbClr val="00B050"/>
                </a:solidFill>
              </a:rPr>
              <a:t> </a:t>
            </a:r>
            <a:r>
              <a:rPr lang="en-US" sz="1100" dirty="0" smtClean="0"/>
              <a:t>means low battery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4024761" y="2027501"/>
            <a:ext cx="372509" cy="5904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53726" y="1951301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89358" y="5277919"/>
            <a:ext cx="2937908" cy="1436584"/>
          </a:xfrm>
          <a:prstGeom prst="roundRect">
            <a:avLst>
              <a:gd name="adj" fmla="val 1019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50920" y="5420499"/>
            <a:ext cx="2660419" cy="1178338"/>
          </a:xfrm>
          <a:prstGeom prst="rect">
            <a:avLst/>
          </a:prstGeom>
          <a:noFill/>
        </p:spPr>
        <p:txBody>
          <a:bodyPr wrap="square" lIns="0" tIns="156751" rIns="182880" bIns="15675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gradFill>
                  <a:gsLst>
                    <a:gs pos="0">
                      <a:srgbClr val="FECBCA"/>
                    </a:gs>
                    <a:gs pos="97000">
                      <a:srgbClr val="DB4541"/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lts SF" pitchFamily="2" charset="0"/>
              </a:rPr>
              <a:t>Chap </a:t>
            </a:r>
            <a:br>
              <a:rPr lang="en-US" sz="2800" b="1" dirty="0" smtClean="0">
                <a:ln w="11430"/>
                <a:gradFill>
                  <a:gsLst>
                    <a:gs pos="0">
                      <a:srgbClr val="FECBCA"/>
                    </a:gs>
                    <a:gs pos="97000">
                      <a:srgbClr val="DB4541"/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lts SF" pitchFamily="2" charset="0"/>
              </a:rPr>
            </a:br>
            <a:r>
              <a:rPr lang="en-US" sz="2800" b="1" dirty="0" smtClean="0">
                <a:ln w="11430"/>
                <a:gradFill>
                  <a:gsLst>
                    <a:gs pos="0">
                      <a:srgbClr val="FECBCA"/>
                    </a:gs>
                    <a:gs pos="97000">
                      <a:srgbClr val="DB4541"/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lts SF" pitchFamily="2" charset="0"/>
              </a:rPr>
              <a:t>Robotics</a:t>
            </a:r>
            <a:endParaRPr lang="en-US" sz="4400" b="1" dirty="0">
              <a:ln w="11430"/>
              <a:gradFill>
                <a:gsLst>
                  <a:gs pos="0">
                    <a:srgbClr val="FECBCA"/>
                  </a:gs>
                  <a:gs pos="97000">
                    <a:srgbClr val="DB4541"/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olts SF" pitchFamily="2" charset="0"/>
            </a:endParaRPr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7136" y="5523006"/>
            <a:ext cx="1412849" cy="834624"/>
          </a:xfrm>
          <a:prstGeom prst="rect">
            <a:avLst/>
          </a:prstGeom>
        </p:spPr>
      </p:pic>
      <p:sp>
        <p:nvSpPr>
          <p:cNvPr id="2061" name="TextBox 2060"/>
          <p:cNvSpPr txBox="1"/>
          <p:nvPr/>
        </p:nvSpPr>
        <p:spPr>
          <a:xfrm>
            <a:off x="3318903" y="5324144"/>
            <a:ext cx="2026517" cy="23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The ChapR was created by:</a:t>
            </a:r>
            <a:endParaRPr lang="en-US" sz="1100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3053903" y="6439159"/>
            <a:ext cx="3439976" cy="23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Westlake High School – Austin, TX</a:t>
            </a:r>
            <a:endParaRPr lang="en-US" sz="1100" b="1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1" y="3719030"/>
            <a:ext cx="2590800" cy="1943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" name="TextBox 66"/>
          <p:cNvSpPr txBox="1"/>
          <p:nvPr/>
        </p:nvSpPr>
        <p:spPr>
          <a:xfrm>
            <a:off x="2921445" y="3352800"/>
            <a:ext cx="200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75000"/>
                  </a:schemeClr>
                </a:solidFill>
              </a:rPr>
              <a:t>Easy to Use</a:t>
            </a:r>
            <a:endParaRPr lang="en-US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73845" y="3590836"/>
            <a:ext cx="33626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100" dirty="0" smtClean="0"/>
              <a:t>USB controllers plug into the ChapR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100" dirty="0" smtClean="0"/>
              <a:t>Fast Bluetooth pairing with robot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100" dirty="0" smtClean="0"/>
              <a:t>Transmits all controller functions to the robot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100" dirty="0" smtClean="0"/>
              <a:t>Automatic control including FTC </a:t>
            </a:r>
            <a:r>
              <a:rPr lang="en-US" sz="1100" dirty="0" err="1" smtClean="0"/>
              <a:t>tele</a:t>
            </a:r>
            <a:r>
              <a:rPr lang="en-US" sz="1100" dirty="0" smtClean="0"/>
              <a:t>-op start and FRC practice mode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100" dirty="0" smtClean="0"/>
              <a:t>Compatible with </a:t>
            </a:r>
            <a:r>
              <a:rPr lang="en-US" sz="1100" dirty="0" err="1" smtClean="0"/>
              <a:t>RobotC</a:t>
            </a:r>
            <a:r>
              <a:rPr lang="en-US" sz="1100" dirty="0" smtClean="0"/>
              <a:t>, </a:t>
            </a:r>
            <a:r>
              <a:rPr lang="en-US" sz="1100" dirty="0" err="1" smtClean="0"/>
              <a:t>Labview</a:t>
            </a:r>
            <a:r>
              <a:rPr lang="en-US" sz="1100" dirty="0" smtClean="0"/>
              <a:t>, and NXT-G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</p:txBody>
      </p:sp>
      <p:cxnSp>
        <p:nvCxnSpPr>
          <p:cNvPr id="69" name="Straight Connector 68"/>
          <p:cNvCxnSpPr>
            <a:stCxn id="70" idx="2"/>
          </p:cNvCxnSpPr>
          <p:nvPr/>
        </p:nvCxnSpPr>
        <p:spPr>
          <a:xfrm>
            <a:off x="4758312" y="2091305"/>
            <a:ext cx="1902979" cy="526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758312" y="2015105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50843" y="5704782"/>
            <a:ext cx="1865533" cy="1073624"/>
            <a:chOff x="16130792" y="9309917"/>
            <a:chExt cx="7283970" cy="4191963"/>
          </a:xfrm>
        </p:grpSpPr>
        <p:sp>
          <p:nvSpPr>
            <p:cNvPr id="52" name="Explosion 2 51"/>
            <p:cNvSpPr/>
            <p:nvPr/>
          </p:nvSpPr>
          <p:spPr>
            <a:xfrm>
              <a:off x="16130792" y="9309917"/>
              <a:ext cx="7283970" cy="4191963"/>
            </a:xfrm>
            <a:prstGeom prst="irregularSeal2">
              <a:avLst/>
            </a:prstGeom>
            <a:scene3d>
              <a:camera prst="orthographicFront"/>
              <a:lightRig rig="threePt" dir="t"/>
            </a:scene3d>
            <a:sp3d>
              <a:bevelT w="203200" h="1143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20585084">
              <a:off x="17681026" y="10216147"/>
              <a:ext cx="3731572" cy="228325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omic Sans MS" panose="030F0702030302020204" pitchFamily="66" charset="0"/>
                </a:rPr>
                <a:t>Patent</a:t>
              </a:r>
              <a:br>
                <a:rPr lang="en-US" sz="1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omic Sans MS" panose="030F0702030302020204" pitchFamily="66" charset="0"/>
                </a:rPr>
              </a:br>
              <a:r>
                <a:rPr lang="en-US" sz="1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omic Sans MS" panose="030F0702030302020204" pitchFamily="66" charset="0"/>
                </a:rPr>
                <a:t>Pending</a:t>
              </a:r>
              <a:endParaRPr lang="en-US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2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355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Chap Robotics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Schematic</dc:title>
  <dc:creator>Rachel</dc:creator>
  <cp:lastModifiedBy>Eric Rothfus</cp:lastModifiedBy>
  <cp:revision>32</cp:revision>
  <cp:lastPrinted>2014-04-23T14:33:14Z</cp:lastPrinted>
  <dcterms:created xsi:type="dcterms:W3CDTF">2013-04-23T17:43:28Z</dcterms:created>
  <dcterms:modified xsi:type="dcterms:W3CDTF">2014-04-23T14:35:56Z</dcterms:modified>
</cp:coreProperties>
</file>