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16953D7-79A1-4398-92F3-E470630A421B}" type="datetimeFigureOut">
              <a:rPr lang="es-AR" smtClean="0"/>
              <a:pPr/>
              <a:t>19/7/2024</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BA225FEB-0D72-46C8-B1F9-F3113C69B608}" type="slidenum">
              <a:rPr lang="es-AR" smtClean="0"/>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953D7-79A1-4398-92F3-E470630A421B}" type="datetimeFigureOut">
              <a:rPr lang="es-AR" smtClean="0"/>
              <a:pPr/>
              <a:t>19/7/2024</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25FEB-0D72-46C8-B1F9-F3113C69B608}" type="slidenum">
              <a:rPr lang="es-AR" smtClean="0"/>
              <a:pPr/>
              <a:t>‹Nº›</a:t>
            </a:fld>
            <a:endParaRPr lang="es-A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412776"/>
            <a:ext cx="7772400" cy="1470025"/>
          </a:xfrm>
        </p:spPr>
        <p:txBody>
          <a:bodyPr>
            <a:normAutofit fontScale="90000"/>
          </a:bodyPr>
          <a:lstStyle/>
          <a:p>
            <a:r>
              <a:rPr lang="en-US" sz="5300" b="1" dirty="0" smtClean="0">
                <a:latin typeface="Formula1 Display-Regular" pitchFamily="2" charset="0"/>
              </a:rPr>
              <a:t>PROYECTO FINAL </a:t>
            </a:r>
            <a:r>
              <a:rPr lang="en-US" sz="6600" dirty="0" smtClean="0">
                <a:latin typeface="Formula1 Display-Regular" pitchFamily="2" charset="0"/>
              </a:rPr>
              <a:t/>
            </a:r>
            <a:br>
              <a:rPr lang="en-US" sz="6600" dirty="0" smtClean="0">
                <a:latin typeface="Formula1 Display-Regular" pitchFamily="2" charset="0"/>
              </a:rPr>
            </a:br>
            <a:r>
              <a:rPr lang="en-US" sz="6600" dirty="0" smtClean="0">
                <a:latin typeface="Formula1 Display-Regular" pitchFamily="2" charset="0"/>
              </a:rPr>
              <a:t/>
            </a:r>
            <a:br>
              <a:rPr lang="en-US" sz="6600" dirty="0" smtClean="0">
                <a:latin typeface="Formula1 Display-Regular" pitchFamily="2" charset="0"/>
              </a:rPr>
            </a:br>
            <a:r>
              <a:rPr lang="en-US" sz="6600" dirty="0" smtClean="0">
                <a:solidFill>
                  <a:schemeClr val="tx2">
                    <a:lumMod val="75000"/>
                  </a:schemeClr>
                </a:solidFill>
                <a:latin typeface="Formula1 Display-Regular" pitchFamily="2" charset="0"/>
              </a:rPr>
              <a:t>DATA SCIENCE</a:t>
            </a:r>
            <a:endParaRPr lang="es-AR" sz="6600" dirty="0">
              <a:solidFill>
                <a:schemeClr val="tx2">
                  <a:lumMod val="75000"/>
                </a:schemeClr>
              </a:solidFill>
              <a:latin typeface="Formula1 Display-Regular" pitchFamily="2" charset="0"/>
            </a:endParaRPr>
          </a:p>
        </p:txBody>
      </p:sp>
      <p:sp>
        <p:nvSpPr>
          <p:cNvPr id="3" name="2 Subtítulo"/>
          <p:cNvSpPr>
            <a:spLocks noGrp="1"/>
          </p:cNvSpPr>
          <p:nvPr>
            <p:ph type="subTitle" idx="1"/>
          </p:nvPr>
        </p:nvSpPr>
        <p:spPr>
          <a:xfrm>
            <a:off x="1331640" y="4340696"/>
            <a:ext cx="6400800" cy="1752600"/>
          </a:xfrm>
        </p:spPr>
        <p:txBody>
          <a:bodyPr/>
          <a:lstStyle/>
          <a:p>
            <a:r>
              <a:rPr lang="en-US" dirty="0" smtClean="0">
                <a:solidFill>
                  <a:schemeClr val="tx2">
                    <a:lumMod val="60000"/>
                    <a:lumOff val="40000"/>
                  </a:schemeClr>
                </a:solidFill>
                <a:latin typeface="Formula1 Display-Regular" pitchFamily="2" charset="0"/>
              </a:rPr>
              <a:t>FUNDAMENTOS PARA LA CIENCIA DE DATOS</a:t>
            </a:r>
            <a:endParaRPr lang="es-AR" dirty="0">
              <a:solidFill>
                <a:schemeClr val="tx2">
                  <a:lumMod val="60000"/>
                  <a:lumOff val="40000"/>
                </a:schemeClr>
              </a:solidFill>
              <a:latin typeface="Formula1 Display-Regular"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83568" y="1124744"/>
            <a:ext cx="6781800" cy="2428875"/>
          </a:xfrm>
          <a:prstGeom prst="rect">
            <a:avLst/>
          </a:prstGeom>
          <a:noFill/>
          <a:ln w="9525">
            <a:noFill/>
            <a:miter lim="800000"/>
            <a:headEnd/>
            <a:tailEnd/>
          </a:ln>
        </p:spPr>
      </p:pic>
      <p:sp>
        <p:nvSpPr>
          <p:cNvPr id="3" name="1 Título"/>
          <p:cNvSpPr txBox="1">
            <a:spLocks/>
          </p:cNvSpPr>
          <p:nvPr/>
        </p:nvSpPr>
        <p:spPr>
          <a:xfrm>
            <a:off x="395536" y="188640"/>
            <a:ext cx="8229600" cy="98072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4400" b="0" i="0" u="none" strike="noStrike" kern="1200" cap="none" spc="0" normalizeH="0" baseline="0" noProof="0" dirty="0" smtClean="0">
                <a:ln>
                  <a:noFill/>
                </a:ln>
                <a:solidFill>
                  <a:schemeClr val="tx1"/>
                </a:solidFill>
                <a:effectLst/>
                <a:uLnTx/>
                <a:uFillTx/>
                <a:latin typeface="Formula1 Display-Regular" pitchFamily="2" charset="0"/>
                <a:ea typeface="+mj-ea"/>
                <a:cs typeface="+mj-cs"/>
              </a:rPr>
              <a:t>GRAFICO DE</a:t>
            </a:r>
            <a:r>
              <a:rPr kumimoji="0" lang="es-AR" sz="4400" b="0" i="0" u="none" strike="noStrike" kern="1200" cap="none" spc="0" normalizeH="0" noProof="0" dirty="0" smtClean="0">
                <a:ln>
                  <a:noFill/>
                </a:ln>
                <a:solidFill>
                  <a:schemeClr val="tx1"/>
                </a:solidFill>
                <a:effectLst/>
                <a:uLnTx/>
                <a:uFillTx/>
                <a:latin typeface="Formula1 Display-Regular" pitchFamily="2" charset="0"/>
                <a:ea typeface="+mj-ea"/>
                <a:cs typeface="+mj-cs"/>
              </a:rPr>
              <a:t> LA PRUEBA</a:t>
            </a:r>
            <a:endParaRPr kumimoji="0" lang="es-AR" sz="4400" b="0" i="0" u="none" strike="noStrike" kern="1200" cap="none" spc="0" normalizeH="0" baseline="0" noProof="0" dirty="0">
              <a:ln>
                <a:noFill/>
              </a:ln>
              <a:solidFill>
                <a:schemeClr val="tx1"/>
              </a:solidFill>
              <a:effectLst/>
              <a:uLnTx/>
              <a:uFillTx/>
              <a:latin typeface="Formula1 Display-Regular" pitchFamily="2" charset="0"/>
              <a:ea typeface="+mj-ea"/>
              <a:cs typeface="+mj-cs"/>
            </a:endParaRPr>
          </a:p>
        </p:txBody>
      </p:sp>
      <p:pic>
        <p:nvPicPr>
          <p:cNvPr id="5123" name="Picture 3"/>
          <p:cNvPicPr>
            <a:picLocks noChangeAspect="1" noChangeArrowheads="1"/>
          </p:cNvPicPr>
          <p:nvPr/>
        </p:nvPicPr>
        <p:blipFill>
          <a:blip r:embed="rId3" cstate="print"/>
          <a:srcRect/>
          <a:stretch>
            <a:fillRect/>
          </a:stretch>
        </p:blipFill>
        <p:spPr bwMode="auto">
          <a:xfrm>
            <a:off x="3851920" y="3068960"/>
            <a:ext cx="4731581" cy="35350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59632" y="332656"/>
            <a:ext cx="6840760" cy="769441"/>
          </a:xfrm>
          <a:prstGeom prst="rect">
            <a:avLst/>
          </a:prstGeom>
          <a:noFill/>
        </p:spPr>
        <p:txBody>
          <a:bodyPr wrap="square" rtlCol="0">
            <a:spAutoFit/>
          </a:bodyPr>
          <a:lstStyle/>
          <a:p>
            <a:pPr algn="ctr"/>
            <a:r>
              <a:rPr lang="es-AR" sz="4400" dirty="0" smtClean="0">
                <a:latin typeface="Formula1 Display-Regular" pitchFamily="2" charset="0"/>
              </a:rPr>
              <a:t>CONCLUSION</a:t>
            </a:r>
            <a:endParaRPr lang="es-AR" sz="4400" dirty="0">
              <a:latin typeface="Formula1 Display-Regular" pitchFamily="2" charset="0"/>
            </a:endParaRPr>
          </a:p>
        </p:txBody>
      </p:sp>
      <p:sp>
        <p:nvSpPr>
          <p:cNvPr id="3" name="2 CuadroTexto"/>
          <p:cNvSpPr txBox="1"/>
          <p:nvPr/>
        </p:nvSpPr>
        <p:spPr>
          <a:xfrm>
            <a:off x="467544" y="1772816"/>
            <a:ext cx="8136904" cy="2031325"/>
          </a:xfrm>
          <a:prstGeom prst="rect">
            <a:avLst/>
          </a:prstGeom>
          <a:noFill/>
        </p:spPr>
        <p:txBody>
          <a:bodyPr wrap="square" rtlCol="0">
            <a:spAutoFit/>
          </a:bodyPr>
          <a:lstStyle/>
          <a:p>
            <a:pPr algn="just"/>
            <a:r>
              <a:rPr lang="es-AR" sz="1400" dirty="0" smtClean="0">
                <a:solidFill>
                  <a:schemeClr val="tx2">
                    <a:lumMod val="75000"/>
                  </a:schemeClr>
                </a:solidFill>
                <a:latin typeface="Formula1 Display-Bold" pitchFamily="2" charset="0"/>
              </a:rPr>
              <a:t>El algoritmo utilizado no es el correcto o le faltan </a:t>
            </a:r>
            <a:r>
              <a:rPr lang="es-AR" sz="1400" dirty="0" smtClean="0">
                <a:solidFill>
                  <a:schemeClr val="tx2">
                    <a:lumMod val="75000"/>
                  </a:schemeClr>
                </a:solidFill>
                <a:latin typeface="Formula1 Display-Bold" pitchFamily="2" charset="0"/>
              </a:rPr>
              <a:t>parámetros </a:t>
            </a:r>
            <a:r>
              <a:rPr lang="es-AR" sz="1400" dirty="0" smtClean="0">
                <a:solidFill>
                  <a:schemeClr val="tx2">
                    <a:lumMod val="75000"/>
                  </a:schemeClr>
                </a:solidFill>
                <a:latin typeface="Formula1 Display-Bold" pitchFamily="2" charset="0"/>
              </a:rPr>
              <a:t>ya que una vez aplicado arroja resultados con valores negativos, siendo en este caso imposible para el estudio ya que se trata de valores de </a:t>
            </a:r>
            <a:r>
              <a:rPr lang="es-AR" sz="1400" dirty="0" smtClean="0">
                <a:solidFill>
                  <a:schemeClr val="tx2">
                    <a:lumMod val="75000"/>
                  </a:schemeClr>
                </a:solidFill>
                <a:latin typeface="Formula1 Display-Bold" pitchFamily="2" charset="0"/>
              </a:rPr>
              <a:t>vehículos </a:t>
            </a:r>
            <a:r>
              <a:rPr lang="es-AR" sz="1400" dirty="0" smtClean="0">
                <a:solidFill>
                  <a:schemeClr val="tx2">
                    <a:lumMod val="75000"/>
                  </a:schemeClr>
                </a:solidFill>
                <a:latin typeface="Formula1 Display-Bold" pitchFamily="2" charset="0"/>
              </a:rPr>
              <a:t>usados, que probablemente disminuyan su valor o a lo sumo lo mantengan o si se trata de </a:t>
            </a:r>
            <a:r>
              <a:rPr lang="es-AR" sz="1400" dirty="0" smtClean="0">
                <a:solidFill>
                  <a:schemeClr val="tx2">
                    <a:lumMod val="75000"/>
                  </a:schemeClr>
                </a:solidFill>
                <a:latin typeface="Formula1 Display-Bold" pitchFamily="2" charset="0"/>
              </a:rPr>
              <a:t>algún vehículo clásico </a:t>
            </a:r>
            <a:r>
              <a:rPr lang="es-AR" sz="1400" dirty="0" smtClean="0">
                <a:solidFill>
                  <a:schemeClr val="tx2">
                    <a:lumMod val="75000"/>
                  </a:schemeClr>
                </a:solidFill>
                <a:latin typeface="Formula1 Display-Bold" pitchFamily="2" charset="0"/>
              </a:rPr>
              <a:t>o de </a:t>
            </a:r>
            <a:r>
              <a:rPr lang="es-AR" sz="1400" dirty="0" smtClean="0">
                <a:solidFill>
                  <a:schemeClr val="tx2">
                    <a:lumMod val="75000"/>
                  </a:schemeClr>
                </a:solidFill>
                <a:latin typeface="Formula1 Display-Bold" pitchFamily="2" charset="0"/>
              </a:rPr>
              <a:t>colección </a:t>
            </a:r>
            <a:r>
              <a:rPr lang="es-AR" sz="1400" dirty="0" smtClean="0">
                <a:solidFill>
                  <a:schemeClr val="tx2">
                    <a:lumMod val="75000"/>
                  </a:schemeClr>
                </a:solidFill>
                <a:latin typeface="Formula1 Display-Bold" pitchFamily="2" charset="0"/>
              </a:rPr>
              <a:t>incluso lo incrementen, pero nunca </a:t>
            </a:r>
            <a:r>
              <a:rPr lang="es-AR" sz="1400" dirty="0" smtClean="0">
                <a:solidFill>
                  <a:schemeClr val="tx2">
                    <a:lumMod val="75000"/>
                  </a:schemeClr>
                </a:solidFill>
                <a:latin typeface="Formula1 Display-Bold" pitchFamily="2" charset="0"/>
              </a:rPr>
              <a:t>será </a:t>
            </a:r>
            <a:r>
              <a:rPr lang="es-AR" sz="1400" dirty="0" smtClean="0">
                <a:solidFill>
                  <a:schemeClr val="tx2">
                    <a:lumMod val="75000"/>
                  </a:schemeClr>
                </a:solidFill>
                <a:latin typeface="Formula1 Display-Bold" pitchFamily="2" charset="0"/>
              </a:rPr>
              <a:t>negativo.</a:t>
            </a:r>
          </a:p>
          <a:p>
            <a:pPr algn="just"/>
            <a:endParaRPr lang="es-AR" sz="1400" dirty="0" smtClean="0">
              <a:solidFill>
                <a:schemeClr val="tx2">
                  <a:lumMod val="75000"/>
                </a:schemeClr>
              </a:solidFill>
              <a:latin typeface="Formula1 Display-Bold" pitchFamily="2" charset="0"/>
            </a:endParaRPr>
          </a:p>
          <a:p>
            <a:pPr algn="just"/>
            <a:r>
              <a:rPr lang="es-AR" sz="1400" dirty="0" smtClean="0">
                <a:solidFill>
                  <a:schemeClr val="tx2">
                    <a:lumMod val="75000"/>
                  </a:schemeClr>
                </a:solidFill>
                <a:latin typeface="Formula1 Display-Bold" pitchFamily="2" charset="0"/>
              </a:rPr>
              <a:t>Además </a:t>
            </a:r>
            <a:r>
              <a:rPr lang="es-AR" sz="1400" dirty="0" smtClean="0">
                <a:solidFill>
                  <a:schemeClr val="tx2">
                    <a:lumMod val="75000"/>
                  </a:schemeClr>
                </a:solidFill>
                <a:latin typeface="Formula1 Display-Bold" pitchFamily="2" charset="0"/>
              </a:rPr>
              <a:t>de verlo claramente en el grafico las evaluaciones realizadas (MSE y R^2) arrojan resultados contundentes.</a:t>
            </a:r>
            <a:endParaRPr lang="es-AR" sz="1400" dirty="0">
              <a:solidFill>
                <a:schemeClr val="tx2">
                  <a:lumMod val="75000"/>
                </a:schemeClr>
              </a:solidFill>
              <a:latin typeface="Formula1 Display-Bold"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latin typeface="Formula1 Display-Regular" pitchFamily="2" charset="0"/>
              </a:rPr>
              <a:t>INTRODUCCION</a:t>
            </a:r>
            <a:endParaRPr lang="es-AR" dirty="0">
              <a:latin typeface="Formula1 Display-Regular" pitchFamily="2" charset="0"/>
            </a:endParaRPr>
          </a:p>
        </p:txBody>
      </p:sp>
      <p:sp>
        <p:nvSpPr>
          <p:cNvPr id="3" name="2 Marcador de contenido"/>
          <p:cNvSpPr>
            <a:spLocks noGrp="1"/>
          </p:cNvSpPr>
          <p:nvPr>
            <p:ph idx="1"/>
          </p:nvPr>
        </p:nvSpPr>
        <p:spPr>
          <a:xfrm>
            <a:off x="395536" y="1556792"/>
            <a:ext cx="8229600" cy="4525963"/>
          </a:xfrm>
        </p:spPr>
        <p:txBody>
          <a:bodyPr>
            <a:normAutofit fontScale="25000" lnSpcReduction="20000"/>
          </a:bodyPr>
          <a:lstStyle/>
          <a:p>
            <a:pPr algn="just"/>
            <a:r>
              <a:rPr lang="es-AR" sz="5200" dirty="0">
                <a:solidFill>
                  <a:schemeClr val="tx2">
                    <a:lumMod val="75000"/>
                  </a:schemeClr>
                </a:solidFill>
                <a:latin typeface="Formula1 Display Bold" pitchFamily="2" charset="0"/>
              </a:rPr>
              <a:t>El mercado de autos usados representa una parte significativa del sector automotriz, ofreciendo a los consumidores una alternativa económica a la compra de vehículos nuevos. La compra de autos usados es una práctica común en muchas partes del mundo, impulsada por diversos factores como la depreciación acelerada de los vehículos nuevos, la disponibilidad de financiamiento flexible, y una creciente oferta de autos bien mantenidos y certificados. Este trabajo se propone explorar las dinámicas y tendencias que caracterizan el mercado de autos usados, analizando aspectos clave como la depreciación de los vehículos, la fiabilidad según la marca y el modelo, las preferencias de los consumidores, y el impacto de las condiciones económicas en la demanda.</a:t>
            </a:r>
          </a:p>
          <a:p>
            <a:pPr algn="just"/>
            <a:endParaRPr lang="es-AR" sz="5200" dirty="0" smtClean="0">
              <a:solidFill>
                <a:schemeClr val="tx2">
                  <a:lumMod val="75000"/>
                </a:schemeClr>
              </a:solidFill>
              <a:latin typeface="Formula1 Display Bold" pitchFamily="2" charset="0"/>
            </a:endParaRPr>
          </a:p>
          <a:p>
            <a:pPr algn="just"/>
            <a:r>
              <a:rPr lang="es-AR" sz="5200" dirty="0" smtClean="0">
                <a:solidFill>
                  <a:schemeClr val="tx2">
                    <a:lumMod val="75000"/>
                  </a:schemeClr>
                </a:solidFill>
                <a:latin typeface="Formula1 Display Bold" pitchFamily="2" charset="0"/>
              </a:rPr>
              <a:t>El </a:t>
            </a:r>
            <a:r>
              <a:rPr lang="es-AR" sz="5200" dirty="0">
                <a:solidFill>
                  <a:schemeClr val="tx2">
                    <a:lumMod val="75000"/>
                  </a:schemeClr>
                </a:solidFill>
                <a:latin typeface="Formula1 Display Bold" pitchFamily="2" charset="0"/>
              </a:rPr>
              <a:t>interés en los autos usados ha crecido en los últimos años debido a varios factores económicos y sociales. La recesión económica y la inflación han llevado a muchos consumidores a buscar opciones más asequibles. Además, la mejora en la calidad y durabilidad de los vehículos modernos ha incrementado la confianza en la compra de autos usados, ya que estos pueden ofrecer muchos años de servicio fiable a un costo reducido</a:t>
            </a:r>
            <a:r>
              <a:rPr lang="es-AR" sz="5200" dirty="0" smtClean="0">
                <a:solidFill>
                  <a:schemeClr val="tx2">
                    <a:lumMod val="75000"/>
                  </a:schemeClr>
                </a:solidFill>
                <a:latin typeface="Formula1 Display Bold" pitchFamily="2" charset="0"/>
              </a:rPr>
              <a:t>.</a:t>
            </a:r>
          </a:p>
          <a:p>
            <a:pPr algn="just"/>
            <a:endParaRPr lang="es-AR" sz="5200" dirty="0">
              <a:solidFill>
                <a:schemeClr val="tx2">
                  <a:lumMod val="75000"/>
                </a:schemeClr>
              </a:solidFill>
              <a:latin typeface="Formula1 Display Bold" pitchFamily="2" charset="0"/>
            </a:endParaRPr>
          </a:p>
          <a:p>
            <a:pPr algn="just"/>
            <a:r>
              <a:rPr lang="es-AR" sz="5200" dirty="0">
                <a:solidFill>
                  <a:schemeClr val="tx2">
                    <a:lumMod val="75000"/>
                  </a:schemeClr>
                </a:solidFill>
                <a:latin typeface="Formula1 Display Bold" pitchFamily="2" charset="0"/>
              </a:rPr>
              <a:t>Este trabajo investigará diversas hipótesis relacionadas con el precio, la demanda, la durabilidad, las preferencias del consumidor y las tendencias de depreciación en el mercado de autos usados. A través de un análisis detallado de datos del mercado se buscará proporcionar una visión comprensiva de las fuerzas que moldean este sector y las oportunidades que presenta tanto para compradores como para vendedores. La finalidad es entender mejor cómo los consumidores toman decisiones en este mercado y cómo estas decisiones afectan a la industria automotriz en general.</a:t>
            </a:r>
          </a:p>
          <a:p>
            <a:endParaRPr lang="es-AR" dirty="0">
              <a:latin typeface="Formula1 Display-Italic"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latin typeface="Formula1 Display-Regular" pitchFamily="2" charset="0"/>
              </a:rPr>
              <a:t>HIPOTESIS</a:t>
            </a:r>
            <a:endParaRPr lang="es-AR" dirty="0">
              <a:latin typeface="Formula1 Display-Regular" pitchFamily="2" charset="0"/>
            </a:endParaRPr>
          </a:p>
        </p:txBody>
      </p:sp>
      <p:sp>
        <p:nvSpPr>
          <p:cNvPr id="3" name="2 Marcador de contenido"/>
          <p:cNvSpPr>
            <a:spLocks noGrp="1"/>
          </p:cNvSpPr>
          <p:nvPr>
            <p:ph idx="1"/>
          </p:nvPr>
        </p:nvSpPr>
        <p:spPr>
          <a:xfrm>
            <a:off x="395536" y="1196752"/>
            <a:ext cx="8229600" cy="4525963"/>
          </a:xfrm>
        </p:spPr>
        <p:txBody>
          <a:bodyPr>
            <a:noAutofit/>
          </a:bodyPr>
          <a:lstStyle/>
          <a:p>
            <a:pPr>
              <a:buNone/>
            </a:pPr>
            <a:r>
              <a:rPr lang="es-AR" sz="1300" dirty="0" smtClean="0">
                <a:solidFill>
                  <a:schemeClr val="tx2">
                    <a:lumMod val="75000"/>
                  </a:schemeClr>
                </a:solidFill>
                <a:latin typeface="Formula1 Display Bold" pitchFamily="2" charset="0"/>
              </a:rPr>
              <a:t>Precio</a:t>
            </a:r>
          </a:p>
          <a:p>
            <a:endParaRPr lang="es-AR" sz="1300" dirty="0" smtClean="0">
              <a:solidFill>
                <a:schemeClr val="tx2">
                  <a:lumMod val="75000"/>
                </a:schemeClr>
              </a:solidFill>
              <a:latin typeface="Formula1 Display Bold" pitchFamily="2" charset="0"/>
            </a:endParaRPr>
          </a:p>
          <a:p>
            <a:pPr algn="just"/>
            <a:r>
              <a:rPr lang="es-AR" sz="1300" dirty="0" smtClean="0">
                <a:solidFill>
                  <a:schemeClr val="tx2">
                    <a:lumMod val="75000"/>
                  </a:schemeClr>
                </a:solidFill>
                <a:latin typeface="Formula1 Display Bold" pitchFamily="2" charset="0"/>
              </a:rPr>
              <a:t>Los autos usados de marcas de lujo mantienen su valor de reventa mejor que los autos de marcas económicas.</a:t>
            </a:r>
          </a:p>
          <a:p>
            <a:pPr algn="just"/>
            <a:r>
              <a:rPr lang="es-AR" sz="1300" dirty="0" smtClean="0">
                <a:solidFill>
                  <a:schemeClr val="tx2">
                    <a:lumMod val="75000"/>
                  </a:schemeClr>
                </a:solidFill>
                <a:latin typeface="Formula1 Display Bold" pitchFamily="2" charset="0"/>
              </a:rPr>
              <a:t>El precio de los autos usados disminuye significativamente a medida que aumenta el kilometraje.</a:t>
            </a:r>
          </a:p>
          <a:p>
            <a:endParaRPr lang="es-AR" sz="1300" dirty="0" smtClean="0">
              <a:solidFill>
                <a:schemeClr val="tx2">
                  <a:lumMod val="75000"/>
                </a:schemeClr>
              </a:solidFill>
              <a:latin typeface="Formula1 Display Bold" pitchFamily="2" charset="0"/>
            </a:endParaRPr>
          </a:p>
          <a:p>
            <a:pPr>
              <a:buNone/>
            </a:pPr>
            <a:r>
              <a:rPr lang="es-AR" sz="1300" dirty="0" smtClean="0">
                <a:solidFill>
                  <a:schemeClr val="tx2">
                    <a:lumMod val="75000"/>
                  </a:schemeClr>
                </a:solidFill>
                <a:latin typeface="Formula1 Display Bold" pitchFamily="2" charset="0"/>
              </a:rPr>
              <a:t>Fiabilidad</a:t>
            </a:r>
          </a:p>
          <a:p>
            <a:endParaRPr lang="es-AR" sz="1300" dirty="0" smtClean="0">
              <a:solidFill>
                <a:schemeClr val="tx2">
                  <a:lumMod val="75000"/>
                </a:schemeClr>
              </a:solidFill>
              <a:latin typeface="Formula1 Display Bold" pitchFamily="2" charset="0"/>
            </a:endParaRPr>
          </a:p>
          <a:p>
            <a:pPr algn="just"/>
            <a:r>
              <a:rPr lang="es-AR" sz="1300" dirty="0" smtClean="0">
                <a:solidFill>
                  <a:schemeClr val="tx2">
                    <a:lumMod val="75000"/>
                  </a:schemeClr>
                </a:solidFill>
                <a:latin typeface="Formula1 Display Bold" pitchFamily="2" charset="0"/>
              </a:rPr>
              <a:t>Los autos que han tenido un único propietario anterior son más fiables que aquellos que han tenido múltiples propietarios.</a:t>
            </a:r>
          </a:p>
          <a:p>
            <a:pPr>
              <a:buNone/>
            </a:pPr>
            <a:endParaRPr lang="es-AR" sz="1300" dirty="0" smtClean="0">
              <a:solidFill>
                <a:schemeClr val="tx2">
                  <a:lumMod val="75000"/>
                </a:schemeClr>
              </a:solidFill>
              <a:latin typeface="Formula1 Display Bold" pitchFamily="2" charset="0"/>
            </a:endParaRPr>
          </a:p>
          <a:p>
            <a:pPr>
              <a:buNone/>
            </a:pPr>
            <a:r>
              <a:rPr lang="es-AR" sz="1300" dirty="0" smtClean="0">
                <a:solidFill>
                  <a:schemeClr val="tx2">
                    <a:lumMod val="75000"/>
                  </a:schemeClr>
                </a:solidFill>
                <a:latin typeface="Formula1 Display Bold" pitchFamily="2" charset="0"/>
              </a:rPr>
              <a:t>Preferencias</a:t>
            </a:r>
          </a:p>
          <a:p>
            <a:endParaRPr lang="es-AR" sz="1300" dirty="0" smtClean="0">
              <a:solidFill>
                <a:schemeClr val="tx2">
                  <a:lumMod val="75000"/>
                </a:schemeClr>
              </a:solidFill>
              <a:latin typeface="Formula1 Display Bold" pitchFamily="2" charset="0"/>
            </a:endParaRPr>
          </a:p>
          <a:p>
            <a:pPr algn="just"/>
            <a:r>
              <a:rPr lang="es-AR" sz="1300" dirty="0" smtClean="0">
                <a:solidFill>
                  <a:schemeClr val="tx2">
                    <a:lumMod val="75000"/>
                  </a:schemeClr>
                </a:solidFill>
                <a:latin typeface="Formula1 Display Bold" pitchFamily="2" charset="0"/>
              </a:rPr>
              <a:t>Los autos usados con características de seguridad avanzadas (como frenos ABS, control de estabilidad, etc.) se venden más rápido que aquellos sin dichas características.</a:t>
            </a:r>
          </a:p>
          <a:p>
            <a:pPr>
              <a:buNone/>
            </a:pPr>
            <a:endParaRPr lang="es-AR" sz="1300" dirty="0" smtClean="0">
              <a:solidFill>
                <a:schemeClr val="tx2">
                  <a:lumMod val="75000"/>
                </a:schemeClr>
              </a:solidFill>
              <a:latin typeface="Formula1 Display Bold" pitchFamily="2" charset="0"/>
            </a:endParaRPr>
          </a:p>
          <a:p>
            <a:pPr>
              <a:buNone/>
            </a:pPr>
            <a:r>
              <a:rPr lang="es-AR" sz="1300" dirty="0" smtClean="0">
                <a:solidFill>
                  <a:schemeClr val="tx2">
                    <a:lumMod val="75000"/>
                  </a:schemeClr>
                </a:solidFill>
                <a:latin typeface="Formula1 Display Bold" pitchFamily="2" charset="0"/>
              </a:rPr>
              <a:t>Depreciación</a:t>
            </a:r>
          </a:p>
          <a:p>
            <a:endParaRPr lang="es-AR" sz="1300" dirty="0" smtClean="0">
              <a:solidFill>
                <a:schemeClr val="tx2">
                  <a:lumMod val="75000"/>
                </a:schemeClr>
              </a:solidFill>
              <a:latin typeface="Formula1 Display Bold" pitchFamily="2" charset="0"/>
            </a:endParaRPr>
          </a:p>
          <a:p>
            <a:pPr algn="just"/>
            <a:r>
              <a:rPr lang="es-AR" sz="1300" dirty="0" smtClean="0">
                <a:solidFill>
                  <a:schemeClr val="tx2">
                    <a:lumMod val="75000"/>
                  </a:schemeClr>
                </a:solidFill>
                <a:latin typeface="Formula1 Display Bold" pitchFamily="2" charset="0"/>
              </a:rPr>
              <a:t>Los autos usados pierden el mayor porcentaje de su valor en los primeros tres años.</a:t>
            </a:r>
            <a:endParaRPr lang="es-AR" sz="1300" dirty="0">
              <a:solidFill>
                <a:schemeClr val="tx2">
                  <a:lumMod val="75000"/>
                </a:schemeClr>
              </a:solidFill>
              <a:latin typeface="Formula1 Display Bold"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latin typeface="Formula1 Display-Regular" pitchFamily="2" charset="0"/>
              </a:rPr>
              <a:t>DATASET</a:t>
            </a:r>
            <a:endParaRPr lang="es-AR" dirty="0"/>
          </a:p>
        </p:txBody>
      </p:sp>
      <p:sp>
        <p:nvSpPr>
          <p:cNvPr id="4" name="3 Marcador de contenido"/>
          <p:cNvSpPr txBox="1">
            <a:spLocks noGrp="1"/>
          </p:cNvSpPr>
          <p:nvPr>
            <p:ph idx="1"/>
          </p:nvPr>
        </p:nvSpPr>
        <p:spPr>
          <a:xfrm>
            <a:off x="457200" y="1412776"/>
            <a:ext cx="8229600" cy="954107"/>
          </a:xfrm>
          <a:prstGeom prst="rect">
            <a:avLst/>
          </a:prstGeom>
          <a:noFill/>
        </p:spPr>
        <p:txBody>
          <a:bodyPr wrap="square" rtlCol="0">
            <a:spAutoFit/>
          </a:bodyPr>
          <a:lstStyle/>
          <a:p>
            <a:pPr algn="just">
              <a:buNone/>
            </a:pPr>
            <a:r>
              <a:rPr lang="es-AR" sz="1400" dirty="0" smtClean="0">
                <a:solidFill>
                  <a:schemeClr val="tx2">
                    <a:lumMod val="75000"/>
                  </a:schemeClr>
                </a:solidFill>
                <a:latin typeface="Formula1 Display Bold" pitchFamily="2" charset="0"/>
              </a:rPr>
              <a:t>	Un</a:t>
            </a:r>
            <a:r>
              <a:rPr lang="es-AR" sz="1400" dirty="0">
                <a:solidFill>
                  <a:schemeClr val="tx2">
                    <a:lumMod val="75000"/>
                  </a:schemeClr>
                </a:solidFill>
                <a:latin typeface="Formula1 Display Bold" pitchFamily="2" charset="0"/>
              </a:rPr>
              <a:t> dataset, o conjunto de datos, es una colección estructurada de información que se utiliza para analizar </a:t>
            </a:r>
            <a:r>
              <a:rPr lang="es-AR" sz="1400" dirty="0" smtClean="0">
                <a:solidFill>
                  <a:schemeClr val="tx2">
                    <a:lumMod val="75000"/>
                  </a:schemeClr>
                </a:solidFill>
                <a:latin typeface="Formula1 Display Bold" pitchFamily="2" charset="0"/>
              </a:rPr>
              <a:t>patrones</a:t>
            </a:r>
            <a:r>
              <a:rPr lang="es-AR" sz="1400" dirty="0">
                <a:solidFill>
                  <a:schemeClr val="tx2">
                    <a:lumMod val="75000"/>
                  </a:schemeClr>
                </a:solidFill>
                <a:latin typeface="Formula1 Display Bold" pitchFamily="2" charset="0"/>
              </a:rPr>
              <a:t>, realizar </a:t>
            </a:r>
            <a:r>
              <a:rPr lang="es-AR" sz="1400" dirty="0" smtClean="0">
                <a:solidFill>
                  <a:schemeClr val="tx2">
                    <a:lumMod val="75000"/>
                  </a:schemeClr>
                </a:solidFill>
                <a:latin typeface="Formula1 Display Bold" pitchFamily="2" charset="0"/>
              </a:rPr>
              <a:t>investigaciones, entrenar </a:t>
            </a:r>
            <a:r>
              <a:rPr lang="es-AR" sz="1400" dirty="0">
                <a:solidFill>
                  <a:schemeClr val="tx2">
                    <a:lumMod val="75000"/>
                  </a:schemeClr>
                </a:solidFill>
                <a:latin typeface="Formula1 Display Bold" pitchFamily="2" charset="0"/>
              </a:rPr>
              <a:t>modelos de </a:t>
            </a:r>
            <a:r>
              <a:rPr lang="es-AR" sz="1400" dirty="0" smtClean="0">
                <a:solidFill>
                  <a:schemeClr val="tx2">
                    <a:lumMod val="75000"/>
                  </a:schemeClr>
                </a:solidFill>
                <a:latin typeface="Formula1 Display Bold" pitchFamily="2" charset="0"/>
              </a:rPr>
              <a:t>aprendizaje automático </a:t>
            </a:r>
            <a:r>
              <a:rPr lang="es-AR" sz="1400" dirty="0">
                <a:solidFill>
                  <a:schemeClr val="tx2">
                    <a:lumMod val="75000"/>
                  </a:schemeClr>
                </a:solidFill>
                <a:latin typeface="Formula1 Display Bold" pitchFamily="2" charset="0"/>
              </a:rPr>
              <a:t>y respaldar decisiones </a:t>
            </a:r>
            <a:r>
              <a:rPr lang="es-AR" sz="1400" dirty="0" smtClean="0">
                <a:solidFill>
                  <a:schemeClr val="tx2">
                    <a:lumMod val="75000"/>
                  </a:schemeClr>
                </a:solidFill>
                <a:latin typeface="Formula1 Display Bold" pitchFamily="2" charset="0"/>
              </a:rPr>
              <a:t>basadas </a:t>
            </a:r>
            <a:r>
              <a:rPr lang="es-AR" sz="1400" dirty="0">
                <a:solidFill>
                  <a:schemeClr val="tx2">
                    <a:lumMod val="75000"/>
                  </a:schemeClr>
                </a:solidFill>
                <a:latin typeface="Formula1 Display Bold" pitchFamily="2" charset="0"/>
              </a:rPr>
              <a:t>en datos.</a:t>
            </a:r>
          </a:p>
        </p:txBody>
      </p:sp>
      <p:sp>
        <p:nvSpPr>
          <p:cNvPr id="6" name="5 CuadroTexto"/>
          <p:cNvSpPr txBox="1"/>
          <p:nvPr/>
        </p:nvSpPr>
        <p:spPr>
          <a:xfrm>
            <a:off x="827584" y="2420888"/>
            <a:ext cx="7776864" cy="2246769"/>
          </a:xfrm>
          <a:prstGeom prst="rect">
            <a:avLst/>
          </a:prstGeom>
          <a:noFill/>
        </p:spPr>
        <p:txBody>
          <a:bodyPr wrap="square" rtlCol="0">
            <a:spAutoFit/>
          </a:bodyPr>
          <a:lstStyle/>
          <a:p>
            <a:pPr algn="just"/>
            <a:r>
              <a:rPr lang="es-AR" sz="1400" dirty="0" smtClean="0">
                <a:solidFill>
                  <a:schemeClr val="tx2">
                    <a:lumMod val="75000"/>
                  </a:schemeClr>
                </a:solidFill>
                <a:latin typeface="Formula1 Display-Bold" pitchFamily="2" charset="0"/>
              </a:rPr>
              <a:t>Nuestro</a:t>
            </a:r>
            <a:r>
              <a:rPr lang="en-US" sz="1400" dirty="0" smtClean="0">
                <a:solidFill>
                  <a:schemeClr val="tx2">
                    <a:lumMod val="75000"/>
                  </a:schemeClr>
                </a:solidFill>
                <a:latin typeface="Formula1 Display-Bold" pitchFamily="2" charset="0"/>
              </a:rPr>
              <a:t> dataset </a:t>
            </a:r>
            <a:r>
              <a:rPr lang="es-AR" sz="1400" dirty="0" smtClean="0">
                <a:solidFill>
                  <a:schemeClr val="tx2">
                    <a:lumMod val="75000"/>
                  </a:schemeClr>
                </a:solidFill>
                <a:latin typeface="Formula1 Display-Bold" pitchFamily="2" charset="0"/>
              </a:rPr>
              <a:t>contiene</a:t>
            </a:r>
            <a:r>
              <a:rPr lang="en-US" sz="1400" dirty="0" smtClean="0">
                <a:solidFill>
                  <a:schemeClr val="tx2">
                    <a:lumMod val="75000"/>
                  </a:schemeClr>
                </a:solidFill>
                <a:latin typeface="Formula1 Display-Bold" pitchFamily="2" charset="0"/>
              </a:rPr>
              <a:t> datos de vehiculos usados, desde los mas basicos como marca o </a:t>
            </a:r>
            <a:r>
              <a:rPr lang="es-AR" sz="1400" dirty="0" smtClean="0">
                <a:solidFill>
                  <a:schemeClr val="tx2">
                    <a:lumMod val="75000"/>
                  </a:schemeClr>
                </a:solidFill>
                <a:latin typeface="Formula1 Display-Bold" pitchFamily="2" charset="0"/>
              </a:rPr>
              <a:t>año</a:t>
            </a:r>
            <a:r>
              <a:rPr lang="en-US" sz="1400" dirty="0" smtClean="0">
                <a:solidFill>
                  <a:schemeClr val="tx2">
                    <a:lumMod val="75000"/>
                  </a:schemeClr>
                </a:solidFill>
                <a:latin typeface="Formula1 Display-Bold" pitchFamily="2" charset="0"/>
              </a:rPr>
              <a:t> </a:t>
            </a:r>
            <a:r>
              <a:rPr lang="en-US" sz="1400" dirty="0" smtClean="0">
                <a:solidFill>
                  <a:schemeClr val="tx2">
                    <a:lumMod val="75000"/>
                  </a:schemeClr>
                </a:solidFill>
                <a:latin typeface="Formula1 Display-Bold" pitchFamily="2" charset="0"/>
              </a:rPr>
              <a:t>hasta </a:t>
            </a:r>
            <a:r>
              <a:rPr lang="en-US" sz="1400" dirty="0" smtClean="0">
                <a:solidFill>
                  <a:schemeClr val="tx2">
                    <a:lumMod val="75000"/>
                  </a:schemeClr>
                </a:solidFill>
                <a:latin typeface="Formula1 Display-Bold" pitchFamily="2" charset="0"/>
              </a:rPr>
              <a:t>comodidades como techo solar o encendido remoto.</a:t>
            </a:r>
          </a:p>
          <a:p>
            <a:pPr algn="just"/>
            <a:endParaRPr lang="en-US" sz="1400" dirty="0">
              <a:solidFill>
                <a:schemeClr val="tx2">
                  <a:lumMod val="75000"/>
                </a:schemeClr>
              </a:solidFill>
              <a:latin typeface="Formula1 Display Bold" pitchFamily="2" charset="0"/>
            </a:endParaRPr>
          </a:p>
          <a:p>
            <a:pPr algn="just"/>
            <a:r>
              <a:rPr lang="en-US" sz="1400" dirty="0" smtClean="0">
                <a:solidFill>
                  <a:schemeClr val="tx2">
                    <a:lumMod val="75000"/>
                  </a:schemeClr>
                </a:solidFill>
                <a:latin typeface="Formula1 Display Bold" pitchFamily="2" charset="0"/>
              </a:rPr>
              <a:t>A </a:t>
            </a:r>
            <a:r>
              <a:rPr lang="es-AR" sz="1400" dirty="0" smtClean="0">
                <a:solidFill>
                  <a:schemeClr val="tx2">
                    <a:lumMod val="75000"/>
                  </a:schemeClr>
                </a:solidFill>
                <a:latin typeface="Formula1 Display Bold" pitchFamily="2" charset="0"/>
              </a:rPr>
              <a:t>continuación</a:t>
            </a:r>
            <a:r>
              <a:rPr lang="en-US" sz="1400" dirty="0" smtClean="0">
                <a:solidFill>
                  <a:schemeClr val="tx2">
                    <a:lumMod val="75000"/>
                  </a:schemeClr>
                </a:solidFill>
                <a:latin typeface="Formula1 Display Bold" pitchFamily="2" charset="0"/>
              </a:rPr>
              <a:t> detalle de</a:t>
            </a:r>
            <a:r>
              <a:rPr lang="es-AR" sz="1400" dirty="0" smtClean="0">
                <a:solidFill>
                  <a:schemeClr val="tx2">
                    <a:lumMod val="75000"/>
                  </a:schemeClr>
                </a:solidFill>
                <a:latin typeface="Formula1 Display Bold" pitchFamily="2" charset="0"/>
              </a:rPr>
              <a:t> las columnas</a:t>
            </a:r>
          </a:p>
          <a:p>
            <a:pPr algn="just"/>
            <a:endParaRPr lang="es-AR" sz="1400" dirty="0" smtClean="0">
              <a:solidFill>
                <a:schemeClr val="tx2">
                  <a:lumMod val="75000"/>
                </a:schemeClr>
              </a:solidFill>
              <a:latin typeface="Formula1 Display Bold" pitchFamily="2" charset="0"/>
            </a:endParaRPr>
          </a:p>
          <a:p>
            <a:pPr algn="just"/>
            <a:endParaRPr lang="es-AR" sz="1400" dirty="0" smtClean="0">
              <a:solidFill>
                <a:schemeClr val="tx2">
                  <a:lumMod val="75000"/>
                </a:schemeClr>
              </a:solidFill>
              <a:latin typeface="Formula1 Display Bold" pitchFamily="2" charset="0"/>
            </a:endParaRPr>
          </a:p>
          <a:p>
            <a:pPr algn="just"/>
            <a:endParaRPr lang="es-AR" sz="1400" dirty="0" smtClean="0">
              <a:solidFill>
                <a:schemeClr val="tx2">
                  <a:lumMod val="75000"/>
                </a:schemeClr>
              </a:solidFill>
              <a:latin typeface="Formula1 Display Bold" pitchFamily="2" charset="0"/>
            </a:endParaRPr>
          </a:p>
          <a:p>
            <a:pPr algn="just"/>
            <a:endParaRPr lang="en-US" sz="1400" dirty="0">
              <a:solidFill>
                <a:schemeClr val="tx2">
                  <a:lumMod val="75000"/>
                </a:schemeClr>
              </a:solidFill>
              <a:latin typeface="Formula1 Display Bold" pitchFamily="2" charset="0"/>
            </a:endParaRPr>
          </a:p>
          <a:p>
            <a:pPr algn="just"/>
            <a:endParaRPr lang="en-US" sz="1400" dirty="0" smtClean="0">
              <a:solidFill>
                <a:schemeClr val="tx2">
                  <a:lumMod val="75000"/>
                </a:schemeClr>
              </a:solidFill>
              <a:latin typeface="Formula1 Display Bold" pitchFamily="2" charset="0"/>
            </a:endParaRPr>
          </a:p>
        </p:txBody>
      </p:sp>
      <p:sp>
        <p:nvSpPr>
          <p:cNvPr id="7" name="6 Rectángulo"/>
          <p:cNvSpPr/>
          <p:nvPr/>
        </p:nvSpPr>
        <p:spPr>
          <a:xfrm>
            <a:off x="827584" y="3645024"/>
            <a:ext cx="2808312" cy="3539430"/>
          </a:xfrm>
          <a:prstGeom prst="rect">
            <a:avLst/>
          </a:prstGeom>
        </p:spPr>
        <p:txBody>
          <a:bodyPr wrap="square">
            <a:spAutoFit/>
          </a:bodyPr>
          <a:lstStyle/>
          <a:p>
            <a:r>
              <a:rPr lang="es-AR" sz="1400" dirty="0" smtClean="0">
                <a:solidFill>
                  <a:schemeClr val="tx2">
                    <a:lumMod val="75000"/>
                  </a:schemeClr>
                </a:solidFill>
                <a:latin typeface="Formula1 Display-Regular" pitchFamily="2" charset="0"/>
              </a:rPr>
              <a:t>b</a:t>
            </a:r>
            <a:r>
              <a:rPr lang="es-AR" sz="1400" dirty="0" smtClean="0">
                <a:solidFill>
                  <a:schemeClr val="tx2">
                    <a:lumMod val="75000"/>
                  </a:schemeClr>
                </a:solidFill>
                <a:latin typeface="Formula1 Display-Regular" pitchFamily="2" charset="0"/>
              </a:rPr>
              <a:t>rand</a:t>
            </a:r>
          </a:p>
          <a:p>
            <a:r>
              <a:rPr lang="es-AR" sz="1400" dirty="0" smtClean="0">
                <a:solidFill>
                  <a:schemeClr val="tx2">
                    <a:lumMod val="75000"/>
                  </a:schemeClr>
                </a:solidFill>
                <a:latin typeface="Formula1 Display-Regular" pitchFamily="2" charset="0"/>
              </a:rPr>
              <a:t>m</a:t>
            </a:r>
            <a:r>
              <a:rPr lang="es-AR" sz="1400" dirty="0" smtClean="0">
                <a:solidFill>
                  <a:schemeClr val="tx2">
                    <a:lumMod val="75000"/>
                  </a:schemeClr>
                </a:solidFill>
                <a:latin typeface="Formula1 Display-Regular" pitchFamily="2" charset="0"/>
              </a:rPr>
              <a:t>odel</a:t>
            </a:r>
          </a:p>
          <a:p>
            <a:r>
              <a:rPr lang="es-AR" sz="1400" dirty="0" smtClean="0">
                <a:solidFill>
                  <a:schemeClr val="tx2">
                    <a:lumMod val="75000"/>
                  </a:schemeClr>
                </a:solidFill>
                <a:latin typeface="Formula1 Display-Regular" pitchFamily="2" charset="0"/>
              </a:rPr>
              <a:t>y</a:t>
            </a:r>
            <a:r>
              <a:rPr lang="es-AR" sz="1400" dirty="0" smtClean="0">
                <a:solidFill>
                  <a:schemeClr val="tx2">
                    <a:lumMod val="75000"/>
                  </a:schemeClr>
                </a:solidFill>
                <a:latin typeface="Formula1 Display-Regular" pitchFamily="2" charset="0"/>
              </a:rPr>
              <a:t>ear</a:t>
            </a:r>
          </a:p>
          <a:p>
            <a:r>
              <a:rPr lang="es-AR" sz="1400" dirty="0" smtClean="0">
                <a:solidFill>
                  <a:schemeClr val="tx2">
                    <a:lumMod val="75000"/>
                  </a:schemeClr>
                </a:solidFill>
                <a:latin typeface="Formula1 Display-Regular" pitchFamily="2" charset="0"/>
              </a:rPr>
              <a:t>m</a:t>
            </a:r>
            <a:r>
              <a:rPr lang="es-AR" sz="1400" dirty="0" smtClean="0">
                <a:solidFill>
                  <a:schemeClr val="tx2">
                    <a:lumMod val="75000"/>
                  </a:schemeClr>
                </a:solidFill>
                <a:latin typeface="Formula1 Display-Regular" pitchFamily="2" charset="0"/>
              </a:rPr>
              <a:t>ileage</a:t>
            </a:r>
          </a:p>
          <a:p>
            <a:r>
              <a:rPr lang="es-AR" sz="1400" dirty="0" smtClean="0">
                <a:solidFill>
                  <a:schemeClr val="tx2">
                    <a:lumMod val="75000"/>
                  </a:schemeClr>
                </a:solidFill>
                <a:latin typeface="Formula1 Display-Regular" pitchFamily="2" charset="0"/>
              </a:rPr>
              <a:t>e</a:t>
            </a:r>
            <a:r>
              <a:rPr lang="es-AR" sz="1400" dirty="0" smtClean="0">
                <a:solidFill>
                  <a:schemeClr val="tx2">
                    <a:lumMod val="75000"/>
                  </a:schemeClr>
                </a:solidFill>
                <a:latin typeface="Formula1 Display-Regular" pitchFamily="2" charset="0"/>
              </a:rPr>
              <a:t>ngine</a:t>
            </a:r>
          </a:p>
          <a:p>
            <a:r>
              <a:rPr lang="es-AR" sz="1400" dirty="0" smtClean="0">
                <a:solidFill>
                  <a:schemeClr val="tx2">
                    <a:lumMod val="75000"/>
                  </a:schemeClr>
                </a:solidFill>
                <a:latin typeface="Formula1 Display-Regular" pitchFamily="2" charset="0"/>
              </a:rPr>
              <a:t>engine_size</a:t>
            </a:r>
          </a:p>
          <a:p>
            <a:r>
              <a:rPr lang="es-AR" sz="1400" dirty="0" smtClean="0">
                <a:solidFill>
                  <a:schemeClr val="tx2">
                    <a:lumMod val="75000"/>
                  </a:schemeClr>
                </a:solidFill>
                <a:latin typeface="Formula1 Display-Regular" pitchFamily="2" charset="0"/>
              </a:rPr>
              <a:t>t</a:t>
            </a:r>
            <a:r>
              <a:rPr lang="es-AR" sz="1400" dirty="0" smtClean="0">
                <a:solidFill>
                  <a:schemeClr val="tx2">
                    <a:lumMod val="75000"/>
                  </a:schemeClr>
                </a:solidFill>
                <a:latin typeface="Formula1 Display-Regular" pitchFamily="2" charset="0"/>
              </a:rPr>
              <a:t>ransmission</a:t>
            </a:r>
          </a:p>
          <a:p>
            <a:r>
              <a:rPr lang="es-AR" sz="1400" dirty="0" smtClean="0">
                <a:solidFill>
                  <a:schemeClr val="tx2">
                    <a:lumMod val="75000"/>
                  </a:schemeClr>
                </a:solidFill>
                <a:latin typeface="Formula1 Display-Regular" pitchFamily="2" charset="0"/>
              </a:rPr>
              <a:t>automatic_transmission</a:t>
            </a:r>
          </a:p>
          <a:p>
            <a:r>
              <a:rPr lang="es-AR" sz="1400" dirty="0" smtClean="0">
                <a:solidFill>
                  <a:schemeClr val="tx2">
                    <a:lumMod val="75000"/>
                  </a:schemeClr>
                </a:solidFill>
                <a:latin typeface="Formula1 Display-Regular" pitchFamily="2" charset="0"/>
              </a:rPr>
              <a:t>fuel_type</a:t>
            </a:r>
          </a:p>
          <a:p>
            <a:r>
              <a:rPr lang="es-AR" sz="1400" dirty="0" smtClean="0">
                <a:solidFill>
                  <a:schemeClr val="tx2">
                    <a:lumMod val="75000"/>
                  </a:schemeClr>
                </a:solidFill>
                <a:latin typeface="Formula1 Display-Regular" pitchFamily="2" charset="0"/>
              </a:rPr>
              <a:t>d</a:t>
            </a:r>
            <a:r>
              <a:rPr lang="es-AR" sz="1400" dirty="0" smtClean="0">
                <a:solidFill>
                  <a:schemeClr val="tx2">
                    <a:lumMod val="75000"/>
                  </a:schemeClr>
                </a:solidFill>
                <a:latin typeface="Formula1 Display-Regular" pitchFamily="2" charset="0"/>
              </a:rPr>
              <a:t>rivetrain</a:t>
            </a:r>
          </a:p>
          <a:p>
            <a:r>
              <a:rPr lang="es-AR" sz="1400" dirty="0" smtClean="0">
                <a:solidFill>
                  <a:schemeClr val="tx2">
                    <a:lumMod val="75000"/>
                  </a:schemeClr>
                </a:solidFill>
                <a:latin typeface="Formula1 Display-Regular" pitchFamily="2" charset="0"/>
              </a:rPr>
              <a:t>min_mpg</a:t>
            </a:r>
          </a:p>
          <a:p>
            <a:r>
              <a:rPr lang="es-AR" sz="1400" dirty="0" smtClean="0">
                <a:solidFill>
                  <a:schemeClr val="tx2">
                    <a:lumMod val="75000"/>
                  </a:schemeClr>
                </a:solidFill>
                <a:latin typeface="Formula1 Display-Regular" pitchFamily="2" charset="0"/>
              </a:rPr>
              <a:t>max_mpg</a:t>
            </a:r>
          </a:p>
          <a:p>
            <a:r>
              <a:rPr lang="es-AR" sz="1400" dirty="0" smtClean="0">
                <a:solidFill>
                  <a:schemeClr val="tx2">
                    <a:lumMod val="75000"/>
                  </a:schemeClr>
                </a:solidFill>
                <a:latin typeface="Formula1 Display-Regular" pitchFamily="2" charset="0"/>
              </a:rPr>
              <a:t>damaged</a:t>
            </a:r>
            <a:endParaRPr lang="es-AR" sz="1400" dirty="0" smtClean="0">
              <a:solidFill>
                <a:schemeClr val="tx2">
                  <a:lumMod val="75000"/>
                </a:schemeClr>
              </a:solidFill>
              <a:latin typeface="Formula1 Display-Regular" pitchFamily="2" charset="0"/>
            </a:endParaRPr>
          </a:p>
          <a:p>
            <a:endParaRPr lang="es-AR" sz="1400" dirty="0" smtClean="0">
              <a:solidFill>
                <a:schemeClr val="tx2">
                  <a:lumMod val="75000"/>
                </a:schemeClr>
              </a:solidFill>
              <a:latin typeface="Formula1 Display-Black" pitchFamily="2" charset="0"/>
            </a:endParaRPr>
          </a:p>
          <a:p>
            <a:endParaRPr lang="es-AR" sz="1400" dirty="0" smtClean="0">
              <a:solidFill>
                <a:schemeClr val="tx2">
                  <a:lumMod val="75000"/>
                </a:schemeClr>
              </a:solidFill>
              <a:latin typeface="Formula1 Display-Black" pitchFamily="2" charset="0"/>
            </a:endParaRPr>
          </a:p>
          <a:p>
            <a:endParaRPr lang="es-AR" sz="1400" dirty="0" smtClean="0">
              <a:solidFill>
                <a:schemeClr val="tx2">
                  <a:lumMod val="75000"/>
                </a:schemeClr>
              </a:solidFill>
              <a:latin typeface="Formula1 Display-Black" pitchFamily="2" charset="0"/>
            </a:endParaRPr>
          </a:p>
        </p:txBody>
      </p:sp>
      <p:sp>
        <p:nvSpPr>
          <p:cNvPr id="8" name="7 CuadroTexto"/>
          <p:cNvSpPr txBox="1"/>
          <p:nvPr/>
        </p:nvSpPr>
        <p:spPr>
          <a:xfrm>
            <a:off x="3563888" y="3429000"/>
            <a:ext cx="2736304" cy="3970318"/>
          </a:xfrm>
          <a:prstGeom prst="rect">
            <a:avLst/>
          </a:prstGeom>
          <a:noFill/>
        </p:spPr>
        <p:txBody>
          <a:bodyPr wrap="square" rtlCol="0">
            <a:spAutoFit/>
          </a:bodyPr>
          <a:lstStyle/>
          <a:p>
            <a:endParaRPr lang="es-AR" sz="1400" dirty="0" smtClean="0">
              <a:solidFill>
                <a:schemeClr val="tx2">
                  <a:lumMod val="75000"/>
                </a:schemeClr>
              </a:solidFill>
              <a:latin typeface="Formula1 Display-Regular" pitchFamily="2" charset="0"/>
            </a:endParaRPr>
          </a:p>
          <a:p>
            <a:r>
              <a:rPr lang="es-AR" sz="1400" dirty="0" smtClean="0">
                <a:solidFill>
                  <a:schemeClr val="tx2">
                    <a:lumMod val="75000"/>
                  </a:schemeClr>
                </a:solidFill>
                <a:latin typeface="Formula1 Display-Regular" pitchFamily="2" charset="0"/>
              </a:rPr>
              <a:t>first_owner</a:t>
            </a:r>
          </a:p>
          <a:p>
            <a:r>
              <a:rPr lang="es-AR" sz="1400" dirty="0" smtClean="0">
                <a:solidFill>
                  <a:schemeClr val="tx2">
                    <a:lumMod val="75000"/>
                  </a:schemeClr>
                </a:solidFill>
                <a:latin typeface="Formula1 Display-Regular" pitchFamily="2" charset="0"/>
              </a:rPr>
              <a:t>personal_using</a:t>
            </a:r>
          </a:p>
          <a:p>
            <a:r>
              <a:rPr lang="es-AR" sz="1400" dirty="0" smtClean="0">
                <a:solidFill>
                  <a:schemeClr val="tx2">
                    <a:lumMod val="75000"/>
                  </a:schemeClr>
                </a:solidFill>
                <a:latin typeface="Formula1 Display-Regular" pitchFamily="2" charset="0"/>
              </a:rPr>
              <a:t>turbo</a:t>
            </a:r>
          </a:p>
          <a:p>
            <a:r>
              <a:rPr lang="es-AR" sz="1400" dirty="0" smtClean="0">
                <a:solidFill>
                  <a:schemeClr val="tx2">
                    <a:lumMod val="75000"/>
                  </a:schemeClr>
                </a:solidFill>
                <a:latin typeface="Formula1 Display-Regular" pitchFamily="2" charset="0"/>
              </a:rPr>
              <a:t>alloy_wheels</a:t>
            </a:r>
          </a:p>
          <a:p>
            <a:r>
              <a:rPr lang="es-AR" sz="1400" dirty="0" smtClean="0">
                <a:solidFill>
                  <a:schemeClr val="tx2">
                    <a:lumMod val="75000"/>
                  </a:schemeClr>
                </a:solidFill>
                <a:latin typeface="Formula1 Display-Regular" pitchFamily="2" charset="0"/>
              </a:rPr>
              <a:t>adaptive_cruise_control</a:t>
            </a:r>
          </a:p>
          <a:p>
            <a:r>
              <a:rPr lang="es-AR" sz="1400" dirty="0" smtClean="0">
                <a:solidFill>
                  <a:schemeClr val="tx2">
                    <a:lumMod val="75000"/>
                  </a:schemeClr>
                </a:solidFill>
                <a:latin typeface="Formula1 Display-Regular" pitchFamily="2" charset="0"/>
              </a:rPr>
              <a:t>navigation_system</a:t>
            </a:r>
          </a:p>
          <a:p>
            <a:r>
              <a:rPr lang="es-AR" sz="1400" dirty="0" smtClean="0">
                <a:solidFill>
                  <a:schemeClr val="tx2">
                    <a:lumMod val="75000"/>
                  </a:schemeClr>
                </a:solidFill>
                <a:latin typeface="Formula1 Display-Regular" pitchFamily="2" charset="0"/>
              </a:rPr>
              <a:t>power_liftgate</a:t>
            </a:r>
          </a:p>
          <a:p>
            <a:r>
              <a:rPr lang="es-AR" sz="1400" dirty="0" smtClean="0">
                <a:solidFill>
                  <a:schemeClr val="tx2">
                    <a:lumMod val="75000"/>
                  </a:schemeClr>
                </a:solidFill>
                <a:latin typeface="Formula1 Display-Regular" pitchFamily="2" charset="0"/>
              </a:rPr>
              <a:t>backup_camera</a:t>
            </a:r>
          </a:p>
          <a:p>
            <a:r>
              <a:rPr lang="es-AR" sz="1400" dirty="0" smtClean="0">
                <a:solidFill>
                  <a:schemeClr val="tx2">
                    <a:lumMod val="75000"/>
                  </a:schemeClr>
                </a:solidFill>
                <a:latin typeface="Formula1 Display-Regular" pitchFamily="2" charset="0"/>
              </a:rPr>
              <a:t>keyless_start</a:t>
            </a:r>
          </a:p>
          <a:p>
            <a:r>
              <a:rPr lang="es-AR" sz="1400" dirty="0" smtClean="0">
                <a:solidFill>
                  <a:schemeClr val="tx2">
                    <a:lumMod val="75000"/>
                  </a:schemeClr>
                </a:solidFill>
                <a:latin typeface="Formula1 Display-Regular" pitchFamily="2" charset="0"/>
              </a:rPr>
              <a:t>remote_start</a:t>
            </a:r>
          </a:p>
          <a:p>
            <a:r>
              <a:rPr lang="es-AR" sz="1400" dirty="0" smtClean="0">
                <a:solidFill>
                  <a:schemeClr val="tx2">
                    <a:lumMod val="75000"/>
                  </a:schemeClr>
                </a:solidFill>
                <a:latin typeface="Formula1 Display-Regular" pitchFamily="2" charset="0"/>
              </a:rPr>
              <a:t>sunroof/moonroof‘</a:t>
            </a:r>
          </a:p>
          <a:p>
            <a:r>
              <a:rPr lang="es-AR" sz="1400" dirty="0" smtClean="0">
                <a:solidFill>
                  <a:schemeClr val="tx2">
                    <a:lumMod val="75000"/>
                  </a:schemeClr>
                </a:solidFill>
                <a:latin typeface="Formula1 Display-Regular" pitchFamily="2" charset="0"/>
              </a:rPr>
              <a:t>automatic_emergency_braking</a:t>
            </a:r>
            <a:endParaRPr lang="es-AR" sz="1400" dirty="0" smtClean="0">
              <a:solidFill>
                <a:schemeClr val="tx2">
                  <a:lumMod val="75000"/>
                </a:schemeClr>
              </a:solidFill>
              <a:latin typeface="Formula1 Display-Regular" pitchFamily="2" charset="0"/>
            </a:endParaRPr>
          </a:p>
          <a:p>
            <a:endParaRPr lang="es-AR" sz="1400" dirty="0" smtClean="0">
              <a:solidFill>
                <a:schemeClr val="tx2">
                  <a:lumMod val="75000"/>
                </a:schemeClr>
              </a:solidFill>
              <a:latin typeface="Formula1 Display-Black" pitchFamily="2" charset="0"/>
            </a:endParaRPr>
          </a:p>
          <a:p>
            <a:endParaRPr lang="es-AR" sz="1400" dirty="0" smtClean="0">
              <a:solidFill>
                <a:schemeClr val="tx2">
                  <a:lumMod val="75000"/>
                </a:schemeClr>
              </a:solidFill>
              <a:latin typeface="Formula1 Display-Black" pitchFamily="2" charset="0"/>
            </a:endParaRPr>
          </a:p>
          <a:p>
            <a:endParaRPr lang="es-AR" sz="1400" dirty="0" smtClean="0">
              <a:solidFill>
                <a:schemeClr val="tx2">
                  <a:lumMod val="75000"/>
                </a:schemeClr>
              </a:solidFill>
              <a:latin typeface="Formula1 Display-Black" pitchFamily="2" charset="0"/>
            </a:endParaRPr>
          </a:p>
          <a:p>
            <a:endParaRPr lang="es-AR" sz="1400" dirty="0" smtClean="0">
              <a:solidFill>
                <a:schemeClr val="tx2">
                  <a:lumMod val="75000"/>
                </a:schemeClr>
              </a:solidFill>
              <a:latin typeface="Formula1 Display-Black" pitchFamily="2" charset="0"/>
            </a:endParaRPr>
          </a:p>
        </p:txBody>
      </p:sp>
      <p:sp>
        <p:nvSpPr>
          <p:cNvPr id="9" name="8 CuadroTexto"/>
          <p:cNvSpPr txBox="1"/>
          <p:nvPr/>
        </p:nvSpPr>
        <p:spPr>
          <a:xfrm>
            <a:off x="6300192" y="3429000"/>
            <a:ext cx="2592288" cy="2893100"/>
          </a:xfrm>
          <a:prstGeom prst="rect">
            <a:avLst/>
          </a:prstGeom>
          <a:noFill/>
        </p:spPr>
        <p:txBody>
          <a:bodyPr wrap="square" rtlCol="0">
            <a:spAutoFit/>
          </a:bodyPr>
          <a:lstStyle/>
          <a:p>
            <a:endParaRPr lang="es-AR" sz="1400" dirty="0" smtClean="0">
              <a:solidFill>
                <a:schemeClr val="tx2">
                  <a:lumMod val="75000"/>
                </a:schemeClr>
              </a:solidFill>
              <a:latin typeface="Formula1 Display-Regular" pitchFamily="2" charset="0"/>
            </a:endParaRPr>
          </a:p>
          <a:p>
            <a:r>
              <a:rPr lang="es-AR" sz="1400" dirty="0" smtClean="0">
                <a:solidFill>
                  <a:schemeClr val="tx2">
                    <a:lumMod val="75000"/>
                  </a:schemeClr>
                </a:solidFill>
                <a:latin typeface="Formula1 Display-Regular" pitchFamily="2" charset="0"/>
              </a:rPr>
              <a:t>stability_control</a:t>
            </a:r>
          </a:p>
          <a:p>
            <a:r>
              <a:rPr lang="es-AR" sz="1400" dirty="0" smtClean="0">
                <a:solidFill>
                  <a:schemeClr val="tx2">
                    <a:lumMod val="75000"/>
                  </a:schemeClr>
                </a:solidFill>
                <a:latin typeface="Formula1 Display-Regular" pitchFamily="2" charset="0"/>
              </a:rPr>
              <a:t>leather_seats</a:t>
            </a:r>
          </a:p>
          <a:p>
            <a:r>
              <a:rPr lang="es-AR" sz="1400" dirty="0" smtClean="0">
                <a:solidFill>
                  <a:schemeClr val="tx2">
                    <a:lumMod val="75000"/>
                  </a:schemeClr>
                </a:solidFill>
                <a:latin typeface="Formula1 Display-Regular" pitchFamily="2" charset="0"/>
              </a:rPr>
              <a:t>memory_seat‘</a:t>
            </a:r>
          </a:p>
          <a:p>
            <a:r>
              <a:rPr lang="es-AR" sz="1400" dirty="0" smtClean="0">
                <a:solidFill>
                  <a:schemeClr val="tx2">
                    <a:lumMod val="75000"/>
                  </a:schemeClr>
                </a:solidFill>
                <a:latin typeface="Formula1 Display-Regular" pitchFamily="2" charset="0"/>
              </a:rPr>
              <a:t>third_row_seating</a:t>
            </a:r>
          </a:p>
          <a:p>
            <a:r>
              <a:rPr lang="es-AR" sz="1400" dirty="0" smtClean="0">
                <a:solidFill>
                  <a:schemeClr val="tx2">
                    <a:lumMod val="75000"/>
                  </a:schemeClr>
                </a:solidFill>
                <a:latin typeface="Formula1 Display-Regular" pitchFamily="2" charset="0"/>
              </a:rPr>
              <a:t>apple_car_play/android_auto</a:t>
            </a:r>
          </a:p>
          <a:p>
            <a:r>
              <a:rPr lang="es-AR" sz="1400" dirty="0" smtClean="0">
                <a:solidFill>
                  <a:schemeClr val="tx2">
                    <a:lumMod val="75000"/>
                  </a:schemeClr>
                </a:solidFill>
                <a:latin typeface="Formula1 Display-Regular" pitchFamily="2" charset="0"/>
              </a:rPr>
              <a:t>Bluetooth</a:t>
            </a:r>
          </a:p>
          <a:p>
            <a:r>
              <a:rPr lang="es-AR" sz="1400" dirty="0" smtClean="0">
                <a:solidFill>
                  <a:schemeClr val="tx2">
                    <a:lumMod val="75000"/>
                  </a:schemeClr>
                </a:solidFill>
                <a:latin typeface="Formula1 Display-Regular" pitchFamily="2" charset="0"/>
              </a:rPr>
              <a:t>usb_port</a:t>
            </a:r>
          </a:p>
          <a:p>
            <a:r>
              <a:rPr lang="es-AR" sz="1400" dirty="0" smtClean="0">
                <a:solidFill>
                  <a:schemeClr val="tx2">
                    <a:lumMod val="75000"/>
                  </a:schemeClr>
                </a:solidFill>
                <a:latin typeface="Formula1 Display-Regular" pitchFamily="2" charset="0"/>
              </a:rPr>
              <a:t>heated_seats</a:t>
            </a:r>
          </a:p>
          <a:p>
            <a:r>
              <a:rPr lang="es-AR" sz="1400" dirty="0" smtClean="0">
                <a:solidFill>
                  <a:schemeClr val="tx2">
                    <a:lumMod val="75000"/>
                  </a:schemeClr>
                </a:solidFill>
                <a:latin typeface="Formula1 Display-Regular" pitchFamily="2" charset="0"/>
              </a:rPr>
              <a:t>interior_color</a:t>
            </a:r>
          </a:p>
          <a:p>
            <a:r>
              <a:rPr lang="es-AR" sz="1400" dirty="0" smtClean="0">
                <a:solidFill>
                  <a:schemeClr val="tx2">
                    <a:lumMod val="75000"/>
                  </a:schemeClr>
                </a:solidFill>
                <a:latin typeface="Formula1 Display-Regular" pitchFamily="2" charset="0"/>
              </a:rPr>
              <a:t>exterior_color</a:t>
            </a:r>
          </a:p>
          <a:p>
            <a:r>
              <a:rPr lang="es-AR" sz="1400" dirty="0" smtClean="0">
                <a:solidFill>
                  <a:schemeClr val="tx2">
                    <a:lumMod val="75000"/>
                  </a:schemeClr>
                </a:solidFill>
                <a:latin typeface="Formula1 Display-Regular" pitchFamily="2" charset="0"/>
              </a:rPr>
              <a:t>price</a:t>
            </a:r>
            <a:endParaRPr lang="es-AR" sz="1400" dirty="0">
              <a:solidFill>
                <a:schemeClr val="tx2">
                  <a:lumMod val="75000"/>
                </a:schemeClr>
              </a:solidFill>
              <a:latin typeface="Formula1 Display-Regular"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latin typeface="Formula1 Display-Regular" pitchFamily="2" charset="0"/>
              </a:rPr>
              <a:t>LIBRERIAS</a:t>
            </a:r>
            <a:endParaRPr lang="es-AR" dirty="0">
              <a:latin typeface="Formula1 Display-Regular" pitchFamily="2" charset="0"/>
            </a:endParaRPr>
          </a:p>
        </p:txBody>
      </p:sp>
      <p:pic>
        <p:nvPicPr>
          <p:cNvPr id="1027" name="Picture 3"/>
          <p:cNvPicPr>
            <a:picLocks noGrp="1" noChangeAspect="1" noChangeArrowheads="1"/>
          </p:cNvPicPr>
          <p:nvPr>
            <p:ph idx="1"/>
          </p:nvPr>
        </p:nvPicPr>
        <p:blipFill>
          <a:blip r:embed="rId2" cstate="print"/>
          <a:srcRect/>
          <a:stretch>
            <a:fillRect/>
          </a:stretch>
        </p:blipFill>
        <p:spPr bwMode="auto">
          <a:xfrm>
            <a:off x="3347864" y="2060848"/>
            <a:ext cx="2400300" cy="1133475"/>
          </a:xfrm>
          <a:prstGeom prst="rect">
            <a:avLst/>
          </a:prstGeom>
          <a:noFill/>
          <a:ln w="9525">
            <a:noFill/>
            <a:miter lim="800000"/>
            <a:headEnd/>
            <a:tailEnd/>
          </a:ln>
        </p:spPr>
      </p:pic>
      <p:sp>
        <p:nvSpPr>
          <p:cNvPr id="7" name="6 CuadroTexto"/>
          <p:cNvSpPr txBox="1"/>
          <p:nvPr/>
        </p:nvSpPr>
        <p:spPr>
          <a:xfrm>
            <a:off x="1187624" y="1268760"/>
            <a:ext cx="6768752" cy="523220"/>
          </a:xfrm>
          <a:prstGeom prst="rect">
            <a:avLst/>
          </a:prstGeom>
          <a:noFill/>
        </p:spPr>
        <p:txBody>
          <a:bodyPr wrap="square" rtlCol="0">
            <a:spAutoFit/>
          </a:bodyPr>
          <a:lstStyle/>
          <a:p>
            <a:pPr algn="just"/>
            <a:r>
              <a:rPr lang="es-AR" sz="1400" dirty="0" smtClean="0">
                <a:solidFill>
                  <a:schemeClr val="tx2">
                    <a:lumMod val="75000"/>
                  </a:schemeClr>
                </a:solidFill>
                <a:latin typeface="Formula1 Display Bold" pitchFamily="2" charset="0"/>
              </a:rPr>
              <a:t>Las librerías son</a:t>
            </a:r>
            <a:r>
              <a:rPr lang="es-AR" sz="1400" dirty="0">
                <a:solidFill>
                  <a:schemeClr val="tx2">
                    <a:lumMod val="75000"/>
                  </a:schemeClr>
                </a:solidFill>
                <a:latin typeface="Formula1 Display Bold" pitchFamily="2" charset="0"/>
              </a:rPr>
              <a:t> colecciones de funciones, clases y métodos predefinidos que extienden la funcionalidad básica del lenguaje.</a:t>
            </a:r>
          </a:p>
        </p:txBody>
      </p:sp>
      <p:pic>
        <p:nvPicPr>
          <p:cNvPr id="5" name="Picture 4"/>
          <p:cNvPicPr>
            <a:picLocks noChangeAspect="1" noChangeArrowheads="1"/>
          </p:cNvPicPr>
          <p:nvPr/>
        </p:nvPicPr>
        <p:blipFill>
          <a:blip r:embed="rId3" cstate="print"/>
          <a:srcRect/>
          <a:stretch>
            <a:fillRect/>
          </a:stretch>
        </p:blipFill>
        <p:spPr bwMode="auto">
          <a:xfrm>
            <a:off x="1547664" y="5517232"/>
            <a:ext cx="5895975" cy="409575"/>
          </a:xfrm>
          <a:prstGeom prst="rect">
            <a:avLst/>
          </a:prstGeom>
          <a:noFill/>
          <a:ln w="9525">
            <a:noFill/>
            <a:miter lim="800000"/>
            <a:headEnd/>
            <a:tailEnd/>
          </a:ln>
        </p:spPr>
      </p:pic>
      <p:sp>
        <p:nvSpPr>
          <p:cNvPr id="8" name="1 Título"/>
          <p:cNvSpPr txBox="1">
            <a:spLocks/>
          </p:cNvSpPr>
          <p:nvPr/>
        </p:nvSpPr>
        <p:spPr>
          <a:xfrm>
            <a:off x="467544" y="3429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Formula1 Display-Regular" pitchFamily="2" charset="0"/>
                <a:ea typeface="+mj-ea"/>
                <a:cs typeface="+mj-cs"/>
              </a:rPr>
              <a:t>DATAFRAME</a:t>
            </a:r>
            <a:endParaRPr kumimoji="0" lang="es-AR" sz="4400" b="0" i="0" u="none" strike="noStrike" kern="1200" cap="none" spc="0" normalizeH="0" baseline="0" noProof="0" dirty="0">
              <a:ln>
                <a:noFill/>
              </a:ln>
              <a:solidFill>
                <a:schemeClr val="tx1"/>
              </a:solidFill>
              <a:effectLst/>
              <a:uLnTx/>
              <a:uFillTx/>
              <a:latin typeface="Formula1 Display-Regular" pitchFamily="2" charset="0"/>
              <a:ea typeface="+mj-ea"/>
              <a:cs typeface="+mj-cs"/>
            </a:endParaRPr>
          </a:p>
        </p:txBody>
      </p:sp>
      <p:sp>
        <p:nvSpPr>
          <p:cNvPr id="9" name="8 CuadroTexto"/>
          <p:cNvSpPr txBox="1"/>
          <p:nvPr/>
        </p:nvSpPr>
        <p:spPr>
          <a:xfrm>
            <a:off x="1259632" y="4509120"/>
            <a:ext cx="6912768" cy="523220"/>
          </a:xfrm>
          <a:prstGeom prst="rect">
            <a:avLst/>
          </a:prstGeom>
          <a:noFill/>
        </p:spPr>
        <p:txBody>
          <a:bodyPr wrap="square" rtlCol="0">
            <a:spAutoFit/>
          </a:bodyPr>
          <a:lstStyle/>
          <a:p>
            <a:r>
              <a:rPr lang="es-AR" sz="1400" dirty="0" smtClean="0">
                <a:solidFill>
                  <a:schemeClr val="tx2">
                    <a:lumMod val="75000"/>
                  </a:schemeClr>
                </a:solidFill>
                <a:latin typeface="Formula1 Display-Bold" pitchFamily="2" charset="0"/>
              </a:rPr>
              <a:t>Un DataFrame es una estructura de datos con dos dimensiones en la cual se puede guardar datos de distintos </a:t>
            </a:r>
            <a:r>
              <a:rPr lang="es-AR" sz="1400" dirty="0" smtClean="0">
                <a:solidFill>
                  <a:schemeClr val="tx2">
                    <a:lumMod val="75000"/>
                  </a:schemeClr>
                </a:solidFill>
                <a:latin typeface="Formula1 Display-Bold" pitchFamily="2" charset="0"/>
              </a:rPr>
              <a:t>tipos </a:t>
            </a:r>
            <a:r>
              <a:rPr lang="es-AR" sz="1400" dirty="0" smtClean="0">
                <a:solidFill>
                  <a:schemeClr val="tx2">
                    <a:lumMod val="75000"/>
                  </a:schemeClr>
                </a:solidFill>
                <a:latin typeface="Formula1 Display-Bold" pitchFamily="2" charset="0"/>
              </a:rPr>
              <a:t>en </a:t>
            </a:r>
            <a:r>
              <a:rPr lang="es-AR" sz="1400" dirty="0" smtClean="0">
                <a:solidFill>
                  <a:schemeClr val="tx2">
                    <a:lumMod val="75000"/>
                  </a:schemeClr>
                </a:solidFill>
                <a:latin typeface="Formula1 Display-Bold" pitchFamily="2" charset="0"/>
              </a:rPr>
              <a:t>columnas.</a:t>
            </a:r>
            <a:endParaRPr lang="es-AR" sz="1400" dirty="0">
              <a:solidFill>
                <a:schemeClr val="tx2">
                  <a:lumMod val="75000"/>
                </a:schemeClr>
              </a:solidFill>
              <a:latin typeface="Formula1 Display-Bold"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latin typeface="Formula1 Display-Regular" pitchFamily="2" charset="0"/>
              </a:rPr>
              <a:t>PASOS A SEGUIR</a:t>
            </a:r>
            <a:endParaRPr lang="es-AR" dirty="0">
              <a:latin typeface="Formula1 Display-Regular" pitchFamily="2" charset="0"/>
            </a:endParaRPr>
          </a:p>
        </p:txBody>
      </p:sp>
      <p:sp>
        <p:nvSpPr>
          <p:cNvPr id="3" name="2 Marcador de contenido"/>
          <p:cNvSpPr>
            <a:spLocks noGrp="1"/>
          </p:cNvSpPr>
          <p:nvPr>
            <p:ph idx="1"/>
          </p:nvPr>
        </p:nvSpPr>
        <p:spPr>
          <a:xfrm>
            <a:off x="457200" y="1484784"/>
            <a:ext cx="8229600" cy="4641379"/>
          </a:xfrm>
        </p:spPr>
        <p:txBody>
          <a:bodyPr>
            <a:normAutofit/>
          </a:bodyPr>
          <a:lstStyle/>
          <a:p>
            <a:pPr>
              <a:buNone/>
            </a:pPr>
            <a:r>
              <a:rPr lang="es-AR" sz="1400" dirty="0" smtClean="0">
                <a:solidFill>
                  <a:schemeClr val="tx2">
                    <a:lumMod val="75000"/>
                  </a:schemeClr>
                </a:solidFill>
                <a:latin typeface="Formula1 Display-Bold" pitchFamily="2" charset="0"/>
              </a:rPr>
              <a:t>Detección de datos nulos</a:t>
            </a:r>
          </a:p>
          <a:p>
            <a:pPr>
              <a:buNone/>
            </a:pPr>
            <a:endParaRPr lang="es-AR" sz="1600" dirty="0" smtClean="0">
              <a:solidFill>
                <a:schemeClr val="tx2">
                  <a:lumMod val="75000"/>
                </a:schemeClr>
              </a:solidFill>
              <a:latin typeface="Formula1 Display-Bold" pitchFamily="2" charset="0"/>
            </a:endParaRPr>
          </a:p>
          <a:p>
            <a:pPr>
              <a:buNone/>
            </a:pPr>
            <a:endParaRPr lang="es-AR" sz="1600" dirty="0">
              <a:solidFill>
                <a:schemeClr val="tx2">
                  <a:lumMod val="75000"/>
                </a:schemeClr>
              </a:solidFill>
              <a:latin typeface="Formula1 Display-Bold" pitchFamily="2" charset="0"/>
            </a:endParaRPr>
          </a:p>
        </p:txBody>
      </p:sp>
      <p:pic>
        <p:nvPicPr>
          <p:cNvPr id="1028" name="Picture 4"/>
          <p:cNvPicPr>
            <a:picLocks noChangeAspect="1" noChangeArrowheads="1"/>
          </p:cNvPicPr>
          <p:nvPr/>
        </p:nvPicPr>
        <p:blipFill>
          <a:blip r:embed="rId2" cstate="print"/>
          <a:srcRect/>
          <a:stretch>
            <a:fillRect/>
          </a:stretch>
        </p:blipFill>
        <p:spPr bwMode="auto">
          <a:xfrm>
            <a:off x="3275856" y="1484784"/>
            <a:ext cx="1512169" cy="317067"/>
          </a:xfrm>
          <a:prstGeom prst="rect">
            <a:avLst/>
          </a:prstGeom>
          <a:noFill/>
          <a:ln w="9525">
            <a:noFill/>
            <a:miter lim="800000"/>
            <a:headEnd/>
            <a:tailEnd/>
          </a:ln>
        </p:spPr>
      </p:pic>
      <p:sp>
        <p:nvSpPr>
          <p:cNvPr id="7" name="6 Rectángulo"/>
          <p:cNvSpPr/>
          <p:nvPr/>
        </p:nvSpPr>
        <p:spPr>
          <a:xfrm>
            <a:off x="467544" y="2060848"/>
            <a:ext cx="6264696" cy="307777"/>
          </a:xfrm>
          <a:prstGeom prst="rect">
            <a:avLst/>
          </a:prstGeom>
        </p:spPr>
        <p:txBody>
          <a:bodyPr wrap="square">
            <a:spAutoFit/>
          </a:bodyPr>
          <a:lstStyle/>
          <a:p>
            <a:r>
              <a:rPr lang="es-AR" sz="1400" dirty="0" smtClean="0">
                <a:solidFill>
                  <a:schemeClr val="tx2">
                    <a:lumMod val="75000"/>
                  </a:schemeClr>
                </a:solidFill>
                <a:latin typeface="Formula1 Display-Bold" pitchFamily="2" charset="0"/>
              </a:rPr>
              <a:t>Creación de </a:t>
            </a:r>
            <a:r>
              <a:rPr lang="es-AR" sz="1400" dirty="0" smtClean="0">
                <a:solidFill>
                  <a:schemeClr val="tx2">
                    <a:lumMod val="75000"/>
                  </a:schemeClr>
                </a:solidFill>
                <a:latin typeface="Formula1 Display-Bold" pitchFamily="2" charset="0"/>
              </a:rPr>
              <a:t>otra variable para limpiar </a:t>
            </a:r>
            <a:r>
              <a:rPr lang="es-AR" sz="1400" dirty="0" smtClean="0">
                <a:solidFill>
                  <a:schemeClr val="tx2">
                    <a:lumMod val="75000"/>
                  </a:schemeClr>
                </a:solidFill>
                <a:latin typeface="Formula1 Display-Bold" pitchFamily="2" charset="0"/>
              </a:rPr>
              <a:t>y filtrar  el </a:t>
            </a:r>
            <a:r>
              <a:rPr lang="es-AR" sz="1400" dirty="0" smtClean="0">
                <a:solidFill>
                  <a:schemeClr val="tx2">
                    <a:lumMod val="75000"/>
                  </a:schemeClr>
                </a:solidFill>
                <a:latin typeface="Formula1 Display-Bold" pitchFamily="2" charset="0"/>
              </a:rPr>
              <a:t>df original</a:t>
            </a:r>
            <a:endParaRPr lang="es-AR" sz="1400" dirty="0">
              <a:solidFill>
                <a:schemeClr val="tx2">
                  <a:lumMod val="75000"/>
                </a:schemeClr>
              </a:solidFill>
              <a:latin typeface="Formula1 Display-Bold" pitchFamily="2" charset="0"/>
            </a:endParaRPr>
          </a:p>
        </p:txBody>
      </p:sp>
      <p:pic>
        <p:nvPicPr>
          <p:cNvPr id="1029" name="Picture 5"/>
          <p:cNvPicPr>
            <a:picLocks noChangeAspect="1" noChangeArrowheads="1"/>
          </p:cNvPicPr>
          <p:nvPr/>
        </p:nvPicPr>
        <p:blipFill>
          <a:blip r:embed="rId3" cstate="print"/>
          <a:srcRect/>
          <a:stretch>
            <a:fillRect/>
          </a:stretch>
        </p:blipFill>
        <p:spPr bwMode="auto">
          <a:xfrm>
            <a:off x="2987824" y="2492896"/>
            <a:ext cx="5845740" cy="291624"/>
          </a:xfrm>
          <a:prstGeom prst="rect">
            <a:avLst/>
          </a:prstGeom>
          <a:noFill/>
          <a:ln w="9525">
            <a:noFill/>
            <a:miter lim="800000"/>
            <a:headEnd/>
            <a:tailEnd/>
          </a:ln>
        </p:spPr>
      </p:pic>
      <p:sp>
        <p:nvSpPr>
          <p:cNvPr id="13" name="12 Rectángulo"/>
          <p:cNvSpPr/>
          <p:nvPr/>
        </p:nvSpPr>
        <p:spPr>
          <a:xfrm>
            <a:off x="467544" y="3212976"/>
            <a:ext cx="1883849" cy="307777"/>
          </a:xfrm>
          <a:prstGeom prst="rect">
            <a:avLst/>
          </a:prstGeom>
        </p:spPr>
        <p:txBody>
          <a:bodyPr wrap="none">
            <a:spAutoFit/>
          </a:bodyPr>
          <a:lstStyle/>
          <a:p>
            <a:r>
              <a:rPr lang="es-AR" sz="1400" dirty="0" smtClean="0">
                <a:solidFill>
                  <a:schemeClr val="tx2">
                    <a:lumMod val="75000"/>
                  </a:schemeClr>
                </a:solidFill>
                <a:latin typeface="Formula1 Display-Bold" pitchFamily="2" charset="0"/>
              </a:rPr>
              <a:t>Eliminar outliers</a:t>
            </a:r>
            <a:endParaRPr lang="es-AR" sz="1400" dirty="0">
              <a:solidFill>
                <a:schemeClr val="tx2">
                  <a:lumMod val="75000"/>
                </a:schemeClr>
              </a:solidFill>
              <a:latin typeface="Formula1 Display-Bold" pitchFamily="2" charset="0"/>
            </a:endParaRPr>
          </a:p>
        </p:txBody>
      </p:sp>
      <p:pic>
        <p:nvPicPr>
          <p:cNvPr id="1033" name="Picture 9"/>
          <p:cNvPicPr>
            <a:picLocks noChangeAspect="1" noChangeArrowheads="1"/>
          </p:cNvPicPr>
          <p:nvPr/>
        </p:nvPicPr>
        <p:blipFill>
          <a:blip r:embed="rId4" cstate="print"/>
          <a:srcRect/>
          <a:stretch>
            <a:fillRect/>
          </a:stretch>
        </p:blipFill>
        <p:spPr bwMode="auto">
          <a:xfrm>
            <a:off x="2915816" y="3212976"/>
            <a:ext cx="5953125" cy="3305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51520" y="3212976"/>
            <a:ext cx="4790629" cy="1815083"/>
          </a:xfrm>
          <a:prstGeom prst="rect">
            <a:avLst/>
          </a:prstGeom>
          <a:noFill/>
          <a:ln w="9525">
            <a:noFill/>
            <a:miter lim="800000"/>
            <a:headEnd/>
            <a:tailEnd/>
          </a:ln>
        </p:spPr>
      </p:pic>
      <p:sp>
        <p:nvSpPr>
          <p:cNvPr id="6" name="5 Flecha doblada"/>
          <p:cNvSpPr/>
          <p:nvPr/>
        </p:nvSpPr>
        <p:spPr>
          <a:xfrm flipV="1">
            <a:off x="3707904" y="5157192"/>
            <a:ext cx="885824" cy="10801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2">
                  <a:lumMod val="60000"/>
                  <a:lumOff val="40000"/>
                </a:schemeClr>
              </a:solidFill>
            </a:endParaRPr>
          </a:p>
        </p:txBody>
      </p:sp>
      <p:pic>
        <p:nvPicPr>
          <p:cNvPr id="8" name="Picture 6"/>
          <p:cNvPicPr>
            <a:picLocks noChangeAspect="1" noChangeArrowheads="1"/>
          </p:cNvPicPr>
          <p:nvPr/>
        </p:nvPicPr>
        <p:blipFill>
          <a:blip r:embed="rId3" cstate="print"/>
          <a:srcRect/>
          <a:stretch>
            <a:fillRect/>
          </a:stretch>
        </p:blipFill>
        <p:spPr bwMode="auto">
          <a:xfrm>
            <a:off x="5364088" y="1268760"/>
            <a:ext cx="3231010" cy="2487877"/>
          </a:xfrm>
          <a:prstGeom prst="rect">
            <a:avLst/>
          </a:prstGeom>
          <a:noFill/>
          <a:ln w="9525">
            <a:noFill/>
            <a:miter lim="800000"/>
            <a:headEnd/>
            <a:tailEnd/>
          </a:ln>
        </p:spPr>
      </p:pic>
      <p:pic>
        <p:nvPicPr>
          <p:cNvPr id="9" name="Picture 8"/>
          <p:cNvPicPr>
            <a:picLocks noChangeAspect="1" noChangeArrowheads="1"/>
          </p:cNvPicPr>
          <p:nvPr/>
        </p:nvPicPr>
        <p:blipFill>
          <a:blip r:embed="rId4" cstate="print"/>
          <a:srcRect/>
          <a:stretch>
            <a:fillRect/>
          </a:stretch>
        </p:blipFill>
        <p:spPr bwMode="auto">
          <a:xfrm>
            <a:off x="251520" y="1268760"/>
            <a:ext cx="3962993" cy="1440160"/>
          </a:xfrm>
          <a:prstGeom prst="rect">
            <a:avLst/>
          </a:prstGeom>
          <a:noFill/>
          <a:ln w="9525">
            <a:noFill/>
            <a:miter lim="800000"/>
            <a:headEnd/>
            <a:tailEnd/>
          </a:ln>
        </p:spPr>
      </p:pic>
      <p:sp>
        <p:nvSpPr>
          <p:cNvPr id="10" name="9 CuadroTexto"/>
          <p:cNvSpPr txBox="1"/>
          <p:nvPr/>
        </p:nvSpPr>
        <p:spPr>
          <a:xfrm>
            <a:off x="0" y="188640"/>
            <a:ext cx="9144000" cy="769441"/>
          </a:xfrm>
          <a:prstGeom prst="rect">
            <a:avLst/>
          </a:prstGeom>
          <a:noFill/>
        </p:spPr>
        <p:txBody>
          <a:bodyPr wrap="square" rtlCol="0">
            <a:spAutoFit/>
          </a:bodyPr>
          <a:lstStyle/>
          <a:p>
            <a:r>
              <a:rPr lang="es-AR" sz="4400" cap="all" dirty="0" smtClean="0">
                <a:latin typeface="Formula1 Display-Regular" pitchFamily="2" charset="0"/>
              </a:rPr>
              <a:t> </a:t>
            </a:r>
            <a:r>
              <a:rPr lang="es-AR" sz="4400" cap="all" dirty="0" smtClean="0">
                <a:latin typeface="Formula1 Display-Regular" pitchFamily="2" charset="0"/>
              </a:rPr>
              <a:t>Gráficos comparativos</a:t>
            </a:r>
            <a:endParaRPr lang="es-AR" sz="4400" cap="all" dirty="0">
              <a:latin typeface="Formula1 Display-Regular" pitchFamily="2" charset="0"/>
            </a:endParaRPr>
          </a:p>
        </p:txBody>
      </p:sp>
      <p:pic>
        <p:nvPicPr>
          <p:cNvPr id="2054" name="Picture 6"/>
          <p:cNvPicPr>
            <a:picLocks noChangeAspect="1" noChangeArrowheads="1"/>
          </p:cNvPicPr>
          <p:nvPr/>
        </p:nvPicPr>
        <p:blipFill>
          <a:blip r:embed="rId5" cstate="print"/>
          <a:srcRect/>
          <a:stretch>
            <a:fillRect/>
          </a:stretch>
        </p:blipFill>
        <p:spPr bwMode="auto">
          <a:xfrm>
            <a:off x="4788024" y="4360822"/>
            <a:ext cx="4014217" cy="2203609"/>
          </a:xfrm>
          <a:prstGeom prst="rect">
            <a:avLst/>
          </a:prstGeom>
          <a:noFill/>
          <a:ln w="9525">
            <a:noFill/>
            <a:miter lim="800000"/>
            <a:headEnd/>
            <a:tailEnd/>
          </a:ln>
        </p:spPr>
      </p:pic>
      <p:sp>
        <p:nvSpPr>
          <p:cNvPr id="12" name="11 Flecha derecha"/>
          <p:cNvSpPr/>
          <p:nvPr/>
        </p:nvSpPr>
        <p:spPr>
          <a:xfrm>
            <a:off x="4355976" y="1772816"/>
            <a:ext cx="79208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395536" y="476672"/>
            <a:ext cx="7344816" cy="962025"/>
          </a:xfrm>
          <a:prstGeom prst="rect">
            <a:avLst/>
          </a:prstGeom>
          <a:noFill/>
          <a:ln w="9525">
            <a:noFill/>
            <a:miter lim="800000"/>
            <a:headEnd/>
            <a:tailEnd/>
          </a:ln>
        </p:spPr>
      </p:pic>
      <p:pic>
        <p:nvPicPr>
          <p:cNvPr id="3" name="Picture 5"/>
          <p:cNvPicPr>
            <a:picLocks noChangeAspect="1" noChangeArrowheads="1"/>
          </p:cNvPicPr>
          <p:nvPr/>
        </p:nvPicPr>
        <p:blipFill>
          <a:blip r:embed="rId3" cstate="print"/>
          <a:srcRect/>
          <a:stretch>
            <a:fillRect/>
          </a:stretch>
        </p:blipFill>
        <p:spPr bwMode="auto">
          <a:xfrm>
            <a:off x="5773677" y="1556792"/>
            <a:ext cx="2902779" cy="2448272"/>
          </a:xfrm>
          <a:prstGeom prst="rect">
            <a:avLst/>
          </a:prstGeom>
          <a:noFill/>
          <a:ln w="9525">
            <a:noFill/>
            <a:miter lim="800000"/>
            <a:headEnd/>
            <a:tailEnd/>
          </a:ln>
        </p:spPr>
      </p:pic>
      <p:sp>
        <p:nvSpPr>
          <p:cNvPr id="4" name="3 Flecha doblada"/>
          <p:cNvSpPr/>
          <p:nvPr/>
        </p:nvSpPr>
        <p:spPr>
          <a:xfrm rot="10800000" flipH="1">
            <a:off x="4788024" y="1628800"/>
            <a:ext cx="864096" cy="10801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3074" name="Picture 2"/>
          <p:cNvPicPr>
            <a:picLocks noChangeAspect="1" noChangeArrowheads="1"/>
          </p:cNvPicPr>
          <p:nvPr/>
        </p:nvPicPr>
        <p:blipFill>
          <a:blip r:embed="rId4" cstate="print"/>
          <a:srcRect/>
          <a:stretch>
            <a:fillRect/>
          </a:stretch>
        </p:blipFill>
        <p:spPr bwMode="auto">
          <a:xfrm>
            <a:off x="4067944" y="5301208"/>
            <a:ext cx="4581525" cy="923925"/>
          </a:xfrm>
          <a:prstGeom prst="rect">
            <a:avLst/>
          </a:prstGeom>
          <a:noFill/>
          <a:ln w="9525">
            <a:no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395536" y="1916832"/>
            <a:ext cx="4146526" cy="3096344"/>
          </a:xfrm>
          <a:prstGeom prst="rect">
            <a:avLst/>
          </a:prstGeom>
          <a:noFill/>
          <a:ln w="9525">
            <a:noFill/>
            <a:miter lim="800000"/>
            <a:headEnd/>
            <a:tailEnd/>
          </a:ln>
        </p:spPr>
      </p:pic>
      <p:sp>
        <p:nvSpPr>
          <p:cNvPr id="7" name="6 Flecha doblada"/>
          <p:cNvSpPr/>
          <p:nvPr/>
        </p:nvSpPr>
        <p:spPr>
          <a:xfrm rot="16200000">
            <a:off x="2990116" y="5154900"/>
            <a:ext cx="936104" cy="940688"/>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95536" y="188640"/>
            <a:ext cx="8229600" cy="98072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4400" b="0" i="0" u="none" strike="noStrike" kern="1200" cap="none" spc="0" normalizeH="0" baseline="0" noProof="0" dirty="0" smtClean="0">
                <a:ln>
                  <a:noFill/>
                </a:ln>
                <a:solidFill>
                  <a:schemeClr val="tx1"/>
                </a:solidFill>
                <a:effectLst/>
                <a:uLnTx/>
                <a:uFillTx/>
                <a:latin typeface="Formula1 Display-Regular" pitchFamily="2" charset="0"/>
                <a:ea typeface="+mj-ea"/>
                <a:cs typeface="+mj-cs"/>
              </a:rPr>
              <a:t>ALGORITMO</a:t>
            </a:r>
            <a:endParaRPr kumimoji="0" lang="es-AR" sz="4400" b="0" i="0" u="none" strike="noStrike" kern="1200" cap="none" spc="0" normalizeH="0" baseline="0" noProof="0" dirty="0">
              <a:ln>
                <a:noFill/>
              </a:ln>
              <a:solidFill>
                <a:schemeClr val="tx1"/>
              </a:solidFill>
              <a:effectLst/>
              <a:uLnTx/>
              <a:uFillTx/>
              <a:latin typeface="Formula1 Display-Regular" pitchFamily="2" charset="0"/>
              <a:ea typeface="+mj-ea"/>
              <a:cs typeface="+mj-cs"/>
            </a:endParaRPr>
          </a:p>
        </p:txBody>
      </p:sp>
      <p:sp>
        <p:nvSpPr>
          <p:cNvPr id="3" name="2 CuadroTexto"/>
          <p:cNvSpPr txBox="1"/>
          <p:nvPr/>
        </p:nvSpPr>
        <p:spPr>
          <a:xfrm>
            <a:off x="755576" y="1052736"/>
            <a:ext cx="7560840" cy="523220"/>
          </a:xfrm>
          <a:prstGeom prst="rect">
            <a:avLst/>
          </a:prstGeom>
          <a:noFill/>
        </p:spPr>
        <p:txBody>
          <a:bodyPr wrap="square" rtlCol="0">
            <a:spAutoFit/>
          </a:bodyPr>
          <a:lstStyle/>
          <a:p>
            <a:pPr algn="just"/>
            <a:r>
              <a:rPr lang="es-AR" sz="1400" dirty="0" smtClean="0">
                <a:solidFill>
                  <a:schemeClr val="tx2">
                    <a:lumMod val="75000"/>
                  </a:schemeClr>
                </a:solidFill>
                <a:latin typeface="Formula1 Display-Bold" pitchFamily="2" charset="0"/>
              </a:rPr>
              <a:t>La </a:t>
            </a:r>
            <a:r>
              <a:rPr lang="es-AR" sz="1400" dirty="0" smtClean="0">
                <a:solidFill>
                  <a:schemeClr val="tx2">
                    <a:lumMod val="75000"/>
                  </a:schemeClr>
                </a:solidFill>
                <a:latin typeface="Formula1 Display-Bold" pitchFamily="2" charset="0"/>
              </a:rPr>
              <a:t>elección </a:t>
            </a:r>
            <a:r>
              <a:rPr lang="es-AR" sz="1400" dirty="0" smtClean="0">
                <a:solidFill>
                  <a:schemeClr val="tx2">
                    <a:lumMod val="75000"/>
                  </a:schemeClr>
                </a:solidFill>
                <a:latin typeface="Formula1 Display-Bold" pitchFamily="2" charset="0"/>
              </a:rPr>
              <a:t>del </a:t>
            </a:r>
            <a:r>
              <a:rPr lang="es-AR" sz="1400" dirty="0" smtClean="0">
                <a:solidFill>
                  <a:schemeClr val="tx2">
                    <a:lumMod val="75000"/>
                  </a:schemeClr>
                </a:solidFill>
                <a:latin typeface="Formula1 Display-Bold" pitchFamily="2" charset="0"/>
              </a:rPr>
              <a:t>algoritmo </a:t>
            </a:r>
            <a:r>
              <a:rPr lang="es-AR" sz="1400" dirty="0" smtClean="0">
                <a:solidFill>
                  <a:schemeClr val="tx2">
                    <a:lumMod val="75000"/>
                  </a:schemeClr>
                </a:solidFill>
                <a:latin typeface="Formula1 Display-Bold" pitchFamily="2" charset="0"/>
              </a:rPr>
              <a:t>es supervisado y de </a:t>
            </a:r>
            <a:r>
              <a:rPr lang="es-AR" sz="1400" dirty="0" smtClean="0">
                <a:solidFill>
                  <a:schemeClr val="tx2">
                    <a:lumMod val="75000"/>
                  </a:schemeClr>
                </a:solidFill>
                <a:latin typeface="Formula1 Display-Bold" pitchFamily="2" charset="0"/>
              </a:rPr>
              <a:t>regresión </a:t>
            </a:r>
            <a:r>
              <a:rPr lang="es-AR" sz="1400" dirty="0" smtClean="0">
                <a:solidFill>
                  <a:schemeClr val="tx2">
                    <a:lumMod val="75000"/>
                  </a:schemeClr>
                </a:solidFill>
                <a:latin typeface="Formula1 Display-Bold" pitchFamily="2" charset="0"/>
              </a:rPr>
              <a:t>lineal, ya que tengo un variable "Y" establecida y el resultado es cuantitativo.</a:t>
            </a:r>
            <a:endParaRPr lang="es-AR" sz="1400" dirty="0">
              <a:solidFill>
                <a:schemeClr val="tx2">
                  <a:lumMod val="75000"/>
                </a:schemeClr>
              </a:solidFill>
              <a:latin typeface="Formula1 Display-Bold" pitchFamily="2" charset="0"/>
            </a:endParaRPr>
          </a:p>
        </p:txBody>
      </p:sp>
      <p:pic>
        <p:nvPicPr>
          <p:cNvPr id="4099" name="Picture 3"/>
          <p:cNvPicPr>
            <a:picLocks noChangeAspect="1" noChangeArrowheads="1"/>
          </p:cNvPicPr>
          <p:nvPr/>
        </p:nvPicPr>
        <p:blipFill>
          <a:blip r:embed="rId2" cstate="print"/>
          <a:srcRect/>
          <a:stretch>
            <a:fillRect/>
          </a:stretch>
        </p:blipFill>
        <p:spPr bwMode="auto">
          <a:xfrm>
            <a:off x="2051720" y="1628800"/>
            <a:ext cx="4868828" cy="48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631</Words>
  <Application>Microsoft Office PowerPoint</Application>
  <PresentationFormat>Presentación en pantalla (4:3)</PresentationFormat>
  <Paragraphs>90</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PROYECTO FINAL   DATA SCIENCE</vt:lpstr>
      <vt:lpstr>INTRODUCCION</vt:lpstr>
      <vt:lpstr>HIPOTESIS</vt:lpstr>
      <vt:lpstr>DATASET</vt:lpstr>
      <vt:lpstr>LIBRERIAS</vt:lpstr>
      <vt:lpstr>PASOS A SEGUIR</vt:lpstr>
      <vt:lpstr>Diapositiva 7</vt:lpstr>
      <vt:lpstr>Diapositiva 8</vt:lpstr>
      <vt:lpstr>Diapositiva 9</vt:lpstr>
      <vt:lpstr>Diapositiva 10</vt:lpstr>
      <vt:lpstr>Diapositiva 11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DATA SCIENCE</dc:title>
  <dc:creator>Any</dc:creator>
  <cp:lastModifiedBy>Any</cp:lastModifiedBy>
  <cp:revision>25</cp:revision>
  <dcterms:created xsi:type="dcterms:W3CDTF">2024-07-19T16:22:59Z</dcterms:created>
  <dcterms:modified xsi:type="dcterms:W3CDTF">2024-07-19T20:26:47Z</dcterms:modified>
</cp:coreProperties>
</file>