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6"/>
  </p:notesMasterIdLst>
  <p:handoutMasterIdLst>
    <p:handoutMasterId r:id="rId17"/>
  </p:handoutMasterIdLst>
  <p:sldIdLst>
    <p:sldId id="426" r:id="rId2"/>
    <p:sldId id="438" r:id="rId3"/>
    <p:sldId id="443" r:id="rId4"/>
    <p:sldId id="441" r:id="rId5"/>
    <p:sldId id="447" r:id="rId6"/>
    <p:sldId id="439" r:id="rId7"/>
    <p:sldId id="444" r:id="rId8"/>
    <p:sldId id="446" r:id="rId9"/>
    <p:sldId id="442" r:id="rId10"/>
    <p:sldId id="440" r:id="rId11"/>
    <p:sldId id="448" r:id="rId12"/>
    <p:sldId id="449" r:id="rId13"/>
    <p:sldId id="451" r:id="rId14"/>
    <p:sldId id="450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–"/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CC66FF"/>
    <a:srgbClr val="FF99FF"/>
    <a:srgbClr val="FF0000"/>
    <a:srgbClr val="FFFFFF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2" autoAdjust="0"/>
    <p:restoredTop sz="94664" autoAdjust="0"/>
  </p:normalViewPr>
  <p:slideViewPr>
    <p:cSldViewPr>
      <p:cViewPr>
        <p:scale>
          <a:sx n="75" d="100"/>
          <a:sy n="75" d="100"/>
        </p:scale>
        <p:origin x="-228" y="102"/>
      </p:cViewPr>
      <p:guideLst>
        <p:guide orient="horz" pos="2976"/>
        <p:guide pos="39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A29193-768A-4741-AA0A-2C156C1F3894}" type="datetimeFigureOut">
              <a:rPr lang="pt-BR"/>
              <a:pPr>
                <a:defRPr/>
              </a:pPr>
              <a:t>18/9/2015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pt-BR"/>
              <a:t>1º Workshop BDTD/UERJ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B94E161-9E47-4011-BBA4-E0099E95F2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pt-BR"/>
              <a:t>1º Workshop BDTD/UERJ</a:t>
            </a: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250D349-6FD8-4876-BE7F-71DB301BBE2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8436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7652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8676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9700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30724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31748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19460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0484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1508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2532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3556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4580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5604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altLang="pt-BR" smtClean="0"/>
          </a:p>
        </p:txBody>
      </p:sp>
      <p:sp>
        <p:nvSpPr>
          <p:cNvPr id="26628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pt-BR" altLang="pt-BR" smtClean="0"/>
              <a:t>1º Workshop BDTD/UERJ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9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4201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0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F48B5C9-48F0-4FBF-B15C-2712C7BE7FA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D5A08-BEE2-4F5E-AB9F-15F411CF88C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5A48E-46FF-496E-93F7-D4946BFBA2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73163" y="4572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9200F-F1CF-4271-B073-CEEFDEBAFA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1173163" y="457200"/>
            <a:ext cx="7772400" cy="56388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AEA73-BB03-48A8-8F34-666520E536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BE123-25C3-48D5-9B61-83FCBE09703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A6DCAD-FF4C-43FA-BBEB-BC4F8CFA66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8870D-1FC8-41A4-B94C-3FE2331B42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3367E-ADF7-429F-AD63-D75D691685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D017C-EB0F-471B-84FD-B9DF3D48D5B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A5815-2024-4ED4-8E3F-47582295C9A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AE0BF-DB79-4D6C-8E27-8D3D3AE22C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9421-C3B1-489E-9524-01383D90CE0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0987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88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89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B84ACB67-E371-4EA4-9F95-B614DB3FA5E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iconesbr.net/download.php?id=5229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iconesbr.net/download.php?id=5229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iconesbr.net/download.php?id=522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hyperlink" Target="http://www.iconesbr.net/download.php?id=5229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iconesbr.net/download.php?id=52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iconesbr.net/download.php?id=520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dtd.uerj.br/" TargetMode="External"/><Relationship Id="rId4" Type="http://schemas.openxmlformats.org/officeDocument/2006/relationships/hyperlink" Target="http://www.escritacientifica.com/pt-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3076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1835150" y="1844675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/>
              <a:t>ARTIGO CIENTÍFICO? SEM PROBLEMA...</a:t>
            </a:r>
          </a:p>
        </p:txBody>
      </p:sp>
      <p:sp>
        <p:nvSpPr>
          <p:cNvPr id="3078" name="CaixaDeTexto 2"/>
          <p:cNvSpPr txBox="1">
            <a:spLocks noChangeArrowheads="1"/>
          </p:cNvSpPr>
          <p:nvPr/>
        </p:nvSpPr>
        <p:spPr bwMode="auto">
          <a:xfrm>
            <a:off x="4495800" y="4221163"/>
            <a:ext cx="3743325" cy="136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800"/>
              <a:t> Bibliotecárias: </a:t>
            </a:r>
          </a:p>
          <a:p>
            <a:pPr>
              <a:buFontTx/>
              <a:buNone/>
            </a:pPr>
            <a:r>
              <a:rPr lang="pt-BR" altLang="pt-BR" sz="1800"/>
              <a:t>              Nadia Lobo</a:t>
            </a:r>
          </a:p>
          <a:p>
            <a:pPr>
              <a:buFontTx/>
              <a:buNone/>
            </a:pPr>
            <a:r>
              <a:rPr lang="pt-BR" altLang="pt-BR" sz="1800"/>
              <a:t>              Denise Gayer</a:t>
            </a:r>
          </a:p>
          <a:p>
            <a:pPr>
              <a:buFontTx/>
              <a:buNone/>
            </a:pPr>
            <a:r>
              <a:rPr lang="pt-BR" altLang="pt-BR" sz="1800"/>
              <a:t>              Teresa da Silva</a:t>
            </a:r>
          </a:p>
        </p:txBody>
      </p:sp>
      <p:sp>
        <p:nvSpPr>
          <p:cNvPr id="3079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12292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12293" name="CaixaDeTexto 1"/>
          <p:cNvSpPr txBox="1">
            <a:spLocks noChangeArrowheads="1"/>
          </p:cNvSpPr>
          <p:nvPr/>
        </p:nvSpPr>
        <p:spPr bwMode="auto">
          <a:xfrm>
            <a:off x="1976438" y="1057275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/>
              <a:t>ESTRUTURA BÁSICA DO ARTIGO CIENTÍFICO</a:t>
            </a:r>
          </a:p>
        </p:txBody>
      </p:sp>
      <p:sp>
        <p:nvSpPr>
          <p:cNvPr id="12294" name="CaixaDeTexto 2"/>
          <p:cNvSpPr txBox="1">
            <a:spLocks noChangeArrowheads="1"/>
          </p:cNvSpPr>
          <p:nvPr/>
        </p:nvSpPr>
        <p:spPr bwMode="auto">
          <a:xfrm>
            <a:off x="1760538" y="1720850"/>
            <a:ext cx="69850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Título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Autores e filiação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Resumo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Introdução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Conceitos Básicos e Trabalhos Relacionados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Ideia central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Análise (se necessário)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 Estudo de Caso (se necessário)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Experimentos (se necessário)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Discussão (se necessário)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Conclusão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pt-BR" altLang="pt-BR" sz="2000"/>
              <a:t>Referências </a:t>
            </a:r>
            <a:endParaRPr lang="pt-BR" altLang="pt-BR" sz="1800"/>
          </a:p>
        </p:txBody>
      </p:sp>
      <p:sp>
        <p:nvSpPr>
          <p:cNvPr id="12295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sp>
        <p:nvSpPr>
          <p:cNvPr id="12296" name="Texto explicativo retangular com cantos arredondados 7"/>
          <p:cNvSpPr>
            <a:spLocks noChangeArrowheads="1"/>
          </p:cNvSpPr>
          <p:nvPr/>
        </p:nvSpPr>
        <p:spPr bwMode="auto">
          <a:xfrm>
            <a:off x="5332413" y="1730375"/>
            <a:ext cx="3057525" cy="612775"/>
          </a:xfrm>
          <a:prstGeom prst="wedgeRoundRectCallout">
            <a:avLst>
              <a:gd name="adj1" fmla="val -97218"/>
              <a:gd name="adj2" fmla="val 79056"/>
              <a:gd name="adj3" fmla="val 16667"/>
            </a:avLst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>
              <a:buFontTx/>
              <a:buNone/>
            </a:pPr>
            <a:r>
              <a:rPr lang="pt-BR" altLang="pt-BR" sz="2000" b="1"/>
              <a:t>Apresentação</a:t>
            </a:r>
          </a:p>
        </p:txBody>
      </p:sp>
      <p:sp>
        <p:nvSpPr>
          <p:cNvPr id="12297" name="Texto explicativo retangular com cantos arredondados 7"/>
          <p:cNvSpPr>
            <a:spLocks noChangeArrowheads="1"/>
          </p:cNvSpPr>
          <p:nvPr/>
        </p:nvSpPr>
        <p:spPr bwMode="auto">
          <a:xfrm>
            <a:off x="5651500" y="3716338"/>
            <a:ext cx="3024188" cy="541337"/>
          </a:xfrm>
          <a:prstGeom prst="wedgeRoundRectCallout">
            <a:avLst>
              <a:gd name="adj1" fmla="val -89241"/>
              <a:gd name="adj2" fmla="val -51926"/>
              <a:gd name="adj3" fmla="val 16667"/>
            </a:avLst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>
              <a:buFontTx/>
              <a:buNone/>
            </a:pPr>
            <a:r>
              <a:rPr lang="pt-BR" altLang="pt-BR" sz="2000" b="1"/>
              <a:t>Desenvolvimento</a:t>
            </a:r>
            <a:r>
              <a:rPr lang="pt-BR" altLang="pt-BR"/>
              <a:t> </a:t>
            </a:r>
          </a:p>
        </p:txBody>
      </p:sp>
      <p:sp>
        <p:nvSpPr>
          <p:cNvPr id="12298" name="Texto explicativo retangular com cantos arredondados 7"/>
          <p:cNvSpPr>
            <a:spLocks noChangeArrowheads="1"/>
          </p:cNvSpPr>
          <p:nvPr/>
        </p:nvSpPr>
        <p:spPr bwMode="auto">
          <a:xfrm>
            <a:off x="5651500" y="5446713"/>
            <a:ext cx="2520950" cy="612775"/>
          </a:xfrm>
          <a:prstGeom prst="wedgeRoundRectCallout">
            <a:avLst>
              <a:gd name="adj1" fmla="val -89241"/>
              <a:gd name="adj2" fmla="val -51926"/>
              <a:gd name="adj3" fmla="val 16667"/>
            </a:avLst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>
              <a:buFontTx/>
              <a:buNone/>
            </a:pPr>
            <a:r>
              <a:rPr lang="pt-BR" altLang="pt-BR" sz="2000" b="1"/>
              <a:t>Conclusão</a:t>
            </a:r>
          </a:p>
        </p:txBody>
      </p:sp>
      <p:pic>
        <p:nvPicPr>
          <p:cNvPr id="12299" name="Imagem 8" descr="popo_emotions_full_version haha">
            <a:hlinkClick r:id="rId4" tooltip="&quot;Clique para o download&quot;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50" y="4851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13316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13317" name="CaixaDeTexto 1"/>
          <p:cNvSpPr txBox="1">
            <a:spLocks noChangeArrowheads="1"/>
          </p:cNvSpPr>
          <p:nvPr/>
        </p:nvSpPr>
        <p:spPr bwMode="auto">
          <a:xfrm>
            <a:off x="1976438" y="1057275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/>
              <a:t>REFERÊNCIAS </a:t>
            </a:r>
          </a:p>
        </p:txBody>
      </p:sp>
      <p:sp>
        <p:nvSpPr>
          <p:cNvPr id="3078" name="CaixaDeTexto 2"/>
          <p:cNvSpPr txBox="1">
            <a:spLocks noChangeArrowheads="1"/>
          </p:cNvSpPr>
          <p:nvPr/>
        </p:nvSpPr>
        <p:spPr bwMode="auto">
          <a:xfrm>
            <a:off x="1760538" y="1720850"/>
            <a:ext cx="6985000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buFontTx/>
              <a:buNone/>
              <a:defRPr/>
            </a:pPr>
            <a:r>
              <a:rPr lang="pt-BR" sz="1800" dirty="0"/>
              <a:t>ASSOCIAÇÃO BRASILEIRA DE NORMAS TÉCNICAS. NBR 6024: informação e </a:t>
            </a:r>
            <a:r>
              <a:rPr lang="pt-BR" sz="1800" dirty="0" smtClean="0"/>
              <a:t>documentação</a:t>
            </a:r>
            <a:r>
              <a:rPr lang="pt-BR" sz="1800" dirty="0"/>
              <a:t>: numeração progressiva das seções de um documento escrito: </a:t>
            </a:r>
            <a:r>
              <a:rPr lang="pt-BR" sz="1800" dirty="0" smtClean="0"/>
              <a:t>apresentação</a:t>
            </a:r>
            <a:r>
              <a:rPr lang="pt-BR" sz="1800" dirty="0"/>
              <a:t>. Rio de Janeiro, </a:t>
            </a:r>
            <a:r>
              <a:rPr lang="pt-BR" sz="1800" dirty="0" smtClean="0"/>
              <a:t>2003.</a:t>
            </a:r>
          </a:p>
          <a:p>
            <a:pPr>
              <a:buFontTx/>
              <a:buNone/>
              <a:defRPr/>
            </a:pPr>
            <a:endParaRPr lang="pt-BR" sz="1800" dirty="0" smtClean="0"/>
          </a:p>
          <a:p>
            <a:pPr>
              <a:buFontTx/>
              <a:buNone/>
              <a:defRPr/>
            </a:pPr>
            <a:r>
              <a:rPr lang="pt-BR" sz="1800" dirty="0" smtClean="0"/>
              <a:t>ASSOCIAÇÃO </a:t>
            </a:r>
            <a:r>
              <a:rPr lang="pt-BR" sz="1800" dirty="0"/>
              <a:t>BRASILEIRA DE NORMAS TÉCNICAS. NBR 6027: informação e </a:t>
            </a:r>
            <a:r>
              <a:rPr lang="pt-BR" sz="1800" dirty="0" smtClean="0"/>
              <a:t>documentação</a:t>
            </a:r>
            <a:r>
              <a:rPr lang="pt-BR" sz="1800" dirty="0"/>
              <a:t>: sumário: apresentação. Rio de Janeiro, 2003</a:t>
            </a:r>
            <a:r>
              <a:rPr lang="pt-BR" sz="1800" dirty="0" smtClean="0"/>
              <a:t>.</a:t>
            </a:r>
          </a:p>
          <a:p>
            <a:pPr>
              <a:buFontTx/>
              <a:buNone/>
              <a:defRPr/>
            </a:pPr>
            <a:endParaRPr lang="pt-BR" sz="1800" dirty="0"/>
          </a:p>
          <a:p>
            <a:pPr>
              <a:buFontTx/>
              <a:buNone/>
              <a:defRPr/>
            </a:pPr>
            <a:r>
              <a:rPr lang="pt-BR" sz="1800" dirty="0" smtClean="0"/>
              <a:t>ASSOCIAÇÃO </a:t>
            </a:r>
            <a:r>
              <a:rPr lang="pt-BR" sz="1800" dirty="0"/>
              <a:t>BRASILEIRA DE NORMAS TÉCNICAS. NBR 10520: informação e </a:t>
            </a:r>
            <a:r>
              <a:rPr lang="pt-BR" sz="1800" dirty="0" smtClean="0"/>
              <a:t>documentação</a:t>
            </a:r>
            <a:r>
              <a:rPr lang="pt-BR" sz="1800" dirty="0"/>
              <a:t>: citações em documentos: apresentação. Rio de Janeiro, 2002. </a:t>
            </a:r>
          </a:p>
          <a:p>
            <a:pPr marL="0" lvl="1" indent="0" eaLnBrk="1" hangingPunct="1">
              <a:buFontTx/>
              <a:buNone/>
              <a:defRPr/>
            </a:pPr>
            <a:endParaRPr lang="pt-BR" sz="1800" dirty="0" smtClean="0"/>
          </a:p>
          <a:p>
            <a:pPr marL="0" lvl="1" indent="0" eaLnBrk="1" hangingPunct="1">
              <a:buFontTx/>
              <a:buNone/>
              <a:defRPr/>
            </a:pPr>
            <a:endParaRPr lang="pt-BR" sz="1800" dirty="0"/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/>
          </a:p>
        </p:txBody>
      </p:sp>
      <p:sp>
        <p:nvSpPr>
          <p:cNvPr id="13319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pic>
        <p:nvPicPr>
          <p:cNvPr id="13320" name="Imagem 8" descr="popo_emotions_full_version haha">
            <a:hlinkClick r:id="rId4" tooltip="&quot;Clique para o download&quot;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50" y="4851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14340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14341" name="CaixaDeTexto 1"/>
          <p:cNvSpPr txBox="1">
            <a:spLocks noChangeArrowheads="1"/>
          </p:cNvSpPr>
          <p:nvPr/>
        </p:nvSpPr>
        <p:spPr bwMode="auto">
          <a:xfrm>
            <a:off x="1976438" y="1057275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/>
              <a:t>REFERÊNCIAS </a:t>
            </a:r>
          </a:p>
        </p:txBody>
      </p:sp>
      <p:sp>
        <p:nvSpPr>
          <p:cNvPr id="3078" name="CaixaDeTexto 2"/>
          <p:cNvSpPr txBox="1">
            <a:spLocks noChangeArrowheads="1"/>
          </p:cNvSpPr>
          <p:nvPr/>
        </p:nvSpPr>
        <p:spPr bwMode="auto">
          <a:xfrm>
            <a:off x="1760538" y="1720850"/>
            <a:ext cx="6985000" cy="557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indent="0" eaLnBrk="1" hangingPunct="1">
              <a:buFontTx/>
              <a:buNone/>
              <a:defRPr/>
            </a:pPr>
            <a:r>
              <a:rPr lang="pt-BR" sz="1800" dirty="0"/>
              <a:t>DIB, S.F. , SILVA, N. C. (Org.). </a:t>
            </a:r>
            <a:r>
              <a:rPr lang="pt-BR" sz="1800" i="1" dirty="0"/>
              <a:t>Roteiro para apresentação das teses e dissertações da UERJ</a:t>
            </a:r>
            <a:r>
              <a:rPr lang="pt-BR" sz="1800" dirty="0"/>
              <a:t>. Rio de Janeiro: UERJ, Rede Sirius, 2012. Disponível em: &lt;http://www.bdtd.uerj.br/roteiro_uerj_web.pdf&gt; . Acesso em: 29 set. 2014.</a:t>
            </a:r>
          </a:p>
          <a:p>
            <a:pPr eaLnBrk="1" hangingPunct="1">
              <a:buFontTx/>
              <a:buNone/>
              <a:defRPr/>
            </a:pPr>
            <a:endParaRPr lang="pt-BR" sz="1800" dirty="0"/>
          </a:p>
          <a:p>
            <a:pPr marL="0" lvl="1" indent="0" eaLnBrk="1" hangingPunct="1">
              <a:buFontTx/>
              <a:buNone/>
              <a:defRPr/>
            </a:pPr>
            <a:r>
              <a:rPr lang="pt-BR" sz="1800" dirty="0"/>
              <a:t>MARCONI, M. A.; LAKATOS, E. M. </a:t>
            </a:r>
            <a:r>
              <a:rPr lang="pt-BR" sz="1800" i="1" dirty="0"/>
              <a:t>Fundamentos de metodologia científica</a:t>
            </a:r>
            <a:r>
              <a:rPr lang="pt-BR" sz="1800" dirty="0"/>
              <a:t>. 7. ed. São Paulo: Atlas, 2010.</a:t>
            </a:r>
          </a:p>
          <a:p>
            <a:pPr marL="0" lvl="1" indent="0" eaLnBrk="1" hangingPunct="1">
              <a:buFontTx/>
              <a:buNone/>
              <a:defRPr/>
            </a:pPr>
            <a:endParaRPr lang="pt-BR" sz="1800" dirty="0"/>
          </a:p>
          <a:p>
            <a:pPr marL="0" lvl="1" indent="0" eaLnBrk="1" hangingPunct="1">
              <a:buFontTx/>
              <a:buNone/>
              <a:defRPr/>
            </a:pPr>
            <a:r>
              <a:rPr lang="pt-BR" sz="1800" dirty="0"/>
              <a:t>MORO, M.</a:t>
            </a:r>
            <a:r>
              <a:rPr lang="pt-BR" sz="1800" b="1" dirty="0"/>
              <a:t> </a:t>
            </a:r>
            <a:r>
              <a:rPr lang="pt-BR" sz="1800" i="1" dirty="0"/>
              <a:t>A arte de escrever artigos científicos</a:t>
            </a:r>
            <a:r>
              <a:rPr lang="pt-BR" sz="1800" b="1" dirty="0"/>
              <a:t>. </a:t>
            </a:r>
            <a:r>
              <a:rPr lang="pt-BR" sz="1800" dirty="0"/>
              <a:t>Disponível em: &lt;http://homepages.dcc.ufmg.br/~mirella/doku.php?id=escrita&gt; . Acesso em: 30 set. 2014</a:t>
            </a:r>
            <a:r>
              <a:rPr lang="pt-BR" sz="1800" dirty="0" smtClean="0"/>
              <a:t>.</a:t>
            </a:r>
          </a:p>
          <a:p>
            <a:pPr marL="0" lvl="1" indent="0" eaLnBrk="1" hangingPunct="1">
              <a:buFontTx/>
              <a:buNone/>
              <a:defRPr/>
            </a:pPr>
            <a:endParaRPr lang="pt-BR" sz="1800" dirty="0" smtClean="0"/>
          </a:p>
          <a:p>
            <a:pPr marL="0" lvl="1" indent="0" eaLnBrk="1" hangingPunct="1">
              <a:buFontTx/>
              <a:buNone/>
              <a:defRPr/>
            </a:pPr>
            <a:r>
              <a:rPr lang="pt-BR" sz="1800" dirty="0" smtClean="0"/>
              <a:t>OLIVEIRA</a:t>
            </a:r>
            <a:r>
              <a:rPr lang="pt-BR" sz="1800" dirty="0"/>
              <a:t>, Luís Fernando.  </a:t>
            </a:r>
            <a:r>
              <a:rPr lang="pt-BR" sz="1800" b="1" dirty="0" err="1"/>
              <a:t>LaTex</a:t>
            </a:r>
            <a:r>
              <a:rPr lang="pt-BR" sz="1800" b="1" dirty="0"/>
              <a:t>-UERJ</a:t>
            </a:r>
            <a:r>
              <a:rPr lang="pt-BR" sz="1800" dirty="0"/>
              <a:t>.  Disponível em: &lt;https://sites.google.com/site/deoliveiralf/latex-uerj&gt;. Acesso em: 04 set. 2014.</a:t>
            </a:r>
          </a:p>
          <a:p>
            <a:pPr marL="0" lvl="1" indent="0" eaLnBrk="1" hangingPunct="1">
              <a:buFontTx/>
              <a:buNone/>
              <a:defRPr/>
            </a:pPr>
            <a:endParaRPr lang="pt-BR" sz="1800" dirty="0"/>
          </a:p>
          <a:p>
            <a:pPr marL="0" lvl="1" indent="0" eaLnBrk="1" hangingPunct="1">
              <a:buFontTx/>
              <a:buNone/>
              <a:defRPr/>
            </a:pPr>
            <a:endParaRPr lang="pt-BR" sz="1800" dirty="0"/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endParaRPr lang="pt-BR" altLang="pt-BR" sz="1800" dirty="0" smtClean="0"/>
          </a:p>
        </p:txBody>
      </p:sp>
      <p:sp>
        <p:nvSpPr>
          <p:cNvPr id="14343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pic>
        <p:nvPicPr>
          <p:cNvPr id="14344" name="Imagem 8" descr="popo_emotions_full_version haha">
            <a:hlinkClick r:id="rId4" tooltip="&quot;Clique para o download&quot;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72450" y="48514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7" descr="ppt slides 20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15364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15365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pic>
        <p:nvPicPr>
          <p:cNvPr id="15366" name="Imagem 8" descr="popo_emotions_full_version haha">
            <a:hlinkClick r:id="rId5" tooltip="&quot;Clique para o download&quot;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64450" y="2420938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7" name="CaixaDeTexto 1"/>
          <p:cNvSpPr txBox="1">
            <a:spLocks noChangeArrowheads="1"/>
          </p:cNvSpPr>
          <p:nvPr/>
        </p:nvSpPr>
        <p:spPr bwMode="auto">
          <a:xfrm>
            <a:off x="2003425" y="1006475"/>
            <a:ext cx="3382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/>
              <a:t>APÊNDICE</a:t>
            </a:r>
          </a:p>
        </p:txBody>
      </p:sp>
      <p:graphicFrame>
        <p:nvGraphicFramePr>
          <p:cNvPr id="15368" name="Objeto 2"/>
          <p:cNvGraphicFramePr>
            <a:graphicFrameLocks noChangeAspect="1"/>
          </p:cNvGraphicFramePr>
          <p:nvPr/>
        </p:nvGraphicFramePr>
        <p:xfrm>
          <a:off x="1835150" y="1468438"/>
          <a:ext cx="5473700" cy="4608512"/>
        </p:xfrm>
        <a:graphic>
          <a:graphicData uri="http://schemas.openxmlformats.org/presentationml/2006/ole">
            <p:oleObj spid="_x0000_s15368" name="Document" r:id="rId7" imgW="6183795" imgH="8871932" progId="Word.Document.8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16388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16389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pic>
        <p:nvPicPr>
          <p:cNvPr id="16390" name="Imagem 8" descr="popo_emotions_full_version haha">
            <a:hlinkClick r:id="rId4" tooltip="&quot;Clique para o download&quot;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1863" y="2492375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1" name="CaixaDeTexto 1"/>
          <p:cNvSpPr txBox="1">
            <a:spLocks noChangeArrowheads="1"/>
          </p:cNvSpPr>
          <p:nvPr/>
        </p:nvSpPr>
        <p:spPr bwMode="auto">
          <a:xfrm>
            <a:off x="3059113" y="1989138"/>
            <a:ext cx="33845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/>
              <a:t>agradecimentos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4100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3078" name="CaixaDeTexto 2"/>
          <p:cNvSpPr txBox="1">
            <a:spLocks noChangeArrowheads="1"/>
          </p:cNvSpPr>
          <p:nvPr/>
        </p:nvSpPr>
        <p:spPr bwMode="auto">
          <a:xfrm>
            <a:off x="1331913" y="3573463"/>
            <a:ext cx="6985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1800" dirty="0" smtClean="0"/>
              <a:t> </a:t>
            </a:r>
            <a:r>
              <a:rPr lang="pt-BR" altLang="pt-BR" sz="2000" dirty="0" smtClean="0"/>
              <a:t>Apresentação das Bibliotecárias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2000" dirty="0" smtClean="0"/>
              <a:t>Justificativa: convite do prof. Arruda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2000" dirty="0" smtClean="0"/>
              <a:t>Objetivo: dar noções gerais sobre a formatação de artigos acadêmicos 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1800" dirty="0" smtClean="0"/>
              <a:t>              </a:t>
            </a:r>
          </a:p>
        </p:txBody>
      </p:sp>
      <p:sp>
        <p:nvSpPr>
          <p:cNvPr id="4102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sp>
        <p:nvSpPr>
          <p:cNvPr id="4103" name="CaixaDeTexto 1"/>
          <p:cNvSpPr txBox="1">
            <a:spLocks noChangeArrowheads="1"/>
          </p:cNvSpPr>
          <p:nvPr/>
        </p:nvSpPr>
        <p:spPr bwMode="auto">
          <a:xfrm>
            <a:off x="1835150" y="1844675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/>
              <a:t>ARTIGO CIENTÍFICO? SEM PROBLEMAS ...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5124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5125" name="CaixaDeTexto 1"/>
          <p:cNvSpPr txBox="1">
            <a:spLocks noChangeArrowheads="1"/>
          </p:cNvSpPr>
          <p:nvPr/>
        </p:nvSpPr>
        <p:spPr bwMode="auto">
          <a:xfrm>
            <a:off x="1835150" y="1844675"/>
            <a:ext cx="6553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/>
              <a:t>O QUE CARACTERIZA UM ARTIGO CIENTÍFICO?</a:t>
            </a:r>
          </a:p>
        </p:txBody>
      </p:sp>
      <p:sp>
        <p:nvSpPr>
          <p:cNvPr id="5126" name="CaixaDeTexto 2"/>
          <p:cNvSpPr txBox="1">
            <a:spLocks noChangeArrowheads="1"/>
          </p:cNvSpPr>
          <p:nvPr/>
        </p:nvSpPr>
        <p:spPr bwMode="auto">
          <a:xfrm>
            <a:off x="1331913" y="3573463"/>
            <a:ext cx="6985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pt-BR" altLang="pt-BR" sz="2000"/>
              <a:t>DEFINIÇÃO</a:t>
            </a:r>
          </a:p>
          <a:p>
            <a:pPr algn="just">
              <a:buFontTx/>
              <a:buNone/>
            </a:pPr>
            <a:r>
              <a:rPr lang="pt-BR" altLang="pt-BR" sz="2000"/>
              <a:t>Segundo a Associação Brasileira de Normas Técnicas - ABNT (NBR 6022, 2003, p.2), o </a:t>
            </a:r>
            <a:r>
              <a:rPr lang="pt-BR" altLang="pt-BR" sz="2000" b="1"/>
              <a:t>artigo científico</a:t>
            </a:r>
            <a:r>
              <a:rPr lang="pt-BR" altLang="pt-BR" sz="2000"/>
              <a:t> pode ser definido como a “publicação com autoria declarada, que apresenta e discute ideias, métodos, técnicas, processos e resultados nas diversas áreas do conhecimento”.</a:t>
            </a:r>
            <a:r>
              <a:rPr lang="pt-BR" altLang="pt-BR" sz="1800"/>
              <a:t>              </a:t>
            </a:r>
          </a:p>
        </p:txBody>
      </p:sp>
      <p:sp>
        <p:nvSpPr>
          <p:cNvPr id="5127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sp>
        <p:nvSpPr>
          <p:cNvPr id="5128" name="Texto explicativo retangular com cantos arredondados 2"/>
          <p:cNvSpPr>
            <a:spLocks noChangeArrowheads="1"/>
          </p:cNvSpPr>
          <p:nvPr/>
        </p:nvSpPr>
        <p:spPr bwMode="auto">
          <a:xfrm>
            <a:off x="6659563" y="5805488"/>
            <a:ext cx="2160587" cy="612775"/>
          </a:xfrm>
          <a:prstGeom prst="wedgeRoundRectCallout">
            <a:avLst>
              <a:gd name="adj1" fmla="val -114167"/>
              <a:gd name="adj2" fmla="val -86755"/>
              <a:gd name="adj3" fmla="val 16667"/>
            </a:avLst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>
              <a:buFontTx/>
              <a:buNone/>
            </a:pPr>
            <a:r>
              <a:rPr lang="pt-BR" altLang="pt-BR"/>
              <a:t>CITAÇÃO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6148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6149" name="CaixaDeTexto 1"/>
          <p:cNvSpPr txBox="1">
            <a:spLocks noChangeArrowheads="1"/>
          </p:cNvSpPr>
          <p:nvPr/>
        </p:nvSpPr>
        <p:spPr bwMode="auto">
          <a:xfrm>
            <a:off x="1835150" y="1844675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/>
              <a:t>COMO ESCREVER UM ARTIGO CIENTÍFICO?</a:t>
            </a:r>
          </a:p>
        </p:txBody>
      </p:sp>
      <p:sp>
        <p:nvSpPr>
          <p:cNvPr id="6150" name="CaixaDeTexto 2"/>
          <p:cNvSpPr txBox="1">
            <a:spLocks noChangeArrowheads="1"/>
          </p:cNvSpPr>
          <p:nvPr/>
        </p:nvSpPr>
        <p:spPr bwMode="auto">
          <a:xfrm>
            <a:off x="1584325" y="2997200"/>
            <a:ext cx="69850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Tx/>
              <a:buNone/>
            </a:pPr>
            <a:r>
              <a:rPr lang="pt-BR" altLang="pt-BR" sz="2000" dirty="0"/>
              <a:t>Escrever um artigo científico não é muito diferente de produzir uma obra de arte. Qualquer artista (pintura, escultura, música…) precisa de inspiração, idéias (sic) originais, conhecimento de técnicas, um conjunto de ferramentas e um meio de divulgação de sua obra. Igualmente, um pesquisador (seja professor ou aluno) precisa de inspiração, idéias originais (problemas e soluções), conhecimento de técnicas de escrita, um bom computador e um meio de divulgação de sua obra (eventos, livros, periódicos…). (MORO, 2014).</a:t>
            </a:r>
            <a:endParaRPr lang="pt-BR" altLang="pt-BR" sz="1800" dirty="0"/>
          </a:p>
        </p:txBody>
      </p:sp>
      <p:sp>
        <p:nvSpPr>
          <p:cNvPr id="6151" name="CaixaDeTexto 1"/>
          <p:cNvSpPr txBox="1">
            <a:spLocks noChangeArrowheads="1"/>
          </p:cNvSpPr>
          <p:nvPr/>
        </p:nvSpPr>
        <p:spPr bwMode="auto">
          <a:xfrm>
            <a:off x="2484438" y="6416675"/>
            <a:ext cx="43910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600"/>
              <a:t>Out. 2014</a:t>
            </a:r>
          </a:p>
        </p:txBody>
      </p:sp>
      <p:sp>
        <p:nvSpPr>
          <p:cNvPr id="6152" name="Texto explicativo retangular com cantos arredondados 7"/>
          <p:cNvSpPr>
            <a:spLocks noChangeArrowheads="1"/>
          </p:cNvSpPr>
          <p:nvPr/>
        </p:nvSpPr>
        <p:spPr bwMode="auto">
          <a:xfrm>
            <a:off x="6518275" y="5973763"/>
            <a:ext cx="2159000" cy="612775"/>
          </a:xfrm>
          <a:prstGeom prst="wedgeRoundRectCallout">
            <a:avLst>
              <a:gd name="adj1" fmla="val -89241"/>
              <a:gd name="adj2" fmla="val -51926"/>
              <a:gd name="adj3" fmla="val 16667"/>
            </a:avLst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>
              <a:buFontTx/>
              <a:buNone/>
            </a:pPr>
            <a:r>
              <a:rPr lang="pt-BR" altLang="pt-BR"/>
              <a:t>CITAÇÃO</a:t>
            </a:r>
          </a:p>
        </p:txBody>
      </p:sp>
      <p:pic>
        <p:nvPicPr>
          <p:cNvPr id="6153" name="Imagem 10" descr="popo_emotions_full_version baffle">
            <a:hlinkClick r:id="rId4" tooltip="&quot;Clique para o download&quot;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6988" y="23622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7172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7173" name="CaixaDeTexto 1"/>
          <p:cNvSpPr txBox="1">
            <a:spLocks noChangeArrowheads="1"/>
          </p:cNvSpPr>
          <p:nvPr/>
        </p:nvSpPr>
        <p:spPr bwMode="auto">
          <a:xfrm>
            <a:off x="1835150" y="1428750"/>
            <a:ext cx="6553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/>
              <a:t>... “inspiração, idéias originais (problemas e soluções)” – NÃO SURGEM DO NADA</a:t>
            </a:r>
          </a:p>
        </p:txBody>
      </p:sp>
      <p:sp>
        <p:nvSpPr>
          <p:cNvPr id="7174" name="CaixaDeTexto 2"/>
          <p:cNvSpPr txBox="1">
            <a:spLocks noChangeArrowheads="1"/>
          </p:cNvSpPr>
          <p:nvPr/>
        </p:nvSpPr>
        <p:spPr bwMode="auto">
          <a:xfrm>
            <a:off x="1403350" y="5187950"/>
            <a:ext cx="6985000" cy="646113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algn="ctr" eaLnBrk="0" hangingPunct="0">
              <a:buFontTx/>
              <a:buNone/>
            </a:pPr>
            <a:r>
              <a:rPr lang="pt-BR" altLang="pt-BR" sz="1800"/>
              <a:t>Ampliação de horizontes: visão geral sobre a matéria que vai ser desenvolvida</a:t>
            </a:r>
          </a:p>
        </p:txBody>
      </p:sp>
      <p:sp>
        <p:nvSpPr>
          <p:cNvPr id="7175" name="CaixaDeTexto 1"/>
          <p:cNvSpPr txBox="1">
            <a:spLocks noChangeArrowheads="1"/>
          </p:cNvSpPr>
          <p:nvPr/>
        </p:nvSpPr>
        <p:spPr bwMode="auto">
          <a:xfrm>
            <a:off x="2484438" y="6416675"/>
            <a:ext cx="43910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600"/>
              <a:t>Out. 2014</a:t>
            </a:r>
          </a:p>
        </p:txBody>
      </p:sp>
      <p:sp>
        <p:nvSpPr>
          <p:cNvPr id="7176" name="Texto explicativo retangular com cantos arredondados 7"/>
          <p:cNvSpPr>
            <a:spLocks noChangeArrowheads="1"/>
          </p:cNvSpPr>
          <p:nvPr/>
        </p:nvSpPr>
        <p:spPr bwMode="auto">
          <a:xfrm>
            <a:off x="1965325" y="2835275"/>
            <a:ext cx="2951163" cy="1314450"/>
          </a:xfrm>
          <a:prstGeom prst="wedgeRoundRectCallout">
            <a:avLst>
              <a:gd name="adj1" fmla="val 36931"/>
              <a:gd name="adj2" fmla="val 129417"/>
              <a:gd name="adj3" fmla="val 16667"/>
            </a:avLst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>
              <a:buFontTx/>
              <a:buNone/>
            </a:pPr>
            <a:r>
              <a:rPr lang="pt-BR" altLang="pt-BR"/>
              <a:t>conhecimento da bibliografia pertinente</a:t>
            </a:r>
          </a:p>
        </p:txBody>
      </p:sp>
      <p:sp>
        <p:nvSpPr>
          <p:cNvPr id="7177" name="Texto explicativo retangular 1"/>
          <p:cNvSpPr>
            <a:spLocks noChangeArrowheads="1"/>
          </p:cNvSpPr>
          <p:nvPr/>
        </p:nvSpPr>
        <p:spPr bwMode="auto">
          <a:xfrm>
            <a:off x="1908175" y="3141663"/>
            <a:ext cx="1295400" cy="503237"/>
          </a:xfrm>
          <a:prstGeom prst="wedgeRectCallout">
            <a:avLst>
              <a:gd name="adj1" fmla="val 135546"/>
              <a:gd name="adj2" fmla="val 166912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742950" indent="-285750"/>
            <a:endParaRPr lang="pt-BR" altLang="pt-BR"/>
          </a:p>
        </p:txBody>
      </p:sp>
      <p:sp>
        <p:nvSpPr>
          <p:cNvPr id="7178" name="Texto explicativo retangular 2"/>
          <p:cNvSpPr>
            <a:spLocks noChangeArrowheads="1"/>
          </p:cNvSpPr>
          <p:nvPr/>
        </p:nvSpPr>
        <p:spPr bwMode="auto">
          <a:xfrm>
            <a:off x="2339975" y="2781300"/>
            <a:ext cx="647700" cy="792163"/>
          </a:xfrm>
          <a:prstGeom prst="wedgeRectCallout">
            <a:avLst>
              <a:gd name="adj1" fmla="val 90278"/>
              <a:gd name="adj2" fmla="val 104829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/>
          <a:lstStyle/>
          <a:p>
            <a:pPr marL="742950" indent="-285750"/>
            <a:endParaRPr lang="pt-BR" altLang="pt-BR"/>
          </a:p>
        </p:txBody>
      </p:sp>
      <p:sp>
        <p:nvSpPr>
          <p:cNvPr id="7179" name="Texto explicativo retangular com cantos arredondados 7"/>
          <p:cNvSpPr>
            <a:spLocks noChangeArrowheads="1"/>
          </p:cNvSpPr>
          <p:nvPr/>
        </p:nvSpPr>
        <p:spPr bwMode="auto">
          <a:xfrm>
            <a:off x="5265738" y="2855913"/>
            <a:ext cx="3122612" cy="1601787"/>
          </a:xfrm>
          <a:prstGeom prst="wedgeRoundRectCallout">
            <a:avLst>
              <a:gd name="adj1" fmla="val -66653"/>
              <a:gd name="adj2" fmla="val 98204"/>
              <a:gd name="adj3" fmla="val 16667"/>
            </a:avLst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>
              <a:buFontTx/>
              <a:buNone/>
            </a:pPr>
            <a:r>
              <a:rPr lang="pt-BR" altLang="pt-BR" sz="2200"/>
              <a:t>reunião, seleção e ordenação do material levant</a:t>
            </a:r>
            <a:r>
              <a:rPr lang="pt-BR" altLang="pt-BR" sz="2000"/>
              <a:t>ado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8196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8197" name="CaixaDeTexto 1"/>
          <p:cNvSpPr txBox="1">
            <a:spLocks noChangeArrowheads="1"/>
          </p:cNvSpPr>
          <p:nvPr/>
        </p:nvSpPr>
        <p:spPr bwMode="auto">
          <a:xfrm>
            <a:off x="1835150" y="1389063"/>
            <a:ext cx="6553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dirty="0">
                <a:latin typeface="Arial" charset="0"/>
              </a:rPr>
              <a:t>... </a:t>
            </a:r>
            <a:r>
              <a:rPr lang="pt-BR" altLang="pt-BR" dirty="0" smtClean="0">
                <a:latin typeface="Arial" charset="0"/>
              </a:rPr>
              <a:t>“conhecimento </a:t>
            </a:r>
            <a:r>
              <a:rPr lang="pt-BR" altLang="pt-BR" dirty="0">
                <a:latin typeface="Arial" charset="0"/>
              </a:rPr>
              <a:t>de técnicas de </a:t>
            </a:r>
            <a:r>
              <a:rPr lang="pt-BR" altLang="pt-BR" dirty="0" smtClean="0">
                <a:latin typeface="Arial" charset="0"/>
              </a:rPr>
              <a:t>escrita” </a:t>
            </a:r>
            <a:r>
              <a:rPr lang="pt-BR" altLang="pt-BR" dirty="0">
                <a:latin typeface="Arial" charset="0"/>
              </a:rPr>
              <a:t>e de formatação: parâmetros acadêmicos</a:t>
            </a:r>
            <a:endParaRPr lang="pt-BR" altLang="pt-BR" dirty="0"/>
          </a:p>
        </p:txBody>
      </p:sp>
      <p:sp>
        <p:nvSpPr>
          <p:cNvPr id="8198" name="CaixaDeTexto 2"/>
          <p:cNvSpPr txBox="1">
            <a:spLocks noChangeArrowheads="1"/>
          </p:cNvSpPr>
          <p:nvPr/>
        </p:nvSpPr>
        <p:spPr bwMode="auto">
          <a:xfrm>
            <a:off x="1476375" y="2682875"/>
            <a:ext cx="719931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buClr>
                <a:schemeClr val="accent1"/>
              </a:buClr>
              <a:buSzPct val="8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SzTx/>
              <a:buFont typeface="Wingdings" pitchFamily="2" charset="2"/>
              <a:buChar char="ü"/>
              <a:defRPr/>
            </a:pPr>
            <a:r>
              <a:rPr lang="pt-BR" altLang="pt-BR" sz="2000" b="1" dirty="0" smtClean="0">
                <a:solidFill>
                  <a:srgbClr val="7030A0"/>
                </a:solidFill>
                <a:latin typeface="Tahoma" pitchFamily="34" charset="0"/>
              </a:rPr>
              <a:t>Escolha do assunto - </a:t>
            </a:r>
            <a:r>
              <a:rPr lang="pt-BR" altLang="pt-BR" sz="2000" dirty="0" smtClean="0">
                <a:latin typeface="Tahoma" pitchFamily="34" charset="0"/>
              </a:rPr>
              <a:t>definição do tema</a:t>
            </a:r>
          </a:p>
          <a:p>
            <a:pPr eaLnBrk="1" hangingPunct="1">
              <a:buClrTx/>
              <a:buSzTx/>
              <a:buFont typeface="Wingdings" pitchFamily="2" charset="2"/>
              <a:buChar char="ü"/>
              <a:defRPr/>
            </a:pPr>
            <a:r>
              <a:rPr lang="pt-BR" altLang="pt-BR" sz="2000" b="1" dirty="0" smtClean="0">
                <a:solidFill>
                  <a:srgbClr val="7030A0"/>
                </a:solidFill>
                <a:latin typeface="Tahoma" pitchFamily="34" charset="0"/>
              </a:rPr>
              <a:t>Planejamento - </a:t>
            </a:r>
            <a:r>
              <a:rPr lang="pt-BR" altLang="pt-BR" sz="2000" dirty="0" smtClean="0">
                <a:latin typeface="Tahoma" pitchFamily="34" charset="0"/>
              </a:rPr>
              <a:t>o quê, para que, para quem, como quando, quanto, onde?</a:t>
            </a:r>
          </a:p>
          <a:p>
            <a:pPr eaLnBrk="1" hangingPunct="1">
              <a:buClrTx/>
              <a:buSzTx/>
              <a:buFont typeface="Wingdings" pitchFamily="2" charset="2"/>
              <a:buChar char="ü"/>
              <a:defRPr/>
            </a:pPr>
            <a:r>
              <a:rPr lang="pt-BR" altLang="pt-BR" sz="2000" b="1" dirty="0" smtClean="0">
                <a:solidFill>
                  <a:srgbClr val="7030A0"/>
                </a:solidFill>
                <a:latin typeface="Tahoma" pitchFamily="34" charset="0"/>
              </a:rPr>
              <a:t>Revisão  bibliográfica – </a:t>
            </a:r>
            <a:r>
              <a:rPr lang="pt-BR" altLang="pt-BR" sz="2000" dirty="0" smtClean="0">
                <a:latin typeface="Tahoma" pitchFamily="34" charset="0"/>
              </a:rPr>
              <a:t>o que já foi publicado sobre o tema? Ex.: revisão bibliográfica sobre mudanças climáticas (definição da abrangência cronológica, geográfica, autoral)</a:t>
            </a:r>
          </a:p>
          <a:p>
            <a:pPr eaLnBrk="1" hangingPunct="1">
              <a:buClrTx/>
              <a:buSzTx/>
              <a:buFont typeface="Wingdings" pitchFamily="2" charset="2"/>
              <a:buChar char="ü"/>
              <a:defRPr/>
            </a:pPr>
            <a:r>
              <a:rPr lang="pt-BR" altLang="pt-BR" sz="2000" b="1" dirty="0" smtClean="0">
                <a:solidFill>
                  <a:srgbClr val="7030A0"/>
                </a:solidFill>
                <a:latin typeface="Tahoma" pitchFamily="34" charset="0"/>
              </a:rPr>
              <a:t>Estado da arte – </a:t>
            </a:r>
            <a:r>
              <a:rPr lang="pt-BR" altLang="pt-BR" sz="2000" dirty="0" smtClean="0">
                <a:latin typeface="Tahoma" pitchFamily="34" charset="0"/>
              </a:rPr>
              <a:t>abordagem histórica dos principais tópicos do tema (os períodos climáticos, a relação com o meio-ambiente), ponto de vista atual, ou aprofundar um determinado aspecto.  </a:t>
            </a:r>
          </a:p>
          <a:p>
            <a:pPr marL="0" indent="0" eaLnBrk="1" hangingPunct="1">
              <a:buClrTx/>
              <a:buSzTx/>
              <a:buFont typeface="Wingdings" pitchFamily="2" charset="2"/>
              <a:buNone/>
              <a:defRPr/>
            </a:pPr>
            <a:r>
              <a:rPr lang="pt-BR" altLang="pt-BR" sz="2000" dirty="0" smtClean="0">
                <a:latin typeface="Tahoma" pitchFamily="34" charset="0"/>
              </a:rPr>
              <a:t>                            Extensão (amplitude) e aprofundamento</a:t>
            </a:r>
          </a:p>
          <a:p>
            <a:pPr eaLnBrk="1" hangingPunct="1">
              <a:buClrTx/>
              <a:buSzTx/>
              <a:buFont typeface="Wingdings" pitchFamily="2" charset="2"/>
              <a:buChar char="ü"/>
              <a:defRPr/>
            </a:pPr>
            <a:endParaRPr lang="pt-BR" altLang="pt-BR" sz="2000" dirty="0" smtClean="0">
              <a:latin typeface="Tahoma" pitchFamily="34" charset="0"/>
            </a:endParaRPr>
          </a:p>
        </p:txBody>
      </p:sp>
      <p:sp>
        <p:nvSpPr>
          <p:cNvPr id="8199" name="CaixaDeTexto 1"/>
          <p:cNvSpPr txBox="1">
            <a:spLocks noChangeArrowheads="1"/>
          </p:cNvSpPr>
          <p:nvPr/>
        </p:nvSpPr>
        <p:spPr bwMode="auto">
          <a:xfrm>
            <a:off x="3152775" y="6270625"/>
            <a:ext cx="43926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sp>
        <p:nvSpPr>
          <p:cNvPr id="8200" name="CaixaDeTexto 2"/>
          <p:cNvSpPr txBox="1">
            <a:spLocks noChangeArrowheads="1"/>
          </p:cNvSpPr>
          <p:nvPr/>
        </p:nvSpPr>
        <p:spPr bwMode="auto">
          <a:xfrm>
            <a:off x="1908175" y="2276475"/>
            <a:ext cx="60436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/>
              <a:t>Caminho das pedras ...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9220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9221" name="CaixaDeTexto 1"/>
          <p:cNvSpPr txBox="1">
            <a:spLocks noChangeArrowheads="1"/>
          </p:cNvSpPr>
          <p:nvPr/>
        </p:nvSpPr>
        <p:spPr bwMode="auto">
          <a:xfrm>
            <a:off x="2087563" y="1412875"/>
            <a:ext cx="6553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endParaRPr lang="pt-BR" altLang="pt-BR"/>
          </a:p>
        </p:txBody>
      </p:sp>
      <p:sp>
        <p:nvSpPr>
          <p:cNvPr id="3078" name="CaixaDeTexto 2"/>
          <p:cNvSpPr txBox="1">
            <a:spLocks noChangeArrowheads="1"/>
          </p:cNvSpPr>
          <p:nvPr/>
        </p:nvSpPr>
        <p:spPr bwMode="auto">
          <a:xfrm>
            <a:off x="1581150" y="2128838"/>
            <a:ext cx="75612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sz="2000" b="1" dirty="0">
                <a:solidFill>
                  <a:srgbClr val="7030A0"/>
                </a:solidFill>
              </a:rPr>
              <a:t>fontes</a:t>
            </a:r>
            <a:endParaRPr lang="pt-BR" altLang="pt-BR" sz="2000" b="1" dirty="0">
              <a:solidFill>
                <a:srgbClr val="7030A0"/>
              </a:solidFill>
            </a:endParaRPr>
          </a:p>
          <a:p>
            <a:pPr marL="342900" indent="-342900">
              <a:buFont typeface="Arial" charset="0"/>
              <a:buChar char="•"/>
              <a:defRPr/>
            </a:pPr>
            <a:r>
              <a:rPr lang="pt-BR" sz="2000" dirty="0" smtClean="0"/>
              <a:t>Pessoais (especialistas)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pt-BR" sz="2000" dirty="0" smtClean="0"/>
              <a:t>Artigos de periódicos científicos – Portal CAPES; COMUT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pt-BR" sz="2000" dirty="0" smtClean="0"/>
              <a:t>Livros em papel e eletrônicos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pt-BR" sz="2000" dirty="0" smtClean="0"/>
              <a:t>Teses e dissertações</a:t>
            </a:r>
            <a:endParaRPr lang="pt-BR" sz="2000" dirty="0"/>
          </a:p>
          <a:p>
            <a:pPr marL="342900" indent="-342900">
              <a:buFont typeface="Arial" charset="0"/>
              <a:buChar char="•"/>
              <a:defRPr/>
            </a:pPr>
            <a:r>
              <a:rPr lang="pt-BR" sz="2000" dirty="0" smtClean="0"/>
              <a:t>Trabalhos de Conclusão de Curso</a:t>
            </a:r>
          </a:p>
          <a:p>
            <a:pPr marL="342900" indent="-342900">
              <a:buFont typeface="Arial" charset="0"/>
              <a:buChar char="•"/>
              <a:defRPr/>
            </a:pPr>
            <a:r>
              <a:rPr lang="pt-BR" sz="2000" dirty="0" smtClean="0"/>
              <a:t>Anais de conferências internacionais e nacionais</a:t>
            </a:r>
          </a:p>
          <a:p>
            <a:pPr algn="ctr" eaLnBrk="1" hangingPunct="1">
              <a:buFontTx/>
              <a:buNone/>
              <a:defRPr/>
            </a:pPr>
            <a:r>
              <a:rPr lang="pt-BR" sz="2000" b="1" dirty="0" smtClean="0">
                <a:solidFill>
                  <a:srgbClr val="FF0000"/>
                </a:solidFill>
              </a:rPr>
              <a:t>DESCUBRA </a:t>
            </a:r>
            <a:r>
              <a:rPr lang="pt-BR" sz="2000" dirty="0" smtClean="0"/>
              <a:t>– ferramenta integrada de pesquisa</a:t>
            </a:r>
            <a:br>
              <a:rPr lang="pt-BR" sz="2000" dirty="0" smtClean="0"/>
            </a:br>
            <a:endParaRPr lang="pt-BR" sz="2000" dirty="0" smtClean="0"/>
          </a:p>
        </p:txBody>
      </p:sp>
      <p:sp>
        <p:nvSpPr>
          <p:cNvPr id="9223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sp>
        <p:nvSpPr>
          <p:cNvPr id="9224" name="Retângulo 1"/>
          <p:cNvSpPr>
            <a:spLocks noChangeArrowheads="1"/>
          </p:cNvSpPr>
          <p:nvPr/>
        </p:nvSpPr>
        <p:spPr bwMode="auto">
          <a:xfrm>
            <a:off x="2268538" y="1557338"/>
            <a:ext cx="3589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pt-BR" altLang="pt-BR" b="1">
                <a:solidFill>
                  <a:srgbClr val="7030A0"/>
                </a:solidFill>
              </a:rPr>
              <a:t>Revisão  bibliográfica </a:t>
            </a:r>
            <a:endParaRPr lang="pt-BR" altLang="pt-BR">
              <a:solidFill>
                <a:srgbClr val="7030A0"/>
              </a:solidFill>
            </a:endParaRPr>
          </a:p>
        </p:txBody>
      </p:sp>
      <p:sp>
        <p:nvSpPr>
          <p:cNvPr id="9225" name="Texto explicativo retangular com cantos arredondados 7"/>
          <p:cNvSpPr>
            <a:spLocks noChangeArrowheads="1"/>
          </p:cNvSpPr>
          <p:nvPr/>
        </p:nvSpPr>
        <p:spPr bwMode="auto">
          <a:xfrm>
            <a:off x="5003800" y="5300663"/>
            <a:ext cx="2592388" cy="1116012"/>
          </a:xfrm>
          <a:prstGeom prst="wedgeRoundRectCallout">
            <a:avLst>
              <a:gd name="adj1" fmla="val -146435"/>
              <a:gd name="adj2" fmla="val -27463"/>
              <a:gd name="adj3" fmla="val 16667"/>
            </a:avLst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>
              <a:buFontTx/>
              <a:buNone/>
            </a:pPr>
            <a:r>
              <a:rPr lang="pt-BR" altLang="pt-BR"/>
              <a:t>E o GOOGLE????</a:t>
            </a:r>
          </a:p>
        </p:txBody>
      </p:sp>
      <p:pic>
        <p:nvPicPr>
          <p:cNvPr id="9226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550" y="5032375"/>
            <a:ext cx="1581150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10244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10245" name="CaixaDeTexto 1"/>
          <p:cNvSpPr txBox="1">
            <a:spLocks noChangeArrowheads="1"/>
          </p:cNvSpPr>
          <p:nvPr/>
        </p:nvSpPr>
        <p:spPr bwMode="auto">
          <a:xfrm>
            <a:off x="1876425" y="1557338"/>
            <a:ext cx="65532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dirty="0"/>
              <a:t>FASE PRELIMINAR: O QUE NÃO SE PODE </a:t>
            </a:r>
            <a:r>
              <a:rPr lang="pt-BR" altLang="pt-BR" dirty="0" smtClean="0"/>
              <a:t>ESQUECER?</a:t>
            </a:r>
            <a:endParaRPr lang="pt-BR" altLang="pt-BR" dirty="0"/>
          </a:p>
        </p:txBody>
      </p:sp>
      <p:sp>
        <p:nvSpPr>
          <p:cNvPr id="3078" name="CaixaDeTexto 2"/>
          <p:cNvSpPr txBox="1">
            <a:spLocks noChangeArrowheads="1"/>
          </p:cNvSpPr>
          <p:nvPr/>
        </p:nvSpPr>
        <p:spPr bwMode="auto">
          <a:xfrm>
            <a:off x="1582738" y="2595563"/>
            <a:ext cx="756126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sz="2000" b="1" dirty="0" smtClean="0">
                <a:solidFill>
                  <a:srgbClr val="7030A0"/>
                </a:solidFill>
              </a:rPr>
              <a:t>Fichamento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- Anotar trechos pertinentes do material      </a:t>
            </a:r>
          </a:p>
          <a:p>
            <a:pPr eaLnBrk="1" hangingPunct="1">
              <a:buFontTx/>
              <a:buNone/>
              <a:defRPr/>
            </a:pPr>
            <a:r>
              <a:rPr lang="pt-BR" sz="2000" dirty="0"/>
              <a:t> </a:t>
            </a:r>
            <a:r>
              <a:rPr lang="pt-BR" sz="2000" dirty="0" smtClean="0"/>
              <a:t>                     informacional consultado e as respectivas     </a:t>
            </a:r>
          </a:p>
          <a:p>
            <a:pPr eaLnBrk="1" hangingPunct="1">
              <a:buFontTx/>
              <a:buNone/>
              <a:defRPr/>
            </a:pPr>
            <a:r>
              <a:rPr lang="pt-BR" sz="2000" dirty="0"/>
              <a:t> </a:t>
            </a:r>
            <a:r>
              <a:rPr lang="pt-BR" sz="2000" dirty="0" smtClean="0"/>
              <a:t>                     referências (padrão: ABNT ou a indicada pela </a:t>
            </a:r>
          </a:p>
          <a:p>
            <a:pPr eaLnBrk="1" hangingPunct="1">
              <a:buFontTx/>
              <a:buNone/>
              <a:defRPr/>
            </a:pPr>
            <a:r>
              <a:rPr lang="pt-BR" sz="2000" dirty="0"/>
              <a:t> </a:t>
            </a:r>
            <a:r>
              <a:rPr lang="pt-BR" sz="2000" dirty="0" smtClean="0"/>
              <a:t>                     publicação)</a:t>
            </a:r>
          </a:p>
          <a:p>
            <a:pPr marL="342900" indent="-342900" eaLnBrk="1" hangingPunct="1">
              <a:buFont typeface="Wingdings" panose="05000000000000000000" pitchFamily="2" charset="2"/>
              <a:buChar char="ü"/>
              <a:defRPr/>
            </a:pPr>
            <a:r>
              <a:rPr lang="pt-BR" sz="2000" b="1" dirty="0" smtClean="0">
                <a:solidFill>
                  <a:srgbClr val="7030A0"/>
                </a:solidFill>
              </a:rPr>
              <a:t>Referências </a:t>
            </a:r>
            <a:r>
              <a:rPr lang="pt-BR" sz="2000" dirty="0" smtClean="0"/>
              <a:t>– ferramentas disponíveis: ABNT Digital; MORE; </a:t>
            </a:r>
          </a:p>
          <a:p>
            <a:pPr eaLnBrk="1" hangingPunct="1">
              <a:buFontTx/>
              <a:buNone/>
              <a:defRPr/>
            </a:pPr>
            <a:r>
              <a:rPr lang="pt-BR" sz="2000" dirty="0"/>
              <a:t> </a:t>
            </a:r>
            <a:r>
              <a:rPr lang="pt-BR" sz="2000" dirty="0" smtClean="0"/>
              <a:t>                          </a:t>
            </a:r>
            <a:r>
              <a:rPr lang="pt-BR" sz="2000" dirty="0" err="1" smtClean="0"/>
              <a:t>Mendeley</a:t>
            </a:r>
            <a:endParaRPr lang="pt-BR" sz="2000" dirty="0" smtClean="0"/>
          </a:p>
          <a:p>
            <a:pPr eaLnBrk="1" hangingPunct="1">
              <a:buFontTx/>
              <a:buNone/>
              <a:defRPr/>
            </a:pPr>
            <a:endParaRPr lang="pt-BR" sz="2000" dirty="0" smtClean="0"/>
          </a:p>
          <a:p>
            <a:pPr eaLnBrk="1" hangingPunct="1">
              <a:buFontTx/>
              <a:buNone/>
              <a:defRPr/>
            </a:pP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/>
            </a:r>
            <a:br>
              <a:rPr lang="pt-BR" sz="2000" dirty="0" smtClean="0"/>
            </a:br>
            <a:endParaRPr lang="pt-BR" sz="2000" dirty="0" smtClean="0"/>
          </a:p>
        </p:txBody>
      </p:sp>
      <p:sp>
        <p:nvSpPr>
          <p:cNvPr id="10247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  <p:sp>
        <p:nvSpPr>
          <p:cNvPr id="10248" name="Texto explicativo retangular com cantos arredondados 7"/>
          <p:cNvSpPr>
            <a:spLocks noChangeArrowheads="1"/>
          </p:cNvSpPr>
          <p:nvPr/>
        </p:nvSpPr>
        <p:spPr bwMode="auto">
          <a:xfrm>
            <a:off x="5792788" y="4724400"/>
            <a:ext cx="2159000" cy="612775"/>
          </a:xfrm>
          <a:prstGeom prst="wedgeRoundRectCallout">
            <a:avLst>
              <a:gd name="adj1" fmla="val -89241"/>
              <a:gd name="adj2" fmla="val -51926"/>
              <a:gd name="adj3" fmla="val 16667"/>
            </a:avLst>
          </a:prstGeom>
          <a:solidFill>
            <a:srgbClr val="CC66FF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marL="457200">
              <a:buFontTx/>
              <a:buNone/>
            </a:pPr>
            <a:r>
              <a:rPr lang="pt-BR" altLang="pt-BR"/>
              <a:t>CITAÇÃO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ppt slides 20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7938"/>
            <a:ext cx="9144000" cy="687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7"/>
          <p:cNvSpPr txBox="1">
            <a:spLocks noChangeArrowheads="1"/>
          </p:cNvSpPr>
          <p:nvPr/>
        </p:nvSpPr>
        <p:spPr bwMode="auto">
          <a:xfrm>
            <a:off x="1116013" y="476250"/>
            <a:ext cx="755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742950" indent="-285750">
              <a:spcBef>
                <a:spcPct val="50000"/>
              </a:spcBef>
              <a:buFontTx/>
              <a:buNone/>
            </a:pPr>
            <a:endParaRPr lang="pt-BR" altLang="pt-BR">
              <a:latin typeface="Arial" charset="0"/>
            </a:endParaRPr>
          </a:p>
        </p:txBody>
      </p:sp>
      <p:sp>
        <p:nvSpPr>
          <p:cNvPr id="11268" name="CaixaDeTexto 1"/>
          <p:cNvSpPr txBox="1">
            <a:spLocks noChangeArrowheads="1"/>
          </p:cNvSpPr>
          <p:nvPr/>
        </p:nvSpPr>
        <p:spPr bwMode="auto">
          <a:xfrm>
            <a:off x="1619250" y="260350"/>
            <a:ext cx="63325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 sz="1800"/>
              <a:t>Biblioteca Prof. Francisco Alcântara Gomes Filho</a:t>
            </a:r>
          </a:p>
          <a:p>
            <a:pPr algn="ctr">
              <a:buFontTx/>
              <a:buNone/>
            </a:pPr>
            <a:r>
              <a:rPr lang="pt-BR" altLang="pt-BR" sz="1800"/>
              <a:t> CTC/D  </a:t>
            </a:r>
            <a:r>
              <a:rPr lang="pt-BR" altLang="pt-BR" sz="2000"/>
              <a:t>(Física e Astronomia)</a:t>
            </a:r>
          </a:p>
        </p:txBody>
      </p:sp>
      <p:sp>
        <p:nvSpPr>
          <p:cNvPr id="11269" name="CaixaDeTexto 1"/>
          <p:cNvSpPr txBox="1">
            <a:spLocks noChangeArrowheads="1"/>
          </p:cNvSpPr>
          <p:nvPr/>
        </p:nvSpPr>
        <p:spPr bwMode="auto">
          <a:xfrm>
            <a:off x="1943100" y="1358900"/>
            <a:ext cx="69135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pt-BR" altLang="pt-BR">
                <a:latin typeface="Arial" charset="0"/>
              </a:rPr>
              <a:t>COMO APRENDER A TÉCNICA DE ESCRITA </a:t>
            </a:r>
            <a:r>
              <a:rPr lang="pt-BR" altLang="pt-BR"/>
              <a:t>?</a:t>
            </a:r>
          </a:p>
        </p:txBody>
      </p:sp>
      <p:sp>
        <p:nvSpPr>
          <p:cNvPr id="3078" name="CaixaDeTexto 2"/>
          <p:cNvSpPr txBox="1">
            <a:spLocks noChangeArrowheads="1"/>
          </p:cNvSpPr>
          <p:nvPr/>
        </p:nvSpPr>
        <p:spPr bwMode="auto">
          <a:xfrm>
            <a:off x="1614488" y="1989138"/>
            <a:ext cx="6985000" cy="398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altLang="pt-BR" sz="2000" b="1" dirty="0" smtClean="0">
                <a:solidFill>
                  <a:srgbClr val="7030A0"/>
                </a:solidFill>
              </a:rPr>
              <a:t>LEITURA</a:t>
            </a:r>
            <a:r>
              <a:rPr lang="pt-BR" altLang="pt-BR" sz="2000" dirty="0" smtClean="0"/>
              <a:t> de </a:t>
            </a:r>
            <a:r>
              <a:rPr lang="pt-BR" altLang="pt-BR" sz="2000" dirty="0"/>
              <a:t>a</a:t>
            </a:r>
            <a:r>
              <a:rPr lang="pt-BR" altLang="pt-BR" sz="2000" dirty="0" smtClean="0"/>
              <a:t>rtigos  </a:t>
            </a:r>
            <a:r>
              <a:rPr lang="pt-BR" altLang="pt-BR" sz="2000" dirty="0"/>
              <a:t>acadêmicos</a:t>
            </a:r>
          </a:p>
          <a:p>
            <a:pPr marL="285750" indent="-285750" eaLnBrk="1" hangingPunct="1">
              <a:buFont typeface="Wingdings" panose="05000000000000000000" pitchFamily="2" charset="2"/>
              <a:buChar char="ü"/>
              <a:defRPr/>
            </a:pPr>
            <a:r>
              <a:rPr lang="pt-BR" sz="2000" b="1" dirty="0" smtClean="0">
                <a:solidFill>
                  <a:srgbClr val="7030A0"/>
                </a:solidFill>
              </a:rPr>
              <a:t>APRENDER com </a:t>
            </a:r>
            <a:r>
              <a:rPr lang="pt-BR" sz="2000" b="1" dirty="0">
                <a:solidFill>
                  <a:srgbClr val="7030A0"/>
                </a:solidFill>
              </a:rPr>
              <a:t>quem sabe</a:t>
            </a:r>
            <a:r>
              <a:rPr lang="pt-BR" sz="1800" dirty="0" smtClean="0">
                <a:solidFill>
                  <a:srgbClr val="7030A0"/>
                </a:solidFill>
              </a:rPr>
              <a:t>: </a:t>
            </a:r>
          </a:p>
          <a:p>
            <a:pPr eaLnBrk="1" hangingPunct="1">
              <a:buFontTx/>
              <a:buNone/>
              <a:defRPr/>
            </a:pPr>
            <a:r>
              <a:rPr lang="pt-BR" sz="1800" dirty="0"/>
              <a:t> </a:t>
            </a:r>
            <a:r>
              <a:rPr lang="pt-BR" sz="1800" dirty="0" smtClean="0"/>
              <a:t>     </a:t>
            </a:r>
            <a:r>
              <a:rPr lang="pt-BR" sz="1800" u="sng" dirty="0" smtClean="0"/>
              <a:t>Universidade de São Paulo </a:t>
            </a:r>
            <a:r>
              <a:rPr lang="pt-BR" sz="1800" dirty="0" smtClean="0"/>
              <a:t>– líder em produção científica no país -, lançou o curso de </a:t>
            </a:r>
            <a:r>
              <a:rPr lang="pt-BR" sz="1800" b="1" i="1" dirty="0" smtClean="0">
                <a:hlinkClick r:id="rId4"/>
              </a:rPr>
              <a:t>Escrita Científica: produção de artigos de alto impacto</a:t>
            </a:r>
            <a:r>
              <a:rPr lang="pt-BR" sz="1800" dirty="0" smtClean="0"/>
              <a:t>. Formatado para a web e oferecido gratuitamente, o curso tem como objetivo auxiliar pesquisadores e estudantes de pós-graduação na elaboração de artigos de maior relevância acadêmica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1800" dirty="0" smtClean="0"/>
              <a:t>     </a:t>
            </a:r>
            <a:r>
              <a:rPr lang="pt-BR" altLang="pt-BR" sz="1800" u="sng" dirty="0" smtClean="0"/>
              <a:t> UERJ </a:t>
            </a:r>
            <a:r>
              <a:rPr lang="pt-BR" altLang="pt-BR" sz="1800" dirty="0" smtClean="0"/>
              <a:t>– </a:t>
            </a:r>
            <a:r>
              <a:rPr lang="pt-BR" altLang="pt-BR" sz="1800" dirty="0" smtClean="0">
                <a:hlinkClick r:id="rId5"/>
              </a:rPr>
              <a:t>Roteiro para apresentação de teses e dissertações da Universidade do Estado do Rio de Janeiro </a:t>
            </a:r>
            <a:r>
              <a:rPr lang="pt-BR" altLang="pt-BR" sz="1800" dirty="0" smtClean="0"/>
              <a:t>(papel e online)</a:t>
            </a:r>
          </a:p>
          <a:p>
            <a:pPr eaLnBrk="1" hangingPunct="1">
              <a:buFontTx/>
              <a:buNone/>
              <a:defRPr/>
            </a:pPr>
            <a:r>
              <a:rPr lang="pt-BR" altLang="pt-BR" sz="1800" dirty="0"/>
              <a:t> </a:t>
            </a:r>
            <a:r>
              <a:rPr lang="pt-BR" altLang="pt-BR" sz="1800" dirty="0" smtClean="0"/>
              <a:t>        BIBLIOTECA/IFADT-  Elaboração dos trabalhos de conclusão de curso do Instituto de Física Armando Dias Tavares: dúvidas frequentes</a:t>
            </a:r>
          </a:p>
        </p:txBody>
      </p:sp>
      <p:sp>
        <p:nvSpPr>
          <p:cNvPr id="11271" name="CaixaDeTexto 1"/>
          <p:cNvSpPr txBox="1">
            <a:spLocks noChangeArrowheads="1"/>
          </p:cNvSpPr>
          <p:nvPr/>
        </p:nvSpPr>
        <p:spPr bwMode="auto">
          <a:xfrm>
            <a:off x="3203575" y="6078538"/>
            <a:ext cx="43926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pt-BR" altLang="pt-BR" sz="1600"/>
              <a:t>Out. 2014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vata do papai">
  <a:themeElements>
    <a:clrScheme name="Gravata do papai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Gravata do papai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–"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Gravata do papai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avata do papai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do papai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do papai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do papai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avata do papai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C:\Arquivos de programas\Microsoft Office\Templates\Estruturas de apresentação\Gravata do papai.pot</Template>
  <TotalTime>5848</TotalTime>
  <Words>1029</Words>
  <Application>Microsoft Office PowerPoint</Application>
  <PresentationFormat>Apresentação na tela (4:3)</PresentationFormat>
  <Paragraphs>144</Paragraphs>
  <Slides>14</Slides>
  <Notes>14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6" baseType="lpstr">
      <vt:lpstr>Gravata do papai</vt:lpstr>
      <vt:lpstr>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SIRIUS/UERJ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BIBLIOTECA BIOMÉDICA C CB/C</dc:title>
  <dc:creator>CB/C</dc:creator>
  <cp:lastModifiedBy>usuario</cp:lastModifiedBy>
  <cp:revision>469</cp:revision>
  <dcterms:created xsi:type="dcterms:W3CDTF">2001-02-07T14:00:37Z</dcterms:created>
  <dcterms:modified xsi:type="dcterms:W3CDTF">2015-09-18T18:28:29Z</dcterms:modified>
</cp:coreProperties>
</file>