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p>
            <a:r>
              <a:rPr lang="en-US" sz="1400" b="0" strike="noStrike" spc="-1">
                <a:latin typeface="Times New Roman"/>
              </a:rPr>
              <a:t>&lt;date/time&gt;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p>
            <a:pPr algn="r"/>
            <a:fld id="{32992BB7-0DD2-403A-B3B8-397152A43F3A}" type="slidenum">
              <a:rPr lang="en-US" sz="1400" b="0" strike="noStrike" spc="-1">
                <a:latin typeface="Times New Roman"/>
              </a:rPr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018-11-02 15-29-56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0095" y="861695"/>
            <a:ext cx="2208530" cy="3944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6385" y="388620"/>
            <a:ext cx="35839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07950" indent="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pc="-1">
                <a:latin typeface="Arial"/>
                <a:sym typeface="+mn-ea"/>
              </a:rPr>
              <a:t>一、</a:t>
            </a:r>
            <a:r>
              <a:rPr lang="zh-CN" altLang="en-US" spc="-1">
                <a:latin typeface="Arial"/>
                <a:ea typeface="宋体" charset="0"/>
                <a:sym typeface="+mn-ea"/>
              </a:rPr>
              <a:t>标定与变换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10635" y="207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ea typeface="宋体" charset="0"/>
              </a:rPr>
              <a:t>视觉部分</a:t>
            </a:r>
            <a:endParaRPr lang="zh-CN" altLang="en-US">
              <a:ea typeface="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2"/>
          <p:cNvSpPr txBox="1"/>
          <p:nvPr/>
        </p:nvSpPr>
        <p:spPr>
          <a:xfrm>
            <a:off x="3070860" y="2414905"/>
            <a:ext cx="554990" cy="5060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0000"/>
          </a:bodyPr>
          <a:p>
            <a:pPr marL="107950" indent="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zh-CN" altLang="en-US" sz="3200" b="0" strike="noStrike" spc="-1">
                <a:latin typeface="Noto Sans CJK SC" panose="020B0600000000000000" charset="-122"/>
                <a:ea typeface="Noto Sans CJK SC" panose="020B0600000000000000" charset="-122"/>
              </a:rPr>
              <a:t>➡</a:t>
            </a:r>
            <a:endParaRPr lang="zh-CN" altLang="en-US" sz="3200" b="0" strike="noStrike" spc="-1">
              <a:latin typeface="Noto Sans CJK SC" panose="020B0600000000000000" charset="-122"/>
              <a:ea typeface="Noto Sans CJK SC" panose="020B0600000000000000" charset="-122"/>
            </a:endParaRPr>
          </a:p>
        </p:txBody>
      </p:sp>
      <p:pic>
        <p:nvPicPr>
          <p:cNvPr id="3" name="图片 2" descr="2018-11-02 15-30-25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975" y="1613535"/>
            <a:ext cx="2762885" cy="2443480"/>
          </a:xfrm>
          <a:prstGeom prst="rect">
            <a:avLst/>
          </a:prstGeom>
        </p:spPr>
      </p:pic>
      <p:pic>
        <p:nvPicPr>
          <p:cNvPr id="4" name="图片 3" descr="2018-11-02 15-30-59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060" y="1613535"/>
            <a:ext cx="2770505" cy="2446020"/>
          </a:xfrm>
          <a:prstGeom prst="rect">
            <a:avLst/>
          </a:prstGeom>
        </p:spPr>
      </p:pic>
      <p:pic>
        <p:nvPicPr>
          <p:cNvPr id="5" name="图片 4" descr="2018-11-02 15-31-17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0" y="116840"/>
            <a:ext cx="2969260" cy="5193665"/>
          </a:xfrm>
          <a:prstGeom prst="rect">
            <a:avLst/>
          </a:prstGeom>
        </p:spPr>
      </p:pic>
      <p:sp>
        <p:nvSpPr>
          <p:cNvPr id="6" name="TextShape 2"/>
          <p:cNvSpPr txBox="1"/>
          <p:nvPr/>
        </p:nvSpPr>
        <p:spPr>
          <a:xfrm>
            <a:off x="6425565" y="2460625"/>
            <a:ext cx="554990" cy="50609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0000"/>
          </a:bodyPr>
          <a:p>
            <a:pPr marL="107950" indent="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zh-CN" altLang="en-US" sz="3200" b="0" strike="noStrike" spc="-1">
                <a:latin typeface="Noto Sans CJK SC" panose="020B0600000000000000" charset="-122"/>
                <a:ea typeface="Noto Sans CJK SC" panose="020B0600000000000000" charset="-122"/>
              </a:rPr>
              <a:t>➡</a:t>
            </a:r>
            <a:endParaRPr lang="zh-CN" altLang="en-US" sz="3200" b="0" strike="noStrike" spc="-1">
              <a:latin typeface="Noto Sans CJK SC" panose="020B0600000000000000" charset="-122"/>
              <a:ea typeface="Noto Sans CJK SC" panose="020B06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1685" y="4292600"/>
            <a:ext cx="873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原视频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68140" y="4222115"/>
            <a:ext cx="101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标定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35900" y="5310505"/>
            <a:ext cx="89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变换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二、目标检测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>
          <a:xfrm>
            <a:off x="440055" y="922655"/>
            <a:ext cx="9523095" cy="409575"/>
          </a:xfrm>
        </p:spPr>
        <p:txBody>
          <a:bodyPr>
            <a:normAutofit fontScale="80000"/>
          </a:bodyPr>
          <a:p>
            <a:r>
              <a:rPr lang="zh-CN" altLang="">
                <a:ea typeface="宋体" charset="0"/>
              </a:rPr>
              <a:t>算法流程：开启摄像头</a:t>
            </a:r>
            <a:r>
              <a:rPr lang="en-US" altLang="zh-CN">
                <a:ea typeface="宋体" charset="0"/>
              </a:rPr>
              <a:t>—</a:t>
            </a:r>
            <a:r>
              <a:rPr lang="zh-CN" altLang="en-US">
                <a:ea typeface="宋体" charset="0"/>
              </a:rPr>
              <a:t>获取图像</a:t>
            </a:r>
            <a:r>
              <a:rPr lang="en-US" altLang="zh-CN">
                <a:ea typeface="宋体" charset="0"/>
              </a:rPr>
              <a:t>—RGB</a:t>
            </a:r>
            <a:r>
              <a:rPr lang="zh-CN" altLang="en-US">
                <a:ea typeface="宋体" charset="0"/>
              </a:rPr>
              <a:t>转</a:t>
            </a:r>
            <a:r>
              <a:rPr lang="en-US" altLang="zh-CN">
                <a:ea typeface="宋体" charset="0"/>
              </a:rPr>
              <a:t>HSV—</a:t>
            </a:r>
            <a:r>
              <a:rPr lang="zh-CN" altLang="en-US">
                <a:ea typeface="宋体" charset="0"/>
              </a:rPr>
              <a:t>颜色阈值</a:t>
            </a:r>
            <a:r>
              <a:rPr lang="en-US" altLang="zh-CN">
                <a:ea typeface="宋体" charset="0"/>
              </a:rPr>
              <a:t>—</a:t>
            </a:r>
            <a:r>
              <a:rPr lang="zh-CN" altLang="en-US">
                <a:ea typeface="宋体" charset="0"/>
              </a:rPr>
              <a:t>二值化</a:t>
            </a:r>
            <a:r>
              <a:rPr lang="en-US" altLang="zh-CN">
                <a:ea typeface="宋体" charset="0"/>
              </a:rPr>
              <a:t>—</a:t>
            </a:r>
            <a:r>
              <a:rPr lang="zh-CN" altLang="en-US">
                <a:ea typeface="宋体" charset="0"/>
              </a:rPr>
              <a:t>形态学操作降噪</a:t>
            </a:r>
            <a:r>
              <a:rPr lang="en-US" altLang="zh-CN">
                <a:ea typeface="宋体" charset="0"/>
              </a:rPr>
              <a:t>—</a:t>
            </a:r>
            <a:r>
              <a:rPr lang="zh-CN" altLang="en-US">
                <a:ea typeface="宋体" charset="0"/>
              </a:rPr>
              <a:t>取最大轮廓</a:t>
            </a:r>
            <a:r>
              <a:rPr lang="en-US" altLang="zh-CN">
                <a:ea typeface="宋体" charset="0"/>
              </a:rPr>
              <a:t>—</a:t>
            </a:r>
            <a:r>
              <a:rPr lang="zh-CN" altLang="en-US">
                <a:ea typeface="宋体" charset="0"/>
              </a:rPr>
              <a:t>帧差运动分析</a:t>
            </a:r>
            <a:endParaRPr lang="zh-CN" altLang="en-US">
              <a:ea typeface="宋体" charset="0"/>
            </a:endParaRPr>
          </a:p>
        </p:txBody>
      </p:sp>
      <p:pic>
        <p:nvPicPr>
          <p:cNvPr id="4" name="图片 3" descr="2018-11-02 15-31-29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8520" y="1332230"/>
            <a:ext cx="2002790" cy="4268470"/>
          </a:xfrm>
          <a:prstGeom prst="rect">
            <a:avLst/>
          </a:prstGeom>
        </p:spPr>
      </p:pic>
      <p:pic>
        <p:nvPicPr>
          <p:cNvPr id="5" name="图片 4" descr="2018-11-02 15-34-04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85" y="1332230"/>
            <a:ext cx="2047875" cy="4327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>
                <a:ea typeface="宋体" charset="0"/>
              </a:rPr>
              <a:t>、追踪球</a:t>
            </a:r>
            <a:endParaRPr lang="zh-CN" altLang="en-US">
              <a:ea typeface="宋体" charset="0"/>
            </a:endParaRPr>
          </a:p>
        </p:txBody>
      </p:sp>
      <p:pic>
        <p:nvPicPr>
          <p:cNvPr id="4" name="图片 3" descr="2018-11-02 15-31-17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172210"/>
            <a:ext cx="1466215" cy="2565400"/>
          </a:xfrm>
          <a:prstGeom prst="rect">
            <a:avLst/>
          </a:prstGeom>
        </p:spPr>
      </p:pic>
      <p:pic>
        <p:nvPicPr>
          <p:cNvPr id="5" name="图片 4" descr="2018-11-02 15-31-43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60" y="1148715"/>
            <a:ext cx="1486535" cy="2588895"/>
          </a:xfrm>
          <a:prstGeom prst="rect">
            <a:avLst/>
          </a:prstGeom>
        </p:spPr>
      </p:pic>
      <p:pic>
        <p:nvPicPr>
          <p:cNvPr id="6" name="图片 5" descr="2018-11-02 15-31-55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65" y="1148715"/>
            <a:ext cx="1487170" cy="2589530"/>
          </a:xfrm>
          <a:prstGeom prst="rect">
            <a:avLst/>
          </a:prstGeom>
        </p:spPr>
      </p:pic>
      <p:pic>
        <p:nvPicPr>
          <p:cNvPr id="7" name="图片 6" descr="2018-11-02 15-32-12屏幕截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060" y="1148715"/>
            <a:ext cx="1478915" cy="2589530"/>
          </a:xfrm>
          <a:prstGeom prst="rect">
            <a:avLst/>
          </a:prstGeom>
        </p:spPr>
      </p:pic>
      <p:pic>
        <p:nvPicPr>
          <p:cNvPr id="8" name="图片 7" descr="2018-11-02 15-32-42屏幕截图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260" y="1148715"/>
            <a:ext cx="1526540" cy="2624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28015" y="3959860"/>
            <a:ext cx="114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原图像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04110" y="3959860"/>
            <a:ext cx="144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颜色阈值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23410" y="3959860"/>
            <a:ext cx="1046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二值化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07125" y="3959860"/>
            <a:ext cx="120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目标检测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20710" y="3959860"/>
            <a:ext cx="1183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运动检测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002155" y="2411095"/>
            <a:ext cx="35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Noto Sans CJK SC" panose="020B0600000000000000" charset="-122"/>
                <a:ea typeface="Noto Sans CJK SC" panose="020B0600000000000000" charset="-122"/>
              </a:rPr>
              <a:t>➡</a:t>
            </a:r>
            <a:endParaRPr lang="zh-CN" altLang="en-US">
              <a:latin typeface="Noto Sans CJK SC" panose="020B0600000000000000" charset="-122"/>
              <a:ea typeface="Noto Sans CJK SC" panose="020B0600000000000000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19365" y="2411095"/>
            <a:ext cx="35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Noto Sans CJK SC" panose="020B0600000000000000" charset="-122"/>
                <a:ea typeface="Noto Sans CJK SC" panose="020B0600000000000000" charset="-122"/>
              </a:rPr>
              <a:t>➡</a:t>
            </a:r>
            <a:endParaRPr lang="zh-CN" altLang="en-US">
              <a:latin typeface="Noto Sans CJK SC" panose="020B0600000000000000" charset="-122"/>
              <a:ea typeface="Noto Sans CJK SC" panose="020B0600000000000000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10555" y="2411095"/>
            <a:ext cx="35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Noto Sans CJK SC" panose="020B0600000000000000" charset="-122"/>
                <a:ea typeface="Noto Sans CJK SC" panose="020B0600000000000000" charset="-122"/>
              </a:rPr>
              <a:t>➡</a:t>
            </a:r>
            <a:endParaRPr lang="zh-CN" altLang="en-US">
              <a:latin typeface="Noto Sans CJK SC" panose="020B0600000000000000" charset="-122"/>
              <a:ea typeface="Noto Sans CJK SC" panose="020B0600000000000000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46195" y="2411095"/>
            <a:ext cx="35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Noto Sans CJK SC" panose="020B0600000000000000" charset="-122"/>
                <a:ea typeface="Noto Sans CJK SC" panose="020B0600000000000000" charset="-122"/>
              </a:rPr>
              <a:t>➡</a:t>
            </a:r>
            <a:endParaRPr lang="zh-CN" altLang="en-US">
              <a:latin typeface="Noto Sans CJK SC" panose="020B0600000000000000" charset="-122"/>
              <a:ea typeface="Noto Sans CJK SC" panose="020B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rPr lang="zh-CN" altLang="en-US">
                <a:ea typeface="宋体" charset="0"/>
              </a:rPr>
              <a:t>、追踪手柄</a:t>
            </a:r>
            <a:endParaRPr lang="en-US" altLang="zh-CN">
              <a:ea typeface="宋体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2018-11-02 15-33-57屏幕截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694815"/>
            <a:ext cx="1879600" cy="3266440"/>
          </a:xfrm>
          <a:prstGeom prst="rect">
            <a:avLst/>
          </a:prstGeom>
        </p:spPr>
      </p:pic>
      <p:pic>
        <p:nvPicPr>
          <p:cNvPr id="5" name="图片 4" descr="2018-11-02 15-34-16屏幕截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995" y="1694815"/>
            <a:ext cx="1869440" cy="3262630"/>
          </a:xfrm>
          <a:prstGeom prst="rect">
            <a:avLst/>
          </a:prstGeom>
        </p:spPr>
      </p:pic>
      <p:pic>
        <p:nvPicPr>
          <p:cNvPr id="6" name="图片 5" descr="2018-11-02 15-34-38屏幕截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360" y="1694815"/>
            <a:ext cx="1866265" cy="32626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53640" y="3234055"/>
            <a:ext cx="35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Noto Sans CJK SC" panose="020B0600000000000000" charset="-122"/>
                <a:ea typeface="Noto Sans CJK SC" panose="020B0600000000000000" charset="-122"/>
              </a:rPr>
              <a:t>➡</a:t>
            </a:r>
            <a:endParaRPr lang="zh-CN" altLang="en-US">
              <a:latin typeface="Noto Sans CJK SC" panose="020B0600000000000000" charset="-122"/>
              <a:ea typeface="Noto Sans CJK SC" panose="020B06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1560" y="3143885"/>
            <a:ext cx="357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Noto Sans CJK SC" panose="020B0600000000000000" charset="-122"/>
                <a:ea typeface="Noto Sans CJK SC" panose="020B0600000000000000" charset="-122"/>
              </a:rPr>
              <a:t>➡</a:t>
            </a:r>
            <a:endParaRPr lang="zh-CN" altLang="en-US">
              <a:latin typeface="Noto Sans CJK SC" panose="020B0600000000000000" charset="-122"/>
              <a:ea typeface="Noto Sans CJK SC" panose="020B0600000000000000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WPS 演示</Application>
  <PresentationFormat/>
  <Paragraphs>44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Arial</vt:lpstr>
      <vt:lpstr>Symbol</vt:lpstr>
      <vt:lpstr>Times New Roman</vt:lpstr>
      <vt:lpstr>DejaVu Sans</vt:lpstr>
      <vt:lpstr>微软雅黑</vt:lpstr>
      <vt:lpstr>方正黑体_GBK</vt:lpstr>
      <vt:lpstr>宋体</vt:lpstr>
      <vt:lpstr>Arial Unicode MS</vt:lpstr>
      <vt:lpstr>OpenSymbol</vt:lpstr>
      <vt:lpstr>Gubbi</vt:lpstr>
      <vt:lpstr>方正书宋_GBK</vt:lpstr>
      <vt:lpstr>Calibri</vt:lpstr>
      <vt:lpstr>Noto Sans CJK SC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chaf</cp:lastModifiedBy>
  <cp:revision>7</cp:revision>
  <dcterms:created xsi:type="dcterms:W3CDTF">2018-11-02T08:41:15Z</dcterms:created>
  <dcterms:modified xsi:type="dcterms:W3CDTF">2018-11-02T08:41:15Z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0</vt:i4>
  </property>
  <property fmtid="{D5CDD505-2E9C-101B-9397-08002B2CF9AE}" pid="12" name="KSOProductBuildVer">
    <vt:lpwstr>2052-10.1.0.6757</vt:lpwstr>
  </property>
</Properties>
</file>