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41" r:id="rId64"/>
    <p:sldId id="342" r:id="rId65"/>
    <p:sldId id="319" r:id="rId66"/>
    <p:sldId id="333" r:id="rId67"/>
    <p:sldId id="321" r:id="rId68"/>
    <p:sldId id="324" r:id="rId69"/>
    <p:sldId id="334" r:id="rId70"/>
    <p:sldId id="335" r:id="rId71"/>
    <p:sldId id="328" r:id="rId72"/>
    <p:sldId id="325" r:id="rId73"/>
    <p:sldId id="326" r:id="rId74"/>
    <p:sldId id="327" r:id="rId75"/>
    <p:sldId id="329" r:id="rId76"/>
    <p:sldId id="330" r:id="rId77"/>
    <p:sldId id="331" r:id="rId78"/>
    <p:sldId id="336" r:id="rId79"/>
    <p:sldId id="339" r:id="rId80"/>
    <p:sldId id="337" r:id="rId81"/>
    <p:sldId id="340" r:id="rId82"/>
    <p:sldId id="343" r:id="rId83"/>
    <p:sldId id="344" r:id="rId84"/>
    <p:sldId id="361" r:id="rId85"/>
    <p:sldId id="362" r:id="rId86"/>
    <p:sldId id="363" r:id="rId87"/>
    <p:sldId id="345" r:id="rId88"/>
    <p:sldId id="372" r:id="rId89"/>
    <p:sldId id="389" r:id="rId90"/>
    <p:sldId id="346" r:id="rId91"/>
    <p:sldId id="347" r:id="rId92"/>
    <p:sldId id="350" r:id="rId93"/>
    <p:sldId id="351" r:id="rId94"/>
    <p:sldId id="352" r:id="rId95"/>
    <p:sldId id="353" r:id="rId96"/>
    <p:sldId id="374" r:id="rId97"/>
    <p:sldId id="380" r:id="rId98"/>
    <p:sldId id="381" r:id="rId99"/>
    <p:sldId id="382" r:id="rId100"/>
    <p:sldId id="383" r:id="rId101"/>
    <p:sldId id="384" r:id="rId102"/>
    <p:sldId id="385" r:id="rId103"/>
    <p:sldId id="386" r:id="rId104"/>
    <p:sldId id="376" r:id="rId105"/>
    <p:sldId id="388" r:id="rId106"/>
    <p:sldId id="377" r:id="rId107"/>
    <p:sldId id="378" r:id="rId108"/>
    <p:sldId id="387" r:id="rId109"/>
    <p:sldId id="379" r:id="rId110"/>
    <p:sldId id="364" r:id="rId111"/>
    <p:sldId id="365" r:id="rId112"/>
    <p:sldId id="366" r:id="rId113"/>
    <p:sldId id="367" r:id="rId114"/>
    <p:sldId id="368" r:id="rId115"/>
    <p:sldId id="369" r:id="rId116"/>
    <p:sldId id="370" r:id="rId117"/>
    <p:sldId id="371" r:id="rId118"/>
    <p:sldId id="318" r:id="rId1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0" roundtripDataSignature="AMtx7mj9c6SXWOdhcPWg0cvdDb8orKd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7BDB57-89EC-4F9E-A6BA-4F70D601457E}">
  <a:tblStyle styleId="{D67BDB57-89EC-4F9E-A6BA-4F70D601457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142" d="100"/>
          <a:sy n="142" d="100"/>
        </p:scale>
        <p:origin x="894" y="126"/>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Rise.xlsx]1_Caracteristicas_Preferidas!TablaDinámica5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sz="1800" b="0" i="0" baseline="0" dirty="0">
                <a:effectLst/>
              </a:rPr>
              <a:t>A la hora de comprar un portátil, ¿En qué características se fija principalmente?</a:t>
            </a:r>
            <a:endParaRPr lang="es-CO"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'1_Caracteristicas_Preferidas'!$B$3</c:f>
              <c:strCache>
                <c:ptCount val="1"/>
                <c:pt idx="0">
                  <c:v>Total</c:v>
                </c:pt>
              </c:strCache>
            </c:strRef>
          </c:tx>
          <c:spPr>
            <a:solidFill>
              <a:srgbClr val="FB7E1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'1_Caracteristicas_Preferidas'!$A$4:$A$14</c:f>
              <c:strCache>
                <c:ptCount val="11"/>
                <c:pt idx="0">
                  <c:v>Año de Fabricación</c:v>
                </c:pt>
                <c:pt idx="1">
                  <c:v>Capacidad de Almacenamiento</c:v>
                </c:pt>
                <c:pt idx="2">
                  <c:v>Capacidad de Batería</c:v>
                </c:pt>
                <c:pt idx="3">
                  <c:v>Materiales de Fabricación</c:v>
                </c:pt>
                <c:pt idx="4">
                  <c:v>Pantalla</c:v>
                </c:pt>
                <c:pt idx="5">
                  <c:v>Procesador (CPU)</c:v>
                </c:pt>
                <c:pt idx="6">
                  <c:v>Propósito de diseño</c:v>
                </c:pt>
                <c:pt idx="7">
                  <c:v>Sistema Operativo</c:v>
                </c:pt>
                <c:pt idx="8">
                  <c:v>Tamaño</c:v>
                </c:pt>
                <c:pt idx="9">
                  <c:v>Tarjeta Gráfica (GPU)</c:v>
                </c:pt>
                <c:pt idx="10">
                  <c:v>Tipo de Unidad de Almacenamiento (HDD - SDD)</c:v>
                </c:pt>
              </c:strCache>
            </c:strRef>
          </c:cat>
          <c:val>
            <c:numRef>
              <c:f>'1_Caracteristicas_Preferidas'!$B$4:$B$14</c:f>
              <c:numCache>
                <c:formatCode>General</c:formatCode>
                <c:ptCount val="11"/>
                <c:pt idx="0">
                  <c:v>1</c:v>
                </c:pt>
                <c:pt idx="1">
                  <c:v>21</c:v>
                </c:pt>
                <c:pt idx="2">
                  <c:v>6</c:v>
                </c:pt>
                <c:pt idx="3">
                  <c:v>2</c:v>
                </c:pt>
                <c:pt idx="4">
                  <c:v>4</c:v>
                </c:pt>
                <c:pt idx="5">
                  <c:v>30</c:v>
                </c:pt>
                <c:pt idx="6">
                  <c:v>1</c:v>
                </c:pt>
                <c:pt idx="7">
                  <c:v>1</c:v>
                </c:pt>
                <c:pt idx="8">
                  <c:v>7</c:v>
                </c:pt>
                <c:pt idx="9">
                  <c:v>21</c:v>
                </c:pt>
                <c:pt idx="10">
                  <c:v>22</c:v>
                </c:pt>
              </c:numCache>
            </c:numRef>
          </c:val>
          <c:extLst>
            <c:ext xmlns:c16="http://schemas.microsoft.com/office/drawing/2014/chart" uri="{C3380CC4-5D6E-409C-BE32-E72D297353CC}">
              <c16:uniqueId val="{00000000-3890-47D0-A8A6-4342A30480F3}"/>
            </c:ext>
          </c:extLst>
        </c:ser>
        <c:dLbls>
          <c:showLegendKey val="0"/>
          <c:showVal val="0"/>
          <c:showCatName val="0"/>
          <c:showSerName val="0"/>
          <c:showPercent val="0"/>
          <c:showBubbleSize val="0"/>
        </c:dLbls>
        <c:gapWidth val="190"/>
        <c:axId val="452587824"/>
        <c:axId val="452581584"/>
      </c:barChart>
      <c:catAx>
        <c:axId val="45258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1584"/>
        <c:crosses val="autoZero"/>
        <c:auto val="1"/>
        <c:lblAlgn val="ctr"/>
        <c:lblOffset val="100"/>
        <c:noMultiLvlLbl val="0"/>
      </c:catAx>
      <c:valAx>
        <c:axId val="45258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Rise.xlsx]10_Comparar!TablaDinámica64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'10_Comparar'!$B$3</c:f>
              <c:strCache>
                <c:ptCount val="1"/>
                <c:pt idx="0">
                  <c:v>Total</c:v>
                </c:pt>
              </c:strCache>
            </c:strRef>
          </c:tx>
          <c:spPr>
            <a:solidFill>
              <a:srgbClr val="FB7E1A"/>
            </a:solidFill>
          </c:spPr>
          <c:dPt>
            <c:idx val="0"/>
            <c:bubble3D val="0"/>
            <c:spPr>
              <a:solidFill>
                <a:srgbClr val="028480"/>
              </a:solidFill>
              <a:ln>
                <a:noFill/>
              </a:ln>
              <a:effectLst/>
            </c:spPr>
            <c:extLst>
              <c:ext xmlns:c16="http://schemas.microsoft.com/office/drawing/2014/chart" uri="{C3380CC4-5D6E-409C-BE32-E72D297353CC}">
                <c16:uniqueId val="{00000001-1607-4984-A867-7B663065A1A7}"/>
              </c:ext>
            </c:extLst>
          </c:dPt>
          <c:dPt>
            <c:idx val="1"/>
            <c:bubble3D val="0"/>
            <c:spPr>
              <a:solidFill>
                <a:srgbClr val="FB7E1A"/>
              </a:solidFill>
              <a:ln>
                <a:noFill/>
              </a:ln>
              <a:effectLst/>
            </c:spPr>
            <c:extLst>
              <c:ext xmlns:c16="http://schemas.microsoft.com/office/drawing/2014/chart" uri="{C3380CC4-5D6E-409C-BE32-E72D297353CC}">
                <c16:uniqueId val="{00000003-1607-4984-A867-7B663065A1A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'10_Comparar'!$A$4:$A$5</c:f>
              <c:strCache>
                <c:ptCount val="2"/>
                <c:pt idx="0">
                  <c:v>No</c:v>
                </c:pt>
                <c:pt idx="1">
                  <c:v>Si</c:v>
                </c:pt>
              </c:strCache>
            </c:strRef>
          </c:cat>
          <c:val>
            <c:numRef>
              <c:f>'10_Comparar'!$B$4:$B$5</c:f>
              <c:numCache>
                <c:formatCode>General</c:formatCode>
                <c:ptCount val="2"/>
                <c:pt idx="0">
                  <c:v>1</c:v>
                </c:pt>
                <c:pt idx="1">
                  <c:v>43</c:v>
                </c:pt>
              </c:numCache>
            </c:numRef>
          </c:val>
          <c:extLst>
            <c:ext xmlns:c16="http://schemas.microsoft.com/office/drawing/2014/chart" uri="{C3380CC4-5D6E-409C-BE32-E72D297353CC}">
              <c16:uniqueId val="{00000004-1607-4984-A867-7B663065A1A7}"/>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80319302256236957"/>
          <c:y val="0.39152628905257808"/>
          <c:w val="0.12853670733525493"/>
          <c:h val="0.133288544577089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Rise.xlsx]Hoja4!TablaDinámica12</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Hoja4!$B$3</c:f>
              <c:strCache>
                <c:ptCount val="1"/>
                <c:pt idx="0">
                  <c:v>Total</c:v>
                </c:pt>
              </c:strCache>
            </c:strRef>
          </c:tx>
          <c:spPr>
            <a:solidFill>
              <a:srgbClr val="97BE20"/>
            </a:solidFill>
            <a:ln>
              <a:noFill/>
            </a:ln>
            <a:effectLst/>
          </c:spPr>
          <c:invertIfNegative val="0"/>
          <c:cat>
            <c:strRef>
              <c:f>Hoja4!$A$4:$A$8</c:f>
              <c:strCache>
                <c:ptCount val="5"/>
                <c:pt idx="0">
                  <c:v>Explicación de características detallada</c:v>
                </c:pt>
                <c:pt idx="1">
                  <c:v>Que se estandarice la descripción de los productos y se pueda ordenar.</c:v>
                </c:pt>
                <c:pt idx="2">
                  <c:v>Reviews en video de los productos que ofrece</c:v>
                </c:pt>
                <c:pt idx="3">
                  <c:v>Sea confiable la información de los productos</c:v>
                </c:pt>
                <c:pt idx="4">
                  <c:v>Tipo de pago y la seguridad del mismo</c:v>
                </c:pt>
              </c:strCache>
            </c:strRef>
          </c:cat>
          <c:val>
            <c:numRef>
              <c:f>Hoja4!$B$4:$B$8</c:f>
              <c:numCache>
                <c:formatCode>General</c:formatCode>
                <c:ptCount val="5"/>
                <c:pt idx="0">
                  <c:v>4</c:v>
                </c:pt>
                <c:pt idx="1">
                  <c:v>1</c:v>
                </c:pt>
                <c:pt idx="2">
                  <c:v>6</c:v>
                </c:pt>
                <c:pt idx="3">
                  <c:v>1</c:v>
                </c:pt>
                <c:pt idx="4">
                  <c:v>1</c:v>
                </c:pt>
              </c:numCache>
            </c:numRef>
          </c:val>
          <c:extLst>
            <c:ext xmlns:c16="http://schemas.microsoft.com/office/drawing/2014/chart" uri="{C3380CC4-5D6E-409C-BE32-E72D297353CC}">
              <c16:uniqueId val="{00000000-E985-4496-924C-D1597655FF8E}"/>
            </c:ext>
          </c:extLst>
        </c:ser>
        <c:dLbls>
          <c:showLegendKey val="0"/>
          <c:showVal val="0"/>
          <c:showCatName val="0"/>
          <c:showSerName val="0"/>
          <c:showPercent val="0"/>
          <c:showBubbleSize val="0"/>
        </c:dLbls>
        <c:gapWidth val="182"/>
        <c:axId val="546792448"/>
        <c:axId val="546793280"/>
      </c:barChart>
      <c:catAx>
        <c:axId val="546792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3280"/>
        <c:crosses val="autoZero"/>
        <c:auto val="1"/>
        <c:lblAlgn val="ctr"/>
        <c:lblOffset val="100"/>
        <c:noMultiLvlLbl val="0"/>
      </c:catAx>
      <c:valAx>
        <c:axId val="546793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2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Rise.xlsx]2_Productos destacados!TablaDinámica24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'2_Productos destacados'!$B$3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07AC-4B3B-9BB6-4D86F24174D4}"/>
              </c:ext>
            </c:extLst>
          </c:dPt>
          <c:dPt>
            <c:idx val="1"/>
            <c:bubble3D val="0"/>
            <c:spPr>
              <a:solidFill>
                <a:srgbClr val="97BE20"/>
              </a:solidFill>
              <a:ln>
                <a:noFill/>
              </a:ln>
              <a:effectLst/>
            </c:spPr>
            <c:extLst>
              <c:ext xmlns:c16="http://schemas.microsoft.com/office/drawing/2014/chart" uri="{C3380CC4-5D6E-409C-BE32-E72D297353CC}">
                <c16:uniqueId val="{00000003-07AC-4B3B-9BB6-4D86F24174D4}"/>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'2_Productos destacados'!$A$4:$A$5</c:f>
              <c:strCache>
                <c:ptCount val="2"/>
                <c:pt idx="0">
                  <c:v>No</c:v>
                </c:pt>
                <c:pt idx="1">
                  <c:v>Sí</c:v>
                </c:pt>
              </c:strCache>
            </c:strRef>
          </c:cat>
          <c:val>
            <c:numRef>
              <c:f>'2_Productos destacados'!$B$4:$B$5</c:f>
              <c:numCache>
                <c:formatCode>General</c:formatCode>
                <c:ptCount val="2"/>
                <c:pt idx="0">
                  <c:v>2</c:v>
                </c:pt>
                <c:pt idx="1">
                  <c:v>41</c:v>
                </c:pt>
              </c:numCache>
            </c:numRef>
          </c:val>
          <c:extLst>
            <c:ext xmlns:c16="http://schemas.microsoft.com/office/drawing/2014/chart" uri="{C3380CC4-5D6E-409C-BE32-E72D297353CC}">
              <c16:uniqueId val="{00000004-07AC-4B3B-9BB6-4D86F24174D4}"/>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Rise.xlsx]3_Paginas de venta!TablaDinámica29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'3_Paginas de venta'!$B$3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CBE2-4FF1-93E1-1D167BB7D382}"/>
              </c:ext>
            </c:extLst>
          </c:dPt>
          <c:dPt>
            <c:idx val="1"/>
            <c:bubble3D val="0"/>
            <c:spPr>
              <a:solidFill>
                <a:srgbClr val="028480"/>
              </a:solidFill>
              <a:ln>
                <a:noFill/>
              </a:ln>
              <a:effectLst/>
            </c:spPr>
            <c:extLst>
              <c:ext xmlns:c16="http://schemas.microsoft.com/office/drawing/2014/chart" uri="{C3380CC4-5D6E-409C-BE32-E72D297353CC}">
                <c16:uniqueId val="{00000003-CBE2-4FF1-93E1-1D167BB7D38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'3_Paginas de venta'!$A$4:$A$5</c:f>
              <c:strCache>
                <c:ptCount val="2"/>
                <c:pt idx="0">
                  <c:v>No</c:v>
                </c:pt>
                <c:pt idx="1">
                  <c:v>Sí</c:v>
                </c:pt>
              </c:strCache>
            </c:strRef>
          </c:cat>
          <c:val>
            <c:numRef>
              <c:f>'3_Paginas de venta'!$B$4:$B$5</c:f>
              <c:numCache>
                <c:formatCode>General</c:formatCode>
                <c:ptCount val="2"/>
                <c:pt idx="0">
                  <c:v>35</c:v>
                </c:pt>
                <c:pt idx="1">
                  <c:v>8</c:v>
                </c:pt>
              </c:numCache>
            </c:numRef>
          </c:val>
          <c:extLst>
            <c:ext xmlns:c16="http://schemas.microsoft.com/office/drawing/2014/chart" uri="{C3380CC4-5D6E-409C-BE32-E72D297353CC}">
              <c16:uniqueId val="{00000004-CBE2-4FF1-93E1-1D167BB7D382}"/>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Rise.xlsx]4_Tiendas más usadas!TablaDinámica5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'4_Tiendas más usadas'!$B$3</c:f>
              <c:strCache>
                <c:ptCount val="1"/>
                <c:pt idx="0">
                  <c:v>Total</c:v>
                </c:pt>
              </c:strCache>
            </c:strRef>
          </c:tx>
          <c:spPr>
            <a:solidFill>
              <a:srgbClr val="0284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'4_Tiendas más usadas'!$A$4:$A$16</c:f>
              <c:strCache>
                <c:ptCount val="13"/>
                <c:pt idx="0">
                  <c:v>Alkosto</c:v>
                </c:pt>
                <c:pt idx="1">
                  <c:v>Amazon</c:v>
                </c:pt>
                <c:pt idx="2">
                  <c:v>Claro</c:v>
                </c:pt>
                <c:pt idx="3">
                  <c:v>Compugreiff</c:v>
                </c:pt>
                <c:pt idx="4">
                  <c:v>Éxito</c:v>
                </c:pt>
                <c:pt idx="5">
                  <c:v>Facebook</c:v>
                </c:pt>
                <c:pt idx="6">
                  <c:v>Falabella</c:v>
                </c:pt>
                <c:pt idx="7">
                  <c:v>Jumbo</c:v>
                </c:pt>
                <c:pt idx="8">
                  <c:v>Ktronix</c:v>
                </c:pt>
                <c:pt idx="9">
                  <c:v>MercadoLibre</c:v>
                </c:pt>
                <c:pt idx="10">
                  <c:v>OLX</c:v>
                </c:pt>
                <c:pt idx="11">
                  <c:v>Pág Unilago</c:v>
                </c:pt>
                <c:pt idx="12">
                  <c:v>Whatsapp</c:v>
                </c:pt>
              </c:strCache>
            </c:strRef>
          </c:cat>
          <c:val>
            <c:numRef>
              <c:f>'4_Tiendas más usadas'!$B$4:$B$16</c:f>
              <c:numCache>
                <c:formatCode>General</c:formatCode>
                <c:ptCount val="13"/>
                <c:pt idx="0">
                  <c:v>2</c:v>
                </c:pt>
                <c:pt idx="1">
                  <c:v>1</c:v>
                </c:pt>
                <c:pt idx="2">
                  <c:v>1</c:v>
                </c:pt>
                <c:pt idx="3">
                  <c:v>1</c:v>
                </c:pt>
                <c:pt idx="4">
                  <c:v>2</c:v>
                </c:pt>
                <c:pt idx="5">
                  <c:v>1</c:v>
                </c:pt>
                <c:pt idx="6">
                  <c:v>2</c:v>
                </c:pt>
                <c:pt idx="7">
                  <c:v>1</c:v>
                </c:pt>
                <c:pt idx="8">
                  <c:v>1</c:v>
                </c:pt>
                <c:pt idx="9">
                  <c:v>3</c:v>
                </c:pt>
                <c:pt idx="10">
                  <c:v>1</c:v>
                </c:pt>
                <c:pt idx="11">
                  <c:v>1</c:v>
                </c:pt>
                <c:pt idx="12">
                  <c:v>1</c:v>
                </c:pt>
              </c:numCache>
            </c:numRef>
          </c:val>
          <c:extLst>
            <c:ext xmlns:c16="http://schemas.microsoft.com/office/drawing/2014/chart" uri="{C3380CC4-5D6E-409C-BE32-E72D297353CC}">
              <c16:uniqueId val="{00000000-AEBA-4D81-882E-1A41CB9FEC4E}"/>
            </c:ext>
          </c:extLst>
        </c:ser>
        <c:dLbls>
          <c:showLegendKey val="0"/>
          <c:showVal val="1"/>
          <c:showCatName val="0"/>
          <c:showSerName val="0"/>
          <c:showPercent val="0"/>
          <c:showBubbleSize val="0"/>
        </c:dLbls>
        <c:gapWidth val="98"/>
        <c:overlap val="100"/>
        <c:axId val="433559472"/>
        <c:axId val="433578192"/>
      </c:barChart>
      <c:catAx>
        <c:axId val="433559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33578192"/>
        <c:crosses val="autoZero"/>
        <c:auto val="1"/>
        <c:lblAlgn val="ctr"/>
        <c:lblOffset val="100"/>
        <c:noMultiLvlLbl val="0"/>
      </c:catAx>
      <c:valAx>
        <c:axId val="433578192"/>
        <c:scaling>
          <c:orientation val="minMax"/>
        </c:scaling>
        <c:delete val="1"/>
        <c:axPos val="b"/>
        <c:numFmt formatCode="General" sourceLinked="1"/>
        <c:majorTickMark val="none"/>
        <c:minorTickMark val="none"/>
        <c:tickLblPos val="nextTo"/>
        <c:crossAx val="433559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Rise.xlsx]5_Marcas Preferidas!TablaDinámica16</c:name>
    <c:fmtId val="-1"/>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
        <c:idx val="27"/>
        <c:spPr>
          <a:solidFill>
            <a:schemeClr val="accent6"/>
          </a:solidFill>
          <a:ln w="19050">
            <a:solidFill>
              <a:schemeClr val="lt1"/>
            </a:solidFill>
          </a:ln>
          <a:effectLst/>
        </c:spPr>
      </c:pivotFmt>
      <c:pivotFmt>
        <c:idx val="28"/>
        <c:spPr>
          <a:solidFill>
            <a:schemeClr val="accent6"/>
          </a:solidFill>
          <a:ln w="19050">
            <a:solidFill>
              <a:schemeClr val="lt1"/>
            </a:solidFill>
          </a:ln>
          <a:effectLst/>
        </c:spPr>
      </c:pivotFmt>
      <c:pivotFmt>
        <c:idx val="29"/>
        <c:spPr>
          <a:solidFill>
            <a:schemeClr val="accent6"/>
          </a:solidFill>
          <a:ln w="19050">
            <a:solidFill>
              <a:schemeClr val="lt1"/>
            </a:solidFill>
          </a:ln>
          <a:effectLst/>
        </c:spPr>
      </c:pivotFmt>
    </c:pivotFmts>
    <c:plotArea>
      <c:layout/>
      <c:barChart>
        <c:barDir val="bar"/>
        <c:grouping val="clustered"/>
        <c:varyColors val="0"/>
        <c:ser>
          <c:idx val="0"/>
          <c:order val="0"/>
          <c:tx>
            <c:strRef>
              <c:f>'5_Marcas Preferidas'!$B$4</c:f>
              <c:strCache>
                <c:ptCount val="1"/>
                <c:pt idx="0">
                  <c:v>Total</c:v>
                </c:pt>
              </c:strCache>
            </c:strRef>
          </c:tx>
          <c:spPr>
            <a:solidFill>
              <a:schemeClr val="accent6"/>
            </a:solidFill>
            <a:ln w="19050">
              <a:solidFill>
                <a:schemeClr val="lt1"/>
              </a:solidFill>
            </a:ln>
            <a:effectLst/>
          </c:spPr>
          <c:invertIfNegative val="0"/>
          <c:dPt>
            <c:idx val="0"/>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1-1A75-4BCF-A93C-E612C3D172B9}"/>
              </c:ext>
            </c:extLst>
          </c:dPt>
          <c:dPt>
            <c:idx val="1"/>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3-1A75-4BCF-A93C-E612C3D172B9}"/>
              </c:ext>
            </c:extLst>
          </c:dPt>
          <c:dPt>
            <c:idx val="2"/>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5-1A75-4BCF-A93C-E612C3D172B9}"/>
              </c:ext>
            </c:extLst>
          </c:dPt>
          <c:dPt>
            <c:idx val="3"/>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7-1A75-4BCF-A93C-E612C3D172B9}"/>
              </c:ext>
            </c:extLst>
          </c:dPt>
          <c:dPt>
            <c:idx val="4"/>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9-1A75-4BCF-A93C-E612C3D172B9}"/>
              </c:ext>
            </c:extLst>
          </c:dPt>
          <c:dPt>
            <c:idx val="5"/>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B-1A75-4BCF-A93C-E612C3D172B9}"/>
              </c:ext>
            </c:extLst>
          </c:dPt>
          <c:dPt>
            <c:idx val="6"/>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D-1A75-4BCF-A93C-E612C3D172B9}"/>
              </c:ext>
            </c:extLst>
          </c:dPt>
          <c:dPt>
            <c:idx val="7"/>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F-1A75-4BCF-A93C-E612C3D172B9}"/>
              </c:ext>
            </c:extLst>
          </c:dPt>
          <c:dPt>
            <c:idx val="8"/>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11-1A75-4BCF-A93C-E612C3D172B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'5_Marcas Preferidas'!$A$5:$A$14</c:f>
              <c:strCache>
                <c:ptCount val="9"/>
                <c:pt idx="0">
                  <c:v>Acer</c:v>
                </c:pt>
                <c:pt idx="1">
                  <c:v>Asus</c:v>
                </c:pt>
                <c:pt idx="2">
                  <c:v>Dell</c:v>
                </c:pt>
                <c:pt idx="3">
                  <c:v>HP</c:v>
                </c:pt>
                <c:pt idx="4">
                  <c:v>Lenovo</c:v>
                </c:pt>
                <c:pt idx="5">
                  <c:v>Mac</c:v>
                </c:pt>
                <c:pt idx="6">
                  <c:v>MSI</c:v>
                </c:pt>
                <c:pt idx="7">
                  <c:v>Samsung</c:v>
                </c:pt>
                <c:pt idx="8">
                  <c:v>Windows</c:v>
                </c:pt>
              </c:strCache>
            </c:strRef>
          </c:cat>
          <c:val>
            <c:numRef>
              <c:f>'5_Marcas Preferidas'!$B$5:$B$14</c:f>
              <c:numCache>
                <c:formatCode>General</c:formatCode>
                <c:ptCount val="9"/>
                <c:pt idx="0">
                  <c:v>15</c:v>
                </c:pt>
                <c:pt idx="1">
                  <c:v>21</c:v>
                </c:pt>
                <c:pt idx="2">
                  <c:v>3</c:v>
                </c:pt>
                <c:pt idx="3">
                  <c:v>26</c:v>
                </c:pt>
                <c:pt idx="4">
                  <c:v>21</c:v>
                </c:pt>
                <c:pt idx="5">
                  <c:v>8</c:v>
                </c:pt>
                <c:pt idx="6">
                  <c:v>5</c:v>
                </c:pt>
                <c:pt idx="7">
                  <c:v>1</c:v>
                </c:pt>
                <c:pt idx="8">
                  <c:v>1</c:v>
                </c:pt>
              </c:numCache>
            </c:numRef>
          </c:val>
          <c:extLst>
            <c:ext xmlns:c16="http://schemas.microsoft.com/office/drawing/2014/chart" uri="{C3380CC4-5D6E-409C-BE32-E72D297353CC}">
              <c16:uniqueId val="{00000012-1A75-4BCF-A93C-E612C3D172B9}"/>
            </c:ext>
          </c:extLst>
        </c:ser>
        <c:dLbls>
          <c:showLegendKey val="0"/>
          <c:showVal val="0"/>
          <c:showCatName val="0"/>
          <c:showSerName val="0"/>
          <c:showPercent val="0"/>
          <c:showBubbleSize val="0"/>
        </c:dLbls>
        <c:gapWidth val="100"/>
        <c:axId val="573488976"/>
        <c:axId val="573497712"/>
      </c:barChart>
      <c:valAx>
        <c:axId val="573497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88976"/>
        <c:crosses val="autoZero"/>
        <c:crossBetween val="between"/>
      </c:valAx>
      <c:catAx>
        <c:axId val="5734889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9771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Rise.xlsx]6_Ofertas por marca!TablaDinámica39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'6_Ofertas por marca'!$B$3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B334-40C3-9B8E-6AE0457129D9}"/>
              </c:ext>
            </c:extLst>
          </c:dPt>
          <c:dPt>
            <c:idx val="1"/>
            <c:bubble3D val="0"/>
            <c:spPr>
              <a:solidFill>
                <a:srgbClr val="028480"/>
              </a:solidFill>
              <a:ln>
                <a:noFill/>
              </a:ln>
              <a:effectLst/>
            </c:spPr>
            <c:extLst>
              <c:ext xmlns:c16="http://schemas.microsoft.com/office/drawing/2014/chart" uri="{C3380CC4-5D6E-409C-BE32-E72D297353CC}">
                <c16:uniqueId val="{00000003-B334-40C3-9B8E-6AE0457129D9}"/>
              </c:ext>
            </c:extLst>
          </c:dPt>
          <c:dPt>
            <c:idx val="2"/>
            <c:bubble3D val="0"/>
            <c:spPr>
              <a:solidFill>
                <a:srgbClr val="97BE20"/>
              </a:solidFill>
              <a:ln>
                <a:noFill/>
              </a:ln>
              <a:effectLst/>
            </c:spPr>
            <c:extLst>
              <c:ext xmlns:c16="http://schemas.microsoft.com/office/drawing/2014/chart" uri="{C3380CC4-5D6E-409C-BE32-E72D297353CC}">
                <c16:uniqueId val="{00000005-B334-40C3-9B8E-6AE0457129D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'6_Ofertas por marca'!$A$4:$A$6</c:f>
              <c:strCache>
                <c:ptCount val="3"/>
                <c:pt idx="0">
                  <c:v>No</c:v>
                </c:pt>
                <c:pt idx="1">
                  <c:v>Sí</c:v>
                </c:pt>
                <c:pt idx="2">
                  <c:v>Tal vez</c:v>
                </c:pt>
              </c:strCache>
            </c:strRef>
          </c:cat>
          <c:val>
            <c:numRef>
              <c:f>'6_Ofertas por marca'!$B$4:$B$6</c:f>
              <c:numCache>
                <c:formatCode>General</c:formatCode>
                <c:ptCount val="3"/>
                <c:pt idx="0">
                  <c:v>2</c:v>
                </c:pt>
                <c:pt idx="1">
                  <c:v>29</c:v>
                </c:pt>
                <c:pt idx="2">
                  <c:v>12</c:v>
                </c:pt>
              </c:numCache>
            </c:numRef>
          </c:val>
          <c:extLst>
            <c:ext xmlns:c16="http://schemas.microsoft.com/office/drawing/2014/chart" uri="{C3380CC4-5D6E-409C-BE32-E72D297353CC}">
              <c16:uniqueId val="{00000006-B334-40C3-9B8E-6AE0457129D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pivotSource>
    <c:name>[Respuestas - Beginning Rise.xlsx]07_Login!TablaDinámica44</c:name>
    <c:fmtId val="3"/>
  </c:pivotSource>
  <c:chart>
    <c:autoTitleDeleted val="1"/>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'07_Login'!$B$3</c:f>
              <c:strCache>
                <c:ptCount val="1"/>
                <c:pt idx="0">
                  <c:v>Total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'07_Login'!$A$4:$A$5</c:f>
              <c:strCache>
                <c:ptCount val="2"/>
                <c:pt idx="0">
                  <c:v>Crear un usuario propio con información actualizada</c:v>
                </c:pt>
                <c:pt idx="1">
                  <c:v>Llenar un formulario cada vez que se compra</c:v>
                </c:pt>
              </c:strCache>
            </c:strRef>
          </c:cat>
          <c:val>
            <c:numRef>
              <c:f>'07_Login'!$B$4:$B$5</c:f>
              <c:numCache>
                <c:formatCode>General</c:formatCode>
                <c:ptCount val="2"/>
                <c:pt idx="0">
                  <c:v>23</c:v>
                </c:pt>
                <c:pt idx="1">
                  <c:v>20</c:v>
                </c:pt>
              </c:numCache>
            </c:numRef>
          </c:val>
          <c:extLst>
            <c:ext xmlns:c16="http://schemas.microsoft.com/office/drawing/2014/chart" uri="{C3380CC4-5D6E-409C-BE32-E72D297353CC}">
              <c16:uniqueId val="{00000000-488F-48FC-B23A-74CB75DCC535}"/>
            </c:ext>
          </c:extLst>
        </c:ser>
        <c:dLbls>
          <c:showLegendKey val="0"/>
          <c:showVal val="0"/>
          <c:showCatName val="0"/>
          <c:showSerName val="0"/>
          <c:showPercent val="0"/>
          <c:showBubbleSize val="0"/>
        </c:dLbls>
        <c:gapWidth val="182"/>
        <c:axId val="578095552"/>
        <c:axId val="578076416"/>
      </c:barChart>
      <c:catAx>
        <c:axId val="578095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76416"/>
        <c:crosses val="autoZero"/>
        <c:auto val="1"/>
        <c:lblAlgn val="ctr"/>
        <c:lblOffset val="100"/>
        <c:noMultiLvlLbl val="0"/>
      </c:catAx>
      <c:valAx>
        <c:axId val="578076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95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Rise.xlsx]08_Boton Whatsapp!TablaDinámica49</c:name>
    <c:fmtId val="-1"/>
  </c:pivotSource>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6"/>
          </a:solidFill>
          <a:ln>
            <a:noFill/>
          </a:ln>
          <a:effectLst/>
        </c:spPr>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6"/>
          </a:solidFill>
          <a:ln>
            <a:noFill/>
          </a:ln>
          <a:effectLst/>
        </c:spPr>
      </c:pivotFmt>
      <c:pivotFmt>
        <c:idx val="6"/>
        <c:spPr>
          <a:solidFill>
            <a:schemeClr val="accent6"/>
          </a:solidFill>
          <a:ln>
            <a:noFill/>
          </a:ln>
          <a:effectLst/>
        </c:spPr>
      </c:pivotFmt>
      <c:pivotFmt>
        <c:idx val="7"/>
        <c:spPr>
          <a:solidFill>
            <a:schemeClr val="accent6"/>
          </a:solidFill>
          <a:ln>
            <a:noFill/>
          </a:ln>
          <a:effectLst/>
        </c:spPr>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6"/>
          </a:solidFill>
          <a:ln>
            <a:noFill/>
          </a:ln>
          <a:effectLst/>
        </c:spPr>
      </c:pivotFmt>
      <c:pivotFmt>
        <c:idx val="10"/>
        <c:spPr>
          <a:solidFill>
            <a:schemeClr val="accent6"/>
          </a:solidFill>
          <a:ln>
            <a:noFill/>
          </a:ln>
          <a:effectLst/>
        </c:spPr>
      </c:pivotFmt>
      <c:pivotFmt>
        <c:idx val="11"/>
        <c:spPr>
          <a:solidFill>
            <a:schemeClr val="accent6"/>
          </a:solidFill>
          <a:ln>
            <a:noFill/>
          </a:ln>
          <a:effectLst/>
        </c:spPr>
      </c:pivotFmt>
    </c:pivotFmts>
    <c:plotArea>
      <c:layout/>
      <c:pieChart>
        <c:varyColors val="1"/>
        <c:ser>
          <c:idx val="0"/>
          <c:order val="0"/>
          <c:tx>
            <c:strRef>
              <c:f>'08_Boton Whatsapp'!$B$3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8808-4051-980B-BF5E1757F9E5}"/>
              </c:ext>
            </c:extLst>
          </c:dPt>
          <c:dPt>
            <c:idx val="1"/>
            <c:bubble3D val="0"/>
            <c:spPr>
              <a:solidFill>
                <a:srgbClr val="97BE20"/>
              </a:solidFill>
              <a:ln>
                <a:noFill/>
              </a:ln>
              <a:effectLst/>
            </c:spPr>
            <c:extLst>
              <c:ext xmlns:c16="http://schemas.microsoft.com/office/drawing/2014/chart" uri="{C3380CC4-5D6E-409C-BE32-E72D297353CC}">
                <c16:uniqueId val="{00000003-8808-4051-980B-BF5E1757F9E5}"/>
              </c:ext>
            </c:extLst>
          </c:dPt>
          <c:dPt>
            <c:idx val="2"/>
            <c:bubble3D val="0"/>
            <c:spPr>
              <a:solidFill>
                <a:srgbClr val="FB7E1A"/>
              </a:solidFill>
              <a:ln>
                <a:noFill/>
              </a:ln>
              <a:effectLst/>
            </c:spPr>
            <c:extLst>
              <c:ext xmlns:c16="http://schemas.microsoft.com/office/drawing/2014/chart" uri="{C3380CC4-5D6E-409C-BE32-E72D297353CC}">
                <c16:uniqueId val="{00000005-8808-4051-980B-BF5E1757F9E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'08_Boton Whatsapp'!$A$4:$A$6</c:f>
              <c:strCache>
                <c:ptCount val="3"/>
                <c:pt idx="0">
                  <c:v>No</c:v>
                </c:pt>
                <c:pt idx="1">
                  <c:v>Sí</c:v>
                </c:pt>
                <c:pt idx="2">
                  <c:v>Tal vez</c:v>
                </c:pt>
              </c:strCache>
            </c:strRef>
          </c:cat>
          <c:val>
            <c:numRef>
              <c:f>'08_Boton Whatsapp'!$B$4:$B$6</c:f>
              <c:numCache>
                <c:formatCode>General</c:formatCode>
                <c:ptCount val="3"/>
                <c:pt idx="0">
                  <c:v>3</c:v>
                </c:pt>
                <c:pt idx="1">
                  <c:v>27</c:v>
                </c:pt>
                <c:pt idx="2">
                  <c:v>13</c:v>
                </c:pt>
              </c:numCache>
            </c:numRef>
          </c:val>
          <c:extLst>
            <c:ext xmlns:c16="http://schemas.microsoft.com/office/drawing/2014/chart" uri="{C3380CC4-5D6E-409C-BE32-E72D297353CC}">
              <c16:uniqueId val="{00000006-8808-4051-980B-BF5E1757F9E5}"/>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Rise.xlsx]09_Reseñas!TablaDinámica54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'09_Reseñas'!$B$3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B974-4FBC-9EE6-7615A232428F}"/>
              </c:ext>
            </c:extLst>
          </c:dPt>
          <c:dPt>
            <c:idx val="1"/>
            <c:bubble3D val="0"/>
            <c:spPr>
              <a:solidFill>
                <a:srgbClr val="FB7E1A"/>
              </a:solidFill>
              <a:ln>
                <a:noFill/>
              </a:ln>
              <a:effectLst/>
            </c:spPr>
            <c:extLst>
              <c:ext xmlns:c16="http://schemas.microsoft.com/office/drawing/2014/chart" uri="{C3380CC4-5D6E-409C-BE32-E72D297353CC}">
                <c16:uniqueId val="{00000003-B974-4FBC-9EE6-7615A232428F}"/>
              </c:ext>
            </c:extLst>
          </c:dPt>
          <c:dPt>
            <c:idx val="2"/>
            <c:bubble3D val="0"/>
            <c:spPr>
              <a:solidFill>
                <a:srgbClr val="97BE20"/>
              </a:solidFill>
              <a:ln>
                <a:noFill/>
              </a:ln>
              <a:effectLst/>
            </c:spPr>
            <c:extLst>
              <c:ext xmlns:c16="http://schemas.microsoft.com/office/drawing/2014/chart" uri="{C3380CC4-5D6E-409C-BE32-E72D297353CC}">
                <c16:uniqueId val="{00000005-B974-4FBC-9EE6-7615A23242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'09_Reseñas'!$A$4:$A$6</c:f>
              <c:strCache>
                <c:ptCount val="3"/>
                <c:pt idx="0">
                  <c:v>No</c:v>
                </c:pt>
                <c:pt idx="1">
                  <c:v>Sí</c:v>
                </c:pt>
                <c:pt idx="2">
                  <c:v>Tal vez</c:v>
                </c:pt>
              </c:strCache>
            </c:strRef>
          </c:cat>
          <c:val>
            <c:numRef>
              <c:f>'09_Reseñas'!$B$4:$B$6</c:f>
              <c:numCache>
                <c:formatCode>General</c:formatCode>
                <c:ptCount val="3"/>
                <c:pt idx="0">
                  <c:v>4</c:v>
                </c:pt>
                <c:pt idx="1">
                  <c:v>23</c:v>
                </c:pt>
                <c:pt idx="2">
                  <c:v>16</c:v>
                </c:pt>
              </c:numCache>
            </c:numRef>
          </c:val>
          <c:extLst>
            <c:ext xmlns:c16="http://schemas.microsoft.com/office/drawing/2014/chart" uri="{C3380CC4-5D6E-409C-BE32-E72D297353CC}">
              <c16:uniqueId val="{00000006-B974-4FBC-9EE6-7615A232428F}"/>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7" name="Google Shape;2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5" name="Google Shape;28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4" name="Google Shape;2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5" name="Google Shape;35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1" name="Google Shape;36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6" name="Google Shape;36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4" name="Google Shape;37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2" name="Google Shape;38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6" name="Google Shape;39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2" name="Google Shape;40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0" name="Google Shape;42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5</a:t>
            </a:fld>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6" name="Google Shape;42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2" name="Google Shape;43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8" name="Google Shape;43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4" name="Google Shape;4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0" name="Google Shape;45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6" name="Google Shape;45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2" name="Google Shape;4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8" name="Google Shape;46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0" name="Google Shape;48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6" name="Google Shape;48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2" name="Google Shape;49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423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260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1358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43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2126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001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48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883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7381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0759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41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5558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61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636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9750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7944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81</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23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82</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47462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83</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28757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84</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86051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85</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5055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86</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9709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4512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1502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7049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1094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52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4" name="Google Shape;5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1"/>
        <p:cNvGrpSpPr/>
        <p:nvPr/>
      </p:nvGrpSpPr>
      <p:grpSpPr>
        <a:xfrm>
          <a:off x="0" y="0"/>
          <a:ext cx="0" cy="0"/>
          <a:chOff x="0" y="0"/>
          <a:chExt cx="0" cy="0"/>
        </a:xfrm>
      </p:grpSpPr>
      <p:pic>
        <p:nvPicPr>
          <p:cNvPr id="12" name="Google Shape;12;p65" descr="Sin título.png"/>
          <p:cNvPicPr preferRelativeResize="0"/>
          <p:nvPr/>
        </p:nvPicPr>
        <p:blipFill rotWithShape="1">
          <a:blip r:embed="rId2">
            <a:alphaModFix/>
          </a:blip>
          <a:srcRect/>
          <a:stretch/>
        </p:blipFill>
        <p:spPr>
          <a:xfrm>
            <a:off x="-76974" y="2"/>
            <a:ext cx="9269583"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0"/>
        <p:cNvGrpSpPr/>
        <p:nvPr/>
      </p:nvGrpSpPr>
      <p:grpSpPr>
        <a:xfrm>
          <a:off x="0" y="0"/>
          <a:ext cx="0" cy="0"/>
          <a:chOff x="0" y="0"/>
          <a:chExt cx="0" cy="0"/>
        </a:xfrm>
      </p:grpSpPr>
      <p:pic>
        <p:nvPicPr>
          <p:cNvPr id="31" name="Google Shape;31;p74" descr="Sin título10.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32"/>
        <p:cNvGrpSpPr/>
        <p:nvPr/>
      </p:nvGrpSpPr>
      <p:grpSpPr>
        <a:xfrm>
          <a:off x="0" y="0"/>
          <a:ext cx="0" cy="0"/>
          <a:chOff x="0" y="0"/>
          <a:chExt cx="0" cy="0"/>
        </a:xfrm>
      </p:grpSpPr>
      <p:pic>
        <p:nvPicPr>
          <p:cNvPr id="33" name="Google Shape;33;p75" descr="Sin título4.png"/>
          <p:cNvPicPr preferRelativeResize="0"/>
          <p:nvPr/>
        </p:nvPicPr>
        <p:blipFill rotWithShape="1">
          <a:blip r:embed="rId2">
            <a:alphaModFix/>
          </a:blip>
          <a:srcRect/>
          <a:stretch/>
        </p:blipFill>
        <p:spPr>
          <a:xfrm>
            <a:off x="-76974" y="0"/>
            <a:ext cx="9256753"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34"/>
        <p:cNvGrpSpPr/>
        <p:nvPr/>
      </p:nvGrpSpPr>
      <p:grpSpPr>
        <a:xfrm>
          <a:off x="0" y="0"/>
          <a:ext cx="0" cy="0"/>
          <a:chOff x="0" y="0"/>
          <a:chExt cx="0" cy="0"/>
        </a:xfrm>
      </p:grpSpPr>
      <p:pic>
        <p:nvPicPr>
          <p:cNvPr id="35" name="Google Shape;35;p76"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77" descr="Sin título11.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13"/>
        <p:cNvGrpSpPr/>
        <p:nvPr/>
      </p:nvGrpSpPr>
      <p:grpSpPr>
        <a:xfrm>
          <a:off x="0" y="0"/>
          <a:ext cx="0" cy="0"/>
          <a:chOff x="0" y="0"/>
          <a:chExt cx="0" cy="0"/>
        </a:xfrm>
      </p:grpSpPr>
      <p:pic>
        <p:nvPicPr>
          <p:cNvPr id="14" name="Google Shape;14;p66" descr="Sin título5.png"/>
          <p:cNvPicPr preferRelativeResize="0"/>
          <p:nvPr/>
        </p:nvPicPr>
        <p:blipFill rotWithShape="1">
          <a:blip r:embed="rId2">
            <a:alphaModFix/>
          </a:blip>
          <a:srcRect/>
          <a:stretch/>
        </p:blipFill>
        <p:spPr>
          <a:xfrm>
            <a:off x="0" y="0"/>
            <a:ext cx="916965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5"/>
        <p:cNvGrpSpPr/>
        <p:nvPr/>
      </p:nvGrpSpPr>
      <p:grpSpPr>
        <a:xfrm>
          <a:off x="0" y="0"/>
          <a:ext cx="0" cy="0"/>
          <a:chOff x="0" y="0"/>
          <a:chExt cx="0" cy="0"/>
        </a:xfrm>
      </p:grpSpPr>
      <p:pic>
        <p:nvPicPr>
          <p:cNvPr id="16" name="Google Shape;16;p67"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17"/>
        <p:cNvGrpSpPr/>
        <p:nvPr/>
      </p:nvGrpSpPr>
      <p:grpSpPr>
        <a:xfrm>
          <a:off x="0" y="0"/>
          <a:ext cx="0" cy="0"/>
          <a:chOff x="0" y="0"/>
          <a:chExt cx="0" cy="0"/>
        </a:xfrm>
      </p:grpSpPr>
      <p:pic>
        <p:nvPicPr>
          <p:cNvPr id="18" name="Google Shape;18;p6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19"/>
        <p:cNvGrpSpPr/>
        <p:nvPr/>
      </p:nvGrpSpPr>
      <p:grpSpPr>
        <a:xfrm>
          <a:off x="0" y="0"/>
          <a:ext cx="0" cy="0"/>
          <a:chOff x="0" y="0"/>
          <a:chExt cx="0" cy="0"/>
        </a:xfrm>
      </p:grpSpPr>
      <p:pic>
        <p:nvPicPr>
          <p:cNvPr id="20" name="Google Shape;20;p69" descr="Sin título7.png"/>
          <p:cNvPicPr preferRelativeResize="0"/>
          <p:nvPr/>
        </p:nvPicPr>
        <p:blipFill rotWithShape="1">
          <a:blip r:embed="rId2">
            <a:alphaModFix/>
          </a:blip>
          <a:srcRect/>
          <a:stretch/>
        </p:blipFill>
        <p:spPr>
          <a:xfrm>
            <a:off x="1" y="0"/>
            <a:ext cx="917977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21"/>
        <p:cNvGrpSpPr/>
        <p:nvPr/>
      </p:nvGrpSpPr>
      <p:grpSpPr>
        <a:xfrm>
          <a:off x="0" y="0"/>
          <a:ext cx="0" cy="0"/>
          <a:chOff x="0" y="0"/>
          <a:chExt cx="0" cy="0"/>
        </a:xfrm>
      </p:grpSpPr>
      <p:pic>
        <p:nvPicPr>
          <p:cNvPr id="22" name="Google Shape;22;p70"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3"/>
        <p:cNvGrpSpPr/>
        <p:nvPr/>
      </p:nvGrpSpPr>
      <p:grpSpPr>
        <a:xfrm>
          <a:off x="0" y="0"/>
          <a:ext cx="0" cy="0"/>
          <a:chOff x="0" y="0"/>
          <a:chExt cx="0" cy="0"/>
        </a:xfrm>
      </p:grpSpPr>
      <p:pic>
        <p:nvPicPr>
          <p:cNvPr id="24" name="Google Shape;24;p71" descr="Sin título8.png"/>
          <p:cNvPicPr preferRelativeResize="0"/>
          <p:nvPr/>
        </p:nvPicPr>
        <p:blipFill rotWithShape="1">
          <a:blip r:embed="rId2">
            <a:alphaModFix/>
          </a:blip>
          <a:srcRect/>
          <a:stretch/>
        </p:blipFill>
        <p:spPr>
          <a:xfrm>
            <a:off x="-89803" y="0"/>
            <a:ext cx="9256753" cy="5143500"/>
          </a:xfrm>
          <a:prstGeom prst="rect">
            <a:avLst/>
          </a:prstGeom>
          <a:noFill/>
          <a:ln>
            <a:noFill/>
          </a:ln>
        </p:spPr>
      </p:pic>
      <p:sp>
        <p:nvSpPr>
          <p:cNvPr id="25" name="Google Shape;25;p71"/>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26"/>
        <p:cNvGrpSpPr/>
        <p:nvPr/>
      </p:nvGrpSpPr>
      <p:grpSpPr>
        <a:xfrm>
          <a:off x="0" y="0"/>
          <a:ext cx="0" cy="0"/>
          <a:chOff x="0" y="0"/>
          <a:chExt cx="0" cy="0"/>
        </a:xfrm>
      </p:grpSpPr>
      <p:pic>
        <p:nvPicPr>
          <p:cNvPr id="27" name="Google Shape;27;p72" descr="Sin título9.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8"/>
        <p:cNvGrpSpPr/>
        <p:nvPr/>
      </p:nvGrpSpPr>
      <p:grpSpPr>
        <a:xfrm>
          <a:off x="0" y="0"/>
          <a:ext cx="0" cy="0"/>
          <a:chOff x="0" y="0"/>
          <a:chExt cx="0" cy="0"/>
        </a:xfrm>
      </p:grpSpPr>
      <p:pic>
        <p:nvPicPr>
          <p:cNvPr id="29" name="Google Shape;29;p73"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7650701" y="4751012"/>
            <a:ext cx="1493299"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sz="1400"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733054" y="181415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3" name="Google Shape;43;p1"/>
          <p:cNvSpPr txBox="1"/>
          <p:nvPr/>
        </p:nvSpPr>
        <p:spPr>
          <a:xfrm>
            <a:off x="733054" y="2475482"/>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533478" y="2012401"/>
            <a:ext cx="2789280" cy="830997"/>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TÉCNICA DE L.D.I. UTILIZADA</a:t>
            </a:r>
            <a:endParaRPr dirty="0"/>
          </a:p>
        </p:txBody>
      </p:sp>
      <p:pic>
        <p:nvPicPr>
          <p:cNvPr id="125" name="Google Shape;125;p10"/>
          <p:cNvPicPr preferRelativeResize="0"/>
          <p:nvPr/>
        </p:nvPicPr>
        <p:blipFill rotWithShape="1">
          <a:blip r:embed="rId3">
            <a:alphaModFix/>
          </a:blip>
          <a:srcRect/>
          <a:stretch/>
        </p:blipFill>
        <p:spPr>
          <a:xfrm>
            <a:off x="613148" y="1769688"/>
            <a:ext cx="990600" cy="50800"/>
          </a:xfrm>
          <a:prstGeom prst="rect">
            <a:avLst/>
          </a:prstGeom>
          <a:noFill/>
          <a:ln>
            <a:noFill/>
          </a:ln>
        </p:spPr>
      </p:pic>
      <p:sp>
        <p:nvSpPr>
          <p:cNvPr id="126" name="Google Shape;126;p10"/>
          <p:cNvSpPr txBox="1"/>
          <p:nvPr/>
        </p:nvSpPr>
        <p:spPr>
          <a:xfrm>
            <a:off x="4409348" y="1531803"/>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Encuesta</a:t>
            </a:r>
            <a:endParaRPr dirty="0"/>
          </a:p>
        </p:txBody>
      </p:sp>
      <p:sp>
        <p:nvSpPr>
          <p:cNvPr id="127" name="Google Shape;127;p10"/>
          <p:cNvSpPr txBox="1"/>
          <p:nvPr/>
        </p:nvSpPr>
        <p:spPr>
          <a:xfrm>
            <a:off x="4409348" y="2022677"/>
            <a:ext cx="3885416" cy="1200329"/>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Para llevar a cabo el proceso de levantamiento de información, se realizó una encuesta mediante la herramienta Google Formularios.</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6" name="Imagen 5">
            <a:extLst>
              <a:ext uri="{FF2B5EF4-FFF2-40B4-BE49-F238E27FC236}">
                <a16:creationId xmlns:a16="http://schemas.microsoft.com/office/drawing/2014/main" id="{08838B49-7055-4F7C-9026-C42E570EB9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0819" y="1069041"/>
            <a:ext cx="2982361" cy="3954534"/>
          </a:xfrm>
          <a:prstGeom prst="rect">
            <a:avLst/>
          </a:prstGeom>
          <a:noFill/>
        </p:spPr>
      </p:pic>
    </p:spTree>
    <p:extLst>
      <p:ext uri="{BB962C8B-B14F-4D97-AF65-F5344CB8AC3E}">
        <p14:creationId xmlns:p14="http://schemas.microsoft.com/office/powerpoint/2010/main" val="4213689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7" name="Imagen 6">
            <a:extLst>
              <a:ext uri="{FF2B5EF4-FFF2-40B4-BE49-F238E27FC236}">
                <a16:creationId xmlns:a16="http://schemas.microsoft.com/office/drawing/2014/main" id="{6192A7C4-A682-4757-BEFB-6F8D33AB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4761" y="1184425"/>
            <a:ext cx="4054475" cy="3420110"/>
          </a:xfrm>
          <a:prstGeom prst="rect">
            <a:avLst/>
          </a:prstGeom>
          <a:noFill/>
        </p:spPr>
      </p:pic>
    </p:spTree>
    <p:extLst>
      <p:ext uri="{BB962C8B-B14F-4D97-AF65-F5344CB8AC3E}">
        <p14:creationId xmlns:p14="http://schemas.microsoft.com/office/powerpoint/2010/main" val="36843561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4" name="Imagen 3">
            <a:extLst>
              <a:ext uri="{FF2B5EF4-FFF2-40B4-BE49-F238E27FC236}">
                <a16:creationId xmlns:a16="http://schemas.microsoft.com/office/drawing/2014/main" id="{B5F50A29-E3A1-4270-9C1F-346093FB72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3692" y="1247140"/>
            <a:ext cx="5596613" cy="3453073"/>
          </a:xfrm>
          <a:prstGeom prst="rect">
            <a:avLst/>
          </a:prstGeom>
          <a:noFill/>
        </p:spPr>
      </p:pic>
    </p:spTree>
    <p:extLst>
      <p:ext uri="{BB962C8B-B14F-4D97-AF65-F5344CB8AC3E}">
        <p14:creationId xmlns:p14="http://schemas.microsoft.com/office/powerpoint/2010/main" val="1548539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6" name="Imagen 5">
            <a:extLst>
              <a:ext uri="{FF2B5EF4-FFF2-40B4-BE49-F238E27FC236}">
                <a16:creationId xmlns:a16="http://schemas.microsoft.com/office/drawing/2014/main" id="{D1812EA9-CE67-4044-A1D5-AAD02AAAC2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5775" y="1085159"/>
            <a:ext cx="4272447" cy="3648162"/>
          </a:xfrm>
          <a:prstGeom prst="rect">
            <a:avLst/>
          </a:prstGeom>
          <a:noFill/>
        </p:spPr>
      </p:pic>
    </p:spTree>
    <p:extLst>
      <p:ext uri="{BB962C8B-B14F-4D97-AF65-F5344CB8AC3E}">
        <p14:creationId xmlns:p14="http://schemas.microsoft.com/office/powerpoint/2010/main" val="11312866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695451" y="1848495"/>
            <a:ext cx="5657850" cy="1231066"/>
          </a:xfrm>
          <a:prstGeom prst="rect">
            <a:avLst/>
          </a:prstGeom>
          <a:noFill/>
          <a:ln>
            <a:noFill/>
          </a:ln>
        </p:spPr>
        <p:txBody>
          <a:bodyPr spcFirstLastPara="1" wrap="square" lIns="91425" tIns="45700" rIns="91425" bIns="45700" anchor="t" anchorCtr="0">
            <a:spAutoFit/>
          </a:bodyPr>
          <a:lstStyle/>
          <a:p>
            <a:pPr algn="ctr"/>
            <a:r>
              <a:rPr lang="es-ES" sz="3700" b="1" dirty="0">
                <a:solidFill>
                  <a:schemeClr val="lt1"/>
                </a:solidFill>
                <a:latin typeface="Calibri"/>
                <a:ea typeface="Calibri"/>
                <a:cs typeface="Calibri"/>
                <a:sym typeface="Calibri"/>
              </a:rPr>
              <a:t>DIAGRAMA DE DESPLIEGUE/DISTRIBUCIÓN</a:t>
            </a:r>
            <a:endParaRPr lang="es-CO" sz="37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123035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525742" y="2073700"/>
            <a:ext cx="3131858" cy="872987"/>
            <a:chOff x="626595" y="2052707"/>
            <a:chExt cx="3131858"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3131858"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DIAGRMA DE DESPLIEGUE/DISTRIBUCIÓN</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648075"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despliegue y distribución realizado en formato (UML) se desarrollo para mostrar la arquitectura de ejecución de nuestro sistema en los entorno de ejecución de hardware y software</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2544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4CFF25-EA4E-4442-A683-1D1C7DF372D9}"/>
              </a:ext>
            </a:extLst>
          </p:cNvPr>
          <p:cNvSpPr txBox="1"/>
          <p:nvPr/>
        </p:nvSpPr>
        <p:spPr>
          <a:xfrm>
            <a:off x="2983871" y="138363"/>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DESPLIEGUE Y DISTRIBUCIÓN</a:t>
            </a:r>
          </a:p>
        </p:txBody>
      </p:sp>
      <p:pic>
        <p:nvPicPr>
          <p:cNvPr id="5" name="Imagen 4">
            <a:extLst>
              <a:ext uri="{FF2B5EF4-FFF2-40B4-BE49-F238E27FC236}">
                <a16:creationId xmlns:a16="http://schemas.microsoft.com/office/drawing/2014/main" id="{0A58EA97-D888-45BD-8522-9B3EDBCDD5B6}"/>
              </a:ext>
            </a:extLst>
          </p:cNvPr>
          <p:cNvPicPr>
            <a:picLocks noChangeAspect="1"/>
          </p:cNvPicPr>
          <p:nvPr/>
        </p:nvPicPr>
        <p:blipFill>
          <a:blip r:embed="rId2"/>
          <a:stretch>
            <a:fillRect/>
          </a:stretch>
        </p:blipFill>
        <p:spPr>
          <a:xfrm>
            <a:off x="1238250" y="1000124"/>
            <a:ext cx="6667500" cy="4143375"/>
          </a:xfrm>
          <a:prstGeom prst="rect">
            <a:avLst/>
          </a:prstGeom>
        </p:spPr>
      </p:pic>
    </p:spTree>
    <p:extLst>
      <p:ext uri="{BB962C8B-B14F-4D97-AF65-F5344CB8AC3E}">
        <p14:creationId xmlns:p14="http://schemas.microsoft.com/office/powerpoint/2010/main" val="8631546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2362200" y="1848495"/>
            <a:ext cx="4419600"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CLASES - UML</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373999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CLASES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879252"/>
            <a:ext cx="3945405" cy="1384995"/>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clases se realizo utilizando el modelo UML en el programa Visual Paradigm, desarrollado para plasmar la estructura general de nuestro sistema de información por medio del modelamiento de sus clases, atributos, operaciones y relaciones de objetos.</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9963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889B3F9-3E7D-4C68-A088-5244FEDB386C}"/>
              </a:ext>
            </a:extLst>
          </p:cNvPr>
          <p:cNvSpPr txBox="1"/>
          <p:nvPr/>
        </p:nvSpPr>
        <p:spPr>
          <a:xfrm>
            <a:off x="3061192" y="304240"/>
            <a:ext cx="3176255"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CLASES</a:t>
            </a:r>
          </a:p>
        </p:txBody>
      </p:sp>
      <p:pic>
        <p:nvPicPr>
          <p:cNvPr id="1026" name="Picture 2">
            <a:extLst>
              <a:ext uri="{FF2B5EF4-FFF2-40B4-BE49-F238E27FC236}">
                <a16:creationId xmlns:a16="http://schemas.microsoft.com/office/drawing/2014/main" id="{D5B791EA-9BAB-49D3-9B34-57099730A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33" y="988359"/>
            <a:ext cx="6810934" cy="415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15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33" name="Google Shape;133;p1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34" name="Google Shape;134;p1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35" name="Google Shape;135;p11"/>
          <p:cNvGraphicFramePr/>
          <p:nvPr/>
        </p:nvGraphicFramePr>
        <p:xfrm>
          <a:off x="594779" y="1163365"/>
          <a:ext cx="7696734" cy="38352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DISEÑO INTERFAZ</a:t>
            </a:r>
          </a:p>
          <a:p>
            <a:pPr algn="ctr"/>
            <a:r>
              <a:rPr lang="es-CO" sz="4400" b="1" dirty="0">
                <a:solidFill>
                  <a:schemeClr val="lt1"/>
                </a:solidFill>
                <a:latin typeface="Calibri"/>
                <a:ea typeface="Calibri"/>
                <a:cs typeface="Calibri"/>
                <a:sym typeface="Calibri"/>
              </a:rPr>
              <a:t>- MOCKUPS</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034357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872987"/>
            <a:chOff x="626595" y="2052707"/>
            <a:chExt cx="2649070" cy="872987"/>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PROTOTIPOS MOCKUPS</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786920"/>
            <a:ext cx="3945405" cy="1569660"/>
          </a:xfrm>
          <a:prstGeom prst="rect">
            <a:avLst/>
          </a:prstGeom>
          <a:noFill/>
        </p:spPr>
        <p:txBody>
          <a:bodyPr wrap="square" rtlCol="0">
            <a:spAutoFit/>
          </a:bodyPr>
          <a:lstStyle/>
          <a:p>
            <a:pPr algn="just"/>
            <a:r>
              <a:rPr lang="es-ES" sz="1600" dirty="0">
                <a:solidFill>
                  <a:srgbClr val="5E5C5D"/>
                </a:solidFill>
                <a:latin typeface="Calibri"/>
                <a:cs typeface="Calibri"/>
              </a:rPr>
              <a:t>Los Prototipos del Proyecto Beginning Rise, fueron realizados mediante Wireframes, haciendo uso de la herramienta Balsamiq Wireframes se logró proyectar un primer prototipo de lo que se quiere en cuanto a interfaz.</a:t>
            </a:r>
            <a:endParaRPr lang="es-ES" sz="1600" dirty="0">
              <a:solidFill>
                <a:schemeClr val="tx1">
                  <a:lumMod val="65000"/>
                  <a:lumOff val="35000"/>
                </a:schemeClr>
              </a:solidFill>
              <a:latin typeface="Calibri"/>
              <a:cs typeface="Calibri"/>
            </a:endParaRPr>
          </a:p>
        </p:txBody>
      </p:sp>
    </p:spTree>
    <p:extLst>
      <p:ext uri="{BB962C8B-B14F-4D97-AF65-F5344CB8AC3E}">
        <p14:creationId xmlns:p14="http://schemas.microsoft.com/office/powerpoint/2010/main" val="41485419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5C250923-6588-4551-8A73-D8616D915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113415"/>
            <a:ext cx="6932295" cy="379476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C4D9D53-09C1-4B63-A332-DB5CAB613339}"/>
              </a:ext>
            </a:extLst>
          </p:cNvPr>
          <p:cNvSpPr txBox="1"/>
          <p:nvPr/>
        </p:nvSpPr>
        <p:spPr>
          <a:xfrm>
            <a:off x="2837635" y="235325"/>
            <a:ext cx="3468728"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a:t>
            </a:r>
          </a:p>
        </p:txBody>
      </p:sp>
    </p:spTree>
    <p:extLst>
      <p:ext uri="{BB962C8B-B14F-4D97-AF65-F5344CB8AC3E}">
        <p14:creationId xmlns:p14="http://schemas.microsoft.com/office/powerpoint/2010/main" val="2385232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887906" y="93089"/>
            <a:ext cx="3368183"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HOME_LOGUEADO</a:t>
            </a:r>
          </a:p>
        </p:txBody>
      </p:sp>
      <p:pic>
        <p:nvPicPr>
          <p:cNvPr id="20482" name="Picture 2">
            <a:extLst>
              <a:ext uri="{FF2B5EF4-FFF2-40B4-BE49-F238E27FC236}">
                <a16:creationId xmlns:a16="http://schemas.microsoft.com/office/drawing/2014/main" id="{7149AC05-0FE0-471B-ADFD-1BDBD1707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107732"/>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0154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39888" y="118333"/>
            <a:ext cx="4064221"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HOME_ADMINISTRADOR</a:t>
            </a:r>
          </a:p>
        </p:txBody>
      </p:sp>
      <p:pic>
        <p:nvPicPr>
          <p:cNvPr id="21506" name="Picture 2">
            <a:extLst>
              <a:ext uri="{FF2B5EF4-FFF2-40B4-BE49-F238E27FC236}">
                <a16:creationId xmlns:a16="http://schemas.microsoft.com/office/drawing/2014/main" id="{11D6D61F-5A4B-4C92-A210-93404D37C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051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7" y="272974"/>
            <a:ext cx="399026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HOME_TIENDA</a:t>
            </a:r>
          </a:p>
        </p:txBody>
      </p:sp>
      <p:pic>
        <p:nvPicPr>
          <p:cNvPr id="22530" name="Picture 2">
            <a:extLst>
              <a:ext uri="{FF2B5EF4-FFF2-40B4-BE49-F238E27FC236}">
                <a16:creationId xmlns:a16="http://schemas.microsoft.com/office/drawing/2014/main" id="{B86EB4E1-7E51-41EA-9415-F67070AB2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9468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6" y="151951"/>
            <a:ext cx="399026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COMPARAR_PRODUCTOS</a:t>
            </a:r>
          </a:p>
        </p:txBody>
      </p:sp>
      <p:pic>
        <p:nvPicPr>
          <p:cNvPr id="23554" name="Picture 2">
            <a:extLst>
              <a:ext uri="{FF2B5EF4-FFF2-40B4-BE49-F238E27FC236}">
                <a16:creationId xmlns:a16="http://schemas.microsoft.com/office/drawing/2014/main" id="{346D0F64-D6DC-4FFA-8905-1A458AA79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540" y="1070593"/>
            <a:ext cx="5776913"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045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3060079" y="91328"/>
            <a:ext cx="3023834"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FILTRO TIENDA</a:t>
            </a:r>
          </a:p>
        </p:txBody>
      </p:sp>
      <p:pic>
        <p:nvPicPr>
          <p:cNvPr id="24578" name="Picture 2">
            <a:extLst>
              <a:ext uri="{FF2B5EF4-FFF2-40B4-BE49-F238E27FC236}">
                <a16:creationId xmlns:a16="http://schemas.microsoft.com/office/drawing/2014/main" id="{70F6486C-33CF-4777-8039-245C3D6FF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4" y="1032622"/>
            <a:ext cx="50387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785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3"/>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507" name="Google Shape;507;p63"/>
          <p:cNvSpPr txBox="1"/>
          <p:nvPr/>
        </p:nvSpPr>
        <p:spPr>
          <a:xfrm>
            <a:off x="1776165" y="2017752"/>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GRACIAS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41" name="Google Shape;141;p1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42" name="Google Shape;142;p12"/>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43" name="Google Shape;143;p12"/>
          <p:cNvGraphicFramePr/>
          <p:nvPr/>
        </p:nvGraphicFramePr>
        <p:xfrm>
          <a:off x="2033790" y="1806768"/>
          <a:ext cx="5076423" cy="3457919"/>
        </p:xfrm>
        <a:graphic>
          <a:graphicData uri="http://schemas.openxmlformats.org/drawingml/2006/chart">
            <c:chart xmlns:c="http://schemas.openxmlformats.org/drawingml/2006/chart" xmlns:r="http://schemas.openxmlformats.org/officeDocument/2006/relationships" r:id="rId4"/>
          </a:graphicData>
        </a:graphic>
      </p:graphicFrame>
      <p:sp>
        <p:nvSpPr>
          <p:cNvPr id="144" name="Google Shape;144;p12"/>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ver en una tienda online algunos productos destacados que cumplan con las especificaciones que marcó anteriormente?</a:t>
            </a:r>
            <a:endParaRPr dirty="0"/>
          </a:p>
          <a:p>
            <a:pPr algn="ctr"/>
            <a:endParaRPr sz="1800" dirty="0">
              <a:solidFill>
                <a:srgbClr val="7F7F7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0" name="Google Shape;150;p1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51" name="Google Shape;151;p13"/>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52" name="Google Shape;152;p13"/>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¿Ha comprado alguna vez productos relacionados con la informática en aplicaciones de ventas?</a:t>
            </a:r>
            <a:endParaRPr dirty="0"/>
          </a:p>
          <a:p>
            <a:pPr algn="ctr"/>
            <a:endParaRPr sz="1800" dirty="0">
              <a:solidFill>
                <a:srgbClr val="7F7F7F"/>
              </a:solidFill>
              <a:latin typeface="Calibri"/>
              <a:ea typeface="Calibri"/>
              <a:cs typeface="Calibri"/>
              <a:sym typeface="Calibri"/>
            </a:endParaRPr>
          </a:p>
        </p:txBody>
      </p:sp>
      <p:graphicFrame>
        <p:nvGraphicFramePr>
          <p:cNvPr id="153" name="Google Shape;153;p13"/>
          <p:cNvGraphicFramePr/>
          <p:nvPr/>
        </p:nvGraphicFramePr>
        <p:xfrm>
          <a:off x="1909762" y="1724027"/>
          <a:ext cx="5324475" cy="34194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9" name="Google Shape;159;p1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0" name="Google Shape;160;p14"/>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61" name="Google Shape;161;p14"/>
          <p:cNvSpPr txBox="1"/>
          <p:nvPr/>
        </p:nvSpPr>
        <p:spPr>
          <a:xfrm>
            <a:off x="1600200" y="1013552"/>
            <a:ext cx="5943600"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Si su respuesta fue afirmativa, ¿Cuáles aplicaciones ha usado?</a:t>
            </a:r>
            <a:endParaRPr dirty="0"/>
          </a:p>
          <a:p>
            <a:pPr algn="ctr"/>
            <a:endParaRPr sz="1800" dirty="0">
              <a:solidFill>
                <a:srgbClr val="7F7F7F"/>
              </a:solidFill>
              <a:latin typeface="Calibri"/>
              <a:ea typeface="Calibri"/>
              <a:cs typeface="Calibri"/>
              <a:sym typeface="Calibri"/>
            </a:endParaRPr>
          </a:p>
        </p:txBody>
      </p:sp>
      <p:graphicFrame>
        <p:nvGraphicFramePr>
          <p:cNvPr id="162" name="Google Shape;162;p14"/>
          <p:cNvGraphicFramePr/>
          <p:nvPr/>
        </p:nvGraphicFramePr>
        <p:xfrm>
          <a:off x="1198943" y="1600200"/>
          <a:ext cx="6746114" cy="35433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68" name="Google Shape;168;p1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9" name="Google Shape;169;p15"/>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0" name="Google Shape;170;p15"/>
          <p:cNvSpPr txBox="1"/>
          <p:nvPr/>
        </p:nvSpPr>
        <p:spPr>
          <a:xfrm>
            <a:off x="1757191" y="971517"/>
            <a:ext cx="5629619" cy="840379"/>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marcas de portátiles son de su preferencia?</a:t>
            </a:r>
            <a:endParaRPr dirty="0"/>
          </a:p>
          <a:p>
            <a:pPr algn="ctr"/>
            <a:endParaRPr sz="1800" dirty="0">
              <a:solidFill>
                <a:srgbClr val="7F7F7F"/>
              </a:solidFill>
              <a:latin typeface="Calibri"/>
              <a:ea typeface="Calibri"/>
              <a:cs typeface="Calibri"/>
              <a:sym typeface="Calibri"/>
            </a:endParaRPr>
          </a:p>
        </p:txBody>
      </p:sp>
      <p:graphicFrame>
        <p:nvGraphicFramePr>
          <p:cNvPr id="171" name="Google Shape;171;p15"/>
          <p:cNvGraphicFramePr/>
          <p:nvPr/>
        </p:nvGraphicFramePr>
        <p:xfrm>
          <a:off x="1373189" y="1391707"/>
          <a:ext cx="6397625" cy="36983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77" name="Google Shape;177;p1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78" name="Google Shape;178;p16"/>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9" name="Google Shape;179;p16"/>
          <p:cNvSpPr txBox="1"/>
          <p:nvPr/>
        </p:nvSpPr>
        <p:spPr>
          <a:xfrm>
            <a:off x="1757192" y="1125404"/>
            <a:ext cx="5629619" cy="70788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¿Estaría interesado en conocer ofertas de las marcas seleccionadas?</a:t>
            </a:r>
            <a:endParaRPr dirty="0"/>
          </a:p>
          <a:p>
            <a:pPr algn="ctr"/>
            <a:endParaRPr sz="1800" dirty="0">
              <a:solidFill>
                <a:srgbClr val="7F7F7F"/>
              </a:solidFill>
              <a:latin typeface="Calibri"/>
              <a:ea typeface="Calibri"/>
              <a:cs typeface="Calibri"/>
              <a:sym typeface="Calibri"/>
            </a:endParaRPr>
          </a:p>
        </p:txBody>
      </p:sp>
      <p:graphicFrame>
        <p:nvGraphicFramePr>
          <p:cNvPr id="180" name="Google Shape;180;p16"/>
          <p:cNvGraphicFramePr/>
          <p:nvPr/>
        </p:nvGraphicFramePr>
        <p:xfrm>
          <a:off x="1981200" y="1708150"/>
          <a:ext cx="5181600" cy="3429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86" name="Google Shape;186;p1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87" name="Google Shape;187;p17"/>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88" name="Google Shape;188;p17"/>
          <p:cNvSpPr txBox="1"/>
          <p:nvPr/>
        </p:nvSpPr>
        <p:spPr>
          <a:xfrm>
            <a:off x="1757192" y="1160004"/>
            <a:ext cx="5629619" cy="54640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opción preferiría utilizar en una tienda online?</a:t>
            </a:r>
            <a:endParaRPr dirty="0"/>
          </a:p>
          <a:p>
            <a:pPr algn="ctr"/>
            <a:endParaRPr sz="1800" dirty="0">
              <a:solidFill>
                <a:srgbClr val="7F7F7F"/>
              </a:solidFill>
              <a:latin typeface="Calibri"/>
              <a:ea typeface="Calibri"/>
              <a:cs typeface="Calibri"/>
              <a:sym typeface="Calibri"/>
            </a:endParaRPr>
          </a:p>
        </p:txBody>
      </p:sp>
      <p:graphicFrame>
        <p:nvGraphicFramePr>
          <p:cNvPr id="189" name="Google Shape;189;p17"/>
          <p:cNvGraphicFramePr/>
          <p:nvPr/>
        </p:nvGraphicFramePr>
        <p:xfrm>
          <a:off x="1140617" y="1376377"/>
          <a:ext cx="6862764" cy="35814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95" name="Google Shape;195;p18"/>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96" name="Google Shape;196;p18"/>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97" name="Google Shape;197;p18"/>
          <p:cNvSpPr txBox="1"/>
          <p:nvPr/>
        </p:nvSpPr>
        <p:spPr>
          <a:xfrm>
            <a:off x="1757192" y="1215384"/>
            <a:ext cx="5629619" cy="403661"/>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recibir asesoría personalizada vía Whatsapp?</a:t>
            </a:r>
            <a:endParaRPr dirty="0"/>
          </a:p>
          <a:p>
            <a:pPr algn="ctr"/>
            <a:endParaRPr sz="1800" dirty="0">
              <a:solidFill>
                <a:srgbClr val="7F7F7F"/>
              </a:solidFill>
              <a:latin typeface="Calibri"/>
              <a:ea typeface="Calibri"/>
              <a:cs typeface="Calibri"/>
              <a:sym typeface="Calibri"/>
            </a:endParaRPr>
          </a:p>
        </p:txBody>
      </p:sp>
      <p:graphicFrame>
        <p:nvGraphicFramePr>
          <p:cNvPr id="198" name="Google Shape;198;p18"/>
          <p:cNvGraphicFramePr/>
          <p:nvPr/>
        </p:nvGraphicFramePr>
        <p:xfrm>
          <a:off x="1717943" y="1417212"/>
          <a:ext cx="5708117" cy="39754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04" name="Google Shape;204;p1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05" name="Google Shape;205;p19"/>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06" name="Google Shape;206;p19"/>
          <p:cNvSpPr txBox="1"/>
          <p:nvPr/>
        </p:nvSpPr>
        <p:spPr>
          <a:xfrm>
            <a:off x="1757192" y="1249090"/>
            <a:ext cx="5629619" cy="5612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¿Compraría usted un equipo portátil basándose en las reseñas de otros usuarios?</a:t>
            </a:r>
            <a:endParaRPr dirty="0"/>
          </a:p>
          <a:p>
            <a:pPr algn="ctr"/>
            <a:endParaRPr sz="1800" dirty="0">
              <a:solidFill>
                <a:srgbClr val="7F7F7F"/>
              </a:solidFill>
              <a:latin typeface="Calibri"/>
              <a:ea typeface="Calibri"/>
              <a:cs typeface="Calibri"/>
              <a:sym typeface="Calibri"/>
            </a:endParaRPr>
          </a:p>
        </p:txBody>
      </p:sp>
      <p:graphicFrame>
        <p:nvGraphicFramePr>
          <p:cNvPr id="207" name="Google Shape;207;p19"/>
          <p:cNvGraphicFramePr/>
          <p:nvPr/>
        </p:nvGraphicFramePr>
        <p:xfrm>
          <a:off x="1824746" y="1619252"/>
          <a:ext cx="5494509" cy="373167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p:nvPr/>
        </p:nvSpPr>
        <p:spPr>
          <a:xfrm>
            <a:off x="733054" y="155254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9" name="Google Shape;49;p2"/>
          <p:cNvSpPr txBox="1"/>
          <p:nvPr/>
        </p:nvSpPr>
        <p:spPr>
          <a:xfrm>
            <a:off x="733054" y="2213872"/>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13" name="Google Shape;213;p20"/>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14" name="Google Shape;214;p20"/>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15" name="Google Shape;215;p20"/>
          <p:cNvSpPr txBox="1"/>
          <p:nvPr/>
        </p:nvSpPr>
        <p:spPr>
          <a:xfrm>
            <a:off x="553338" y="1026252"/>
            <a:ext cx="8030456"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En caso de no estar seguro de qué producto comprar, ¿Estaría interesado en un sistema de comparaciones entre 2 o más productos teniendo en cuenta sus especificaciones?</a:t>
            </a:r>
            <a:endParaRPr dirty="0"/>
          </a:p>
          <a:p>
            <a:pPr algn="ctr"/>
            <a:endParaRPr sz="1800" dirty="0">
              <a:solidFill>
                <a:srgbClr val="7F7F7F"/>
              </a:solidFill>
              <a:latin typeface="Calibri"/>
              <a:ea typeface="Calibri"/>
              <a:cs typeface="Calibri"/>
              <a:sym typeface="Calibri"/>
            </a:endParaRPr>
          </a:p>
        </p:txBody>
      </p:sp>
      <p:graphicFrame>
        <p:nvGraphicFramePr>
          <p:cNvPr id="216" name="Google Shape;216;p20"/>
          <p:cNvGraphicFramePr/>
          <p:nvPr/>
        </p:nvGraphicFramePr>
        <p:xfrm>
          <a:off x="1349046" y="1332535"/>
          <a:ext cx="6439040" cy="3937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22" name="Google Shape;222;p2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23" name="Google Shape;223;p2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24" name="Google Shape;224;p21"/>
          <p:cNvSpPr txBox="1"/>
          <p:nvPr/>
        </p:nvSpPr>
        <p:spPr>
          <a:xfrm>
            <a:off x="3276370" y="1013552"/>
            <a:ext cx="2591263" cy="5358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Sugerencias adicionales</a:t>
            </a:r>
            <a:endParaRPr dirty="0"/>
          </a:p>
          <a:p>
            <a:pPr algn="ctr"/>
            <a:endParaRPr sz="1800" dirty="0">
              <a:solidFill>
                <a:srgbClr val="7F7F7F"/>
              </a:solidFill>
              <a:latin typeface="Calibri"/>
              <a:ea typeface="Calibri"/>
              <a:cs typeface="Calibri"/>
              <a:sym typeface="Calibri"/>
            </a:endParaRPr>
          </a:p>
        </p:txBody>
      </p:sp>
      <p:graphicFrame>
        <p:nvGraphicFramePr>
          <p:cNvPr id="225" name="Google Shape;225;p21"/>
          <p:cNvGraphicFramePr/>
          <p:nvPr/>
        </p:nvGraphicFramePr>
        <p:xfrm>
          <a:off x="442610" y="1281476"/>
          <a:ext cx="8258778" cy="371713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p:nvPr/>
        </p:nvSpPr>
        <p:spPr>
          <a:xfrm>
            <a:off x="1747397" y="1968765"/>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BPMN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8480"/>
        </a:solidFill>
        <a:effectLst/>
      </p:bgPr>
    </p:bg>
    <p:spTree>
      <p:nvGrpSpPr>
        <p:cNvPr id="1" name="Shape 234"/>
        <p:cNvGrpSpPr/>
        <p:nvPr/>
      </p:nvGrpSpPr>
      <p:grpSpPr>
        <a:xfrm>
          <a:off x="0" y="0"/>
          <a:ext cx="0" cy="0"/>
          <a:chOff x="0" y="0"/>
          <a:chExt cx="0" cy="0"/>
        </a:xfrm>
      </p:grpSpPr>
      <p:sp>
        <p:nvSpPr>
          <p:cNvPr id="235" name="Google Shape;235;p23"/>
          <p:cNvSpPr txBox="1"/>
          <p:nvPr/>
        </p:nvSpPr>
        <p:spPr>
          <a:xfrm>
            <a:off x="533478" y="2243233"/>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BPMN</a:t>
            </a:r>
            <a:endParaRPr dirty="0"/>
          </a:p>
        </p:txBody>
      </p:sp>
      <p:pic>
        <p:nvPicPr>
          <p:cNvPr id="236" name="Google Shape;236;p23"/>
          <p:cNvPicPr preferRelativeResize="0"/>
          <p:nvPr/>
        </p:nvPicPr>
        <p:blipFill rotWithShape="1">
          <a:blip r:embed="rId3">
            <a:alphaModFix/>
          </a:blip>
          <a:srcRect/>
          <a:stretch/>
        </p:blipFill>
        <p:spPr>
          <a:xfrm>
            <a:off x="613148" y="2000520"/>
            <a:ext cx="990600" cy="50800"/>
          </a:xfrm>
          <a:prstGeom prst="rect">
            <a:avLst/>
          </a:prstGeom>
          <a:noFill/>
          <a:ln>
            <a:noFill/>
          </a:ln>
        </p:spPr>
      </p:pic>
      <p:sp>
        <p:nvSpPr>
          <p:cNvPr id="237" name="Google Shape;237;p23"/>
          <p:cNvSpPr txBox="1"/>
          <p:nvPr/>
        </p:nvSpPr>
        <p:spPr>
          <a:xfrm>
            <a:off x="4409348" y="2033141"/>
            <a:ext cx="3885416" cy="1077218"/>
          </a:xfrm>
          <a:prstGeom prst="rect">
            <a:avLst/>
          </a:prstGeom>
          <a:noFill/>
          <a:ln>
            <a:noFill/>
          </a:ln>
        </p:spPr>
        <p:txBody>
          <a:bodyPr spcFirstLastPara="1" wrap="square" lIns="91425" tIns="45700" rIns="91425" bIns="45700" anchor="t" anchorCtr="0">
            <a:spAutoFit/>
          </a:bodyPr>
          <a:lstStyle/>
          <a:p>
            <a:pPr algn="just"/>
            <a:r>
              <a:rPr lang="es-CO" sz="1600" dirty="0">
                <a:solidFill>
                  <a:srgbClr val="5E5C5D"/>
                </a:solidFill>
                <a:latin typeface="Calibri"/>
                <a:ea typeface="Calibri"/>
                <a:cs typeface="Calibri"/>
                <a:sym typeface="Calibri"/>
              </a:rPr>
              <a:t>Los distintos mapas de procesos que implica el Sistema de Información Beginning Rise, fueron realizados en la aplicación Visual Paradigm, bajo el estándar BPMN.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43" name="Google Shape;243;p2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44" name="Google Shape;244;p24"/>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45" name="Google Shape;245;p24"/>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ADMINISTRADOR</a:t>
            </a:r>
            <a:endParaRPr dirty="0"/>
          </a:p>
        </p:txBody>
      </p:sp>
      <p:pic>
        <p:nvPicPr>
          <p:cNvPr id="246" name="Google Shape;246;p24"/>
          <p:cNvPicPr preferRelativeResize="0"/>
          <p:nvPr/>
        </p:nvPicPr>
        <p:blipFill rotWithShape="1">
          <a:blip r:embed="rId4">
            <a:alphaModFix/>
          </a:blip>
          <a:srcRect/>
          <a:stretch/>
        </p:blipFill>
        <p:spPr>
          <a:xfrm>
            <a:off x="500588" y="1663700"/>
            <a:ext cx="7888822" cy="3200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52" name="Google Shape;252;p2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53" name="Google Shape;253;p25"/>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54" name="Google Shape;254;p25"/>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VENDEDOR</a:t>
            </a:r>
            <a:endParaRPr dirty="0"/>
          </a:p>
        </p:txBody>
      </p:sp>
      <p:pic>
        <p:nvPicPr>
          <p:cNvPr id="255" name="Google Shape;255;p25"/>
          <p:cNvPicPr preferRelativeResize="0"/>
          <p:nvPr/>
        </p:nvPicPr>
        <p:blipFill rotWithShape="1">
          <a:blip r:embed="rId4">
            <a:alphaModFix/>
          </a:blip>
          <a:srcRect/>
          <a:stretch/>
        </p:blipFill>
        <p:spPr>
          <a:xfrm>
            <a:off x="500588" y="1776086"/>
            <a:ext cx="7888822" cy="320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61" name="Google Shape;261;p2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62" name="Google Shape;262;p26"/>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63" name="Google Shape;263;p26"/>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CLIENTE</a:t>
            </a:r>
            <a:endParaRPr dirty="0"/>
          </a:p>
        </p:txBody>
      </p:sp>
      <p:pic>
        <p:nvPicPr>
          <p:cNvPr id="264" name="Google Shape;264;p26"/>
          <p:cNvPicPr preferRelativeResize="0"/>
          <p:nvPr/>
        </p:nvPicPr>
        <p:blipFill rotWithShape="1">
          <a:blip r:embed="rId4">
            <a:alphaModFix/>
          </a:blip>
          <a:srcRect/>
          <a:stretch/>
        </p:blipFill>
        <p:spPr>
          <a:xfrm>
            <a:off x="500588" y="1663700"/>
            <a:ext cx="7888822" cy="29693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270" name="Google Shape;270;p27"/>
          <p:cNvSpPr txBox="1"/>
          <p:nvPr/>
        </p:nvSpPr>
        <p:spPr>
          <a:xfrm>
            <a:off x="1747397" y="1968767"/>
            <a:ext cx="5591670" cy="1200329"/>
          </a:xfrm>
          <a:prstGeom prst="rect">
            <a:avLst/>
          </a:prstGeom>
          <a:noFill/>
          <a:ln>
            <a:noFill/>
          </a:ln>
        </p:spPr>
        <p:txBody>
          <a:bodyPr spcFirstLastPara="1" wrap="square" lIns="91425" tIns="45700" rIns="91425" bIns="45700" anchor="t" anchorCtr="0">
            <a:spAutoFit/>
          </a:bodyPr>
          <a:lstStyle/>
          <a:p>
            <a:pPr algn="ctr"/>
            <a:r>
              <a:rPr lang="es-CO" sz="3600" b="1" dirty="0">
                <a:solidFill>
                  <a:schemeClr val="lt1"/>
                </a:solidFill>
                <a:latin typeface="Calibri"/>
                <a:ea typeface="Calibri"/>
                <a:cs typeface="Calibri"/>
                <a:sym typeface="Calibri"/>
              </a:rPr>
              <a:t>CONTROL DE VERSIONES – INVENTARIO DE SOFTWARE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277" name="Google Shape;277;p28"/>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GIT - GITHUB</a:t>
            </a:r>
            <a:endParaRPr dirty="0"/>
          </a:p>
        </p:txBody>
      </p:sp>
      <p:pic>
        <p:nvPicPr>
          <p:cNvPr id="278" name="Google Shape;278;p28"/>
          <p:cNvPicPr preferRelativeResize="0"/>
          <p:nvPr/>
        </p:nvPicPr>
        <p:blipFill rotWithShape="1">
          <a:blip r:embed="rId3">
            <a:alphaModFix/>
          </a:blip>
          <a:srcRect/>
          <a:stretch/>
        </p:blipFill>
        <p:spPr>
          <a:xfrm>
            <a:off x="3141819" y="3230349"/>
            <a:ext cx="1623042" cy="45719"/>
          </a:xfrm>
          <a:prstGeom prst="rect">
            <a:avLst/>
          </a:prstGeom>
          <a:noFill/>
          <a:ln>
            <a:noFill/>
          </a:ln>
        </p:spPr>
      </p:pic>
      <p:sp>
        <p:nvSpPr>
          <p:cNvPr id="279" name="Google Shape;279;p28"/>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CONTROL DE VERSIONES</a:t>
            </a:r>
            <a:endParaRPr dirty="0"/>
          </a:p>
        </p:txBody>
      </p:sp>
      <p:sp>
        <p:nvSpPr>
          <p:cNvPr id="280" name="Google Shape;280;p28"/>
          <p:cNvSpPr txBox="1"/>
          <p:nvPr/>
        </p:nvSpPr>
        <p:spPr>
          <a:xfrm>
            <a:off x="5960233" y="1578610"/>
            <a:ext cx="2891834" cy="1938992"/>
          </a:xfrm>
          <a:prstGeom prst="rect">
            <a:avLst/>
          </a:prstGeom>
          <a:noFill/>
          <a:ln>
            <a:noFill/>
          </a:ln>
        </p:spPr>
        <p:txBody>
          <a:bodyPr spcFirstLastPara="1" wrap="square" lIns="91425" tIns="45700" rIns="91425" bIns="45700" anchor="t" anchorCtr="0">
            <a:spAutoFit/>
          </a:bodyPr>
          <a:lstStyle/>
          <a:p>
            <a:pPr algn="just"/>
            <a:r>
              <a:rPr lang="es-CO" sz="1500" dirty="0">
                <a:solidFill>
                  <a:srgbClr val="5E5C5D"/>
                </a:solidFill>
                <a:latin typeface="Calibri"/>
                <a:ea typeface="Calibri"/>
                <a:cs typeface="Calibri"/>
                <a:sym typeface="Calibri"/>
              </a:rPr>
              <a:t>Por medio del Software Git, se llevará a cabo el control de versiones del aplicativo, durante su fase de desarrollo, adicionalmente, se subirá remotamente en la plataforma GitHub, para llevar una copia en la nube del mismo repositorio</a:t>
            </a:r>
            <a:endParaRPr dirty="0"/>
          </a:p>
        </p:txBody>
      </p:sp>
      <p:pic>
        <p:nvPicPr>
          <p:cNvPr id="281" name="Google Shape;281;p28"/>
          <p:cNvPicPr preferRelativeResize="0"/>
          <p:nvPr/>
        </p:nvPicPr>
        <p:blipFill rotWithShape="1">
          <a:blip r:embed="rId4">
            <a:alphaModFix/>
          </a:blip>
          <a:srcRect l="34952" r="34951"/>
          <a:stretch/>
        </p:blipFill>
        <p:spPr>
          <a:xfrm rot="5400000">
            <a:off x="3927495" y="2436061"/>
            <a:ext cx="51688" cy="1623041"/>
          </a:xfrm>
          <a:prstGeom prst="rect">
            <a:avLst/>
          </a:prstGeom>
          <a:noFill/>
          <a:ln>
            <a:noFill/>
          </a:ln>
        </p:spPr>
      </p:pic>
      <p:pic>
        <p:nvPicPr>
          <p:cNvPr id="282" name="Google Shape;282;p28"/>
          <p:cNvPicPr preferRelativeResize="0"/>
          <p:nvPr/>
        </p:nvPicPr>
        <p:blipFill rotWithShape="1">
          <a:blip r:embed="rId4">
            <a:alphaModFix/>
          </a:blip>
          <a:srcRect l="34952" r="34951"/>
          <a:stretch/>
        </p:blipFill>
        <p:spPr>
          <a:xfrm flipH="1">
            <a:off x="5682754" y="1604013"/>
            <a:ext cx="45719" cy="19135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88" name="Google Shape;288;p2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89" name="Google Shape;289;p2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90" name="Google Shape;290;p29"/>
          <p:cNvSpPr txBox="1"/>
          <p:nvPr/>
        </p:nvSpPr>
        <p:spPr>
          <a:xfrm>
            <a:off x="3105694" y="1054953"/>
            <a:ext cx="293261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REPOSITORIO EN GITHUB</a:t>
            </a:r>
            <a:endParaRPr dirty="0"/>
          </a:p>
        </p:txBody>
      </p:sp>
      <p:pic>
        <p:nvPicPr>
          <p:cNvPr id="291" name="Google Shape;291;p29"/>
          <p:cNvPicPr preferRelativeResize="0"/>
          <p:nvPr/>
        </p:nvPicPr>
        <p:blipFill rotWithShape="1">
          <a:blip r:embed="rId4">
            <a:alphaModFix/>
          </a:blip>
          <a:srcRect/>
          <a:stretch/>
        </p:blipFill>
        <p:spPr>
          <a:xfrm>
            <a:off x="1530350" y="1455063"/>
            <a:ext cx="6083300" cy="354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55" name="Google Shape;55;p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56" name="Google Shape;56;p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57" name="Google Shape;57;p3"/>
          <p:cNvSpPr txBox="1"/>
          <p:nvPr/>
        </p:nvSpPr>
        <p:spPr>
          <a:xfrm>
            <a:off x="954673" y="1227522"/>
            <a:ext cx="4234271"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DESCRIPCIÓN DEL PROBLEMA</a:t>
            </a:r>
            <a:endParaRPr dirty="0"/>
          </a:p>
        </p:txBody>
      </p:sp>
      <p:sp>
        <p:nvSpPr>
          <p:cNvPr id="8" name="CuadroTexto 7">
            <a:extLst>
              <a:ext uri="{FF2B5EF4-FFF2-40B4-BE49-F238E27FC236}">
                <a16:creationId xmlns:a16="http://schemas.microsoft.com/office/drawing/2014/main" id="{CE363364-0FAD-4973-A253-6FCDB2CCA49B}"/>
              </a:ext>
            </a:extLst>
          </p:cNvPr>
          <p:cNvSpPr txBox="1"/>
          <p:nvPr/>
        </p:nvSpPr>
        <p:spPr>
          <a:xfrm>
            <a:off x="954673" y="1689187"/>
            <a:ext cx="5923498" cy="263144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pPr marL="0" indent="0">
              <a:buNone/>
            </a:pPr>
            <a:r>
              <a:rPr lang="es-CO" dirty="0"/>
              <a:t>Según la Cámara Colombiana de Comercio Electrónico (CCCE), durante la época de la pandemia, se disparó el comercio electrónico debido a la imposibilidad de compras presenciales de casi todos los productos que no fueran de primera necesidad, un ejemplo de esto es el crecimiento del comercio en línea en junio del 2020 con respecto al 2019 que fue de un 100.4%, según Statista. Este crecimiento en la ventas en línea fue el que provoco que tiendas de electrónicos se enfocaran principalmente en desarrollar y mejorar sus tiendas online, pero algunas persona que estaban comenzando su emprendimiento en esta área se vieron afectadas al no tener conocimientos ni personal que pueda realizar una tienda online de manera rápida y eficaz.</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97" name="Google Shape;297;p3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98" name="Google Shape;298;p30"/>
          <p:cNvPicPr preferRelativeResize="0"/>
          <p:nvPr/>
        </p:nvPicPr>
        <p:blipFill rotWithShape="1">
          <a:blip r:embed="rId3">
            <a:alphaModFix/>
          </a:blip>
          <a:srcRect/>
          <a:stretch/>
        </p:blipFill>
        <p:spPr>
          <a:xfrm>
            <a:off x="594778" y="510490"/>
            <a:ext cx="217898" cy="36000"/>
          </a:xfrm>
          <a:prstGeom prst="rect">
            <a:avLst/>
          </a:prstGeom>
          <a:noFill/>
          <a:ln>
            <a:noFill/>
          </a:ln>
        </p:spPr>
      </p:pic>
      <p:graphicFrame>
        <p:nvGraphicFramePr>
          <p:cNvPr id="299" name="Google Shape;299;p30"/>
          <p:cNvGraphicFramePr/>
          <p:nvPr/>
        </p:nvGraphicFramePr>
        <p:xfrm>
          <a:off x="446926" y="1081098"/>
          <a:ext cx="8250150" cy="3889230"/>
        </p:xfrm>
        <a:graphic>
          <a:graphicData uri="http://schemas.openxmlformats.org/drawingml/2006/table">
            <a:tbl>
              <a:tblPr>
                <a:noFill/>
                <a:tableStyleId>{D67BDB57-89EC-4F9E-A6BA-4F70D601457E}</a:tableStyleId>
              </a:tblPr>
              <a:tblGrid>
                <a:gridCol w="1518125">
                  <a:extLst>
                    <a:ext uri="{9D8B030D-6E8A-4147-A177-3AD203B41FA5}">
                      <a16:colId xmlns:a16="http://schemas.microsoft.com/office/drawing/2014/main" val="20000"/>
                    </a:ext>
                  </a:extLst>
                </a:gridCol>
                <a:gridCol w="3347350">
                  <a:extLst>
                    <a:ext uri="{9D8B030D-6E8A-4147-A177-3AD203B41FA5}">
                      <a16:colId xmlns:a16="http://schemas.microsoft.com/office/drawing/2014/main" val="20001"/>
                    </a:ext>
                  </a:extLst>
                </a:gridCol>
                <a:gridCol w="3384675">
                  <a:extLst>
                    <a:ext uri="{9D8B030D-6E8A-4147-A177-3AD203B41FA5}">
                      <a16:colId xmlns:a16="http://schemas.microsoft.com/office/drawing/2014/main" val="20002"/>
                    </a:ext>
                  </a:extLst>
                </a:gridCol>
              </a:tblGrid>
              <a:tr h="367550">
                <a:tc>
                  <a:txBody>
                    <a:bodyPr/>
                    <a:lstStyle/>
                    <a:p>
                      <a:pPr marL="0" marR="0" lvl="0" indent="0" algn="ctr" rtl="0">
                        <a:spcBef>
                          <a:spcPts val="0"/>
                        </a:spcBef>
                        <a:spcAft>
                          <a:spcPts val="0"/>
                        </a:spcAft>
                        <a:buNone/>
                      </a:pPr>
                      <a:r>
                        <a:rPr lang="es-CO" sz="1400" b="1" i="0" u="none" strike="noStrike" cap="none" dirty="0">
                          <a:solidFill>
                            <a:schemeClr val="lt1"/>
                          </a:solidFill>
                          <a:latin typeface="Calibri"/>
                          <a:ea typeface="Calibri"/>
                          <a:cs typeface="Calibri"/>
                          <a:sym typeface="Calibri"/>
                        </a:rPr>
                        <a:t>PROGRAMA</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FUNCIÓN PRINCIPAL</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PARA QUÉ SE UTILIZÓ</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extLst>
                  <a:ext uri="{0D108BD9-81ED-4DB2-BD59-A6C34878D82A}">
                    <a16:rowId xmlns:a16="http://schemas.microsoft.com/office/drawing/2014/main" val="10000"/>
                  </a:ext>
                </a:extLst>
              </a:tr>
              <a:tr h="620925">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Microsoft Windows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Sistema Operativo</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Administrar y organizar los programas y archivos trabajados y poder acceder a ellos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86435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Meet</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Realizar llamadas y videoconferencias desde casi cualquier dispositivo con acceso a internet.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reuniones entre los integrantes del grupo, con el fin de llevar control sobre el trabajo realizado y las tareas pendientes. </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693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Whatsapp</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Aplicación de mensajería instantánea. </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crear un de chat con todos los integrantes del grupo y poder comunicarnos entre todos.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581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Google Forms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Crear de manera rápida y sencilla formularios permitiendo ver los resultados de manera gráfica.</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la encuesta en el proceso de Levantamiento de Información.</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693400">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LucidChart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Aplicativo online que se utiliza para realizar procesos, diagramas y sistemas</a:t>
                      </a:r>
                      <a:endParaRPr dirty="0"/>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Para el diseño y construcción de los diagramas UML de Casos de Uso</a:t>
                      </a:r>
                      <a:endParaRPr dirty="0"/>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05" name="Google Shape;305;p3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06" name="Google Shape;306;p3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07" name="Google Shape;307;p31"/>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08" name="Google Shape;308;p31"/>
          <p:cNvGraphicFramePr/>
          <p:nvPr/>
        </p:nvGraphicFramePr>
        <p:xfrm>
          <a:off x="936000" y="1455063"/>
          <a:ext cx="7271975" cy="3457705"/>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5878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494900">
                <a:tc>
                  <a:txBody>
                    <a:bodyPr/>
                    <a:lstStyle/>
                    <a:p>
                      <a:pPr marL="0" marR="0" lvl="0" indent="0" algn="ctr" rtl="0">
                        <a:spcBef>
                          <a:spcPts val="0"/>
                        </a:spcBef>
                        <a:spcAft>
                          <a:spcPts val="0"/>
                        </a:spcAft>
                        <a:buNone/>
                      </a:pPr>
                      <a:r>
                        <a:rPr lang="es-CO" sz="1400" u="none" strike="noStrike" cap="none" dirty="0"/>
                        <a:t>Visual Paradigm</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para la creación y modelado de varios tipos de diagramas UML.</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diseñar y construir los diagramas BPMN.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35525">
                <a:tc>
                  <a:txBody>
                    <a:bodyPr/>
                    <a:lstStyle/>
                    <a:p>
                      <a:pPr marL="0" marR="0" lvl="0" indent="0" algn="ctr" rtl="0">
                        <a:spcBef>
                          <a:spcPts val="0"/>
                        </a:spcBef>
                        <a:spcAft>
                          <a:spcPts val="0"/>
                        </a:spcAft>
                        <a:buNone/>
                      </a:pPr>
                      <a:r>
                        <a:rPr lang="es-CO" sz="1400" u="none" strike="noStrike" cap="none" dirty="0"/>
                        <a:t>Google Drive</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Almacenamiento de copia de seguridad en la nube, en donde se pueden guardar y editar los archivos.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todos los archivos pertinentes al proyecto de tal manera que no se pierdan.</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494900">
                <a:tc>
                  <a:txBody>
                    <a:bodyPr/>
                    <a:lstStyle/>
                    <a:p>
                      <a:pPr marL="0" marR="0" lvl="0" indent="0" algn="ctr" rtl="0">
                        <a:spcBef>
                          <a:spcPts val="0"/>
                        </a:spcBef>
                        <a:spcAft>
                          <a:spcPts val="0"/>
                        </a:spcAft>
                        <a:buNone/>
                      </a:pPr>
                      <a:r>
                        <a:rPr lang="es-CO" sz="1400" u="none" strike="noStrike" cap="none" dirty="0"/>
                        <a:t>Gmail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Método alternativo de mensajería, que permite adjuntar archivos o enlaces.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enviar y recibir notificaciones respecto al grupo o sus integrantes.</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47850">
                <a:tc>
                  <a:txBody>
                    <a:bodyPr/>
                    <a:lstStyle/>
                    <a:p>
                      <a:pPr marL="0" marR="0" lvl="0" indent="0" algn="ctr" rtl="0">
                        <a:spcBef>
                          <a:spcPts val="0"/>
                        </a:spcBef>
                        <a:spcAft>
                          <a:spcPts val="0"/>
                        </a:spcAft>
                        <a:buNone/>
                      </a:pPr>
                      <a:r>
                        <a:rPr lang="es-CO" sz="1400" u="none" strike="noStrike" cap="none" dirty="0"/>
                        <a:t>Microsoft Word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Procesador y Editor de documentos de texto (DOC y DOCX)</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trabajo escrito del proyecto y archivos complementarios del mismo.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494900">
                <a:tc>
                  <a:txBody>
                    <a:bodyPr/>
                    <a:lstStyle/>
                    <a:p>
                      <a:pPr marL="0" marR="0" lvl="0" indent="0" algn="ctr" rtl="0">
                        <a:spcBef>
                          <a:spcPts val="0"/>
                        </a:spcBef>
                        <a:spcAft>
                          <a:spcPts val="0"/>
                        </a:spcAft>
                        <a:buNone/>
                      </a:pPr>
                      <a:r>
                        <a:rPr lang="es-CO" sz="1400" u="none" strike="noStrike" cap="none" dirty="0"/>
                        <a:t>Microsoft Power Point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Diseño de presentaciones de diapositivas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material de apoyo de la exposición.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14" name="Google Shape;314;p3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15" name="Google Shape;315;p3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16" name="Google Shape;316;p32"/>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17" name="Google Shape;317;p32"/>
          <p:cNvGraphicFramePr/>
          <p:nvPr/>
        </p:nvGraphicFramePr>
        <p:xfrm>
          <a:off x="936000" y="1455063"/>
          <a:ext cx="7271975" cy="3456000"/>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6799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529550">
                <a:tc>
                  <a:txBody>
                    <a:bodyPr/>
                    <a:lstStyle/>
                    <a:p>
                      <a:pPr marL="0" marR="0" lvl="0" indent="0" algn="ctr" rtl="0">
                        <a:spcBef>
                          <a:spcPts val="0"/>
                        </a:spcBef>
                        <a:spcAft>
                          <a:spcPts val="0"/>
                        </a:spcAft>
                        <a:buNone/>
                      </a:pPr>
                      <a:r>
                        <a:rPr lang="es-CO" sz="1400" u="none" strike="noStrike" cap="none" dirty="0"/>
                        <a:t>Git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control de versiones.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organizar y gestionar cambios en el repositorio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87000">
                <a:tc>
                  <a:txBody>
                    <a:bodyPr/>
                    <a:lstStyle/>
                    <a:p>
                      <a:pPr marL="0" marR="0" lvl="0" indent="0" algn="ctr" rtl="0">
                        <a:spcBef>
                          <a:spcPts val="0"/>
                        </a:spcBef>
                        <a:spcAft>
                          <a:spcPts val="0"/>
                        </a:spcAft>
                        <a:buNone/>
                      </a:pPr>
                      <a:r>
                        <a:rPr lang="es-CO" sz="1400" u="none" strike="noStrike" cap="none" dirty="0"/>
                        <a:t>Github</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la nube de almacenamiento de proyectos, usando el control de versiones de Git</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y tener control del código fuente y demás archivos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87000">
                <a:tc>
                  <a:txBody>
                    <a:bodyPr/>
                    <a:lstStyle/>
                    <a:p>
                      <a:pPr marL="0" marR="0" lvl="0" indent="0" algn="ctr" rtl="0">
                        <a:spcBef>
                          <a:spcPts val="0"/>
                        </a:spcBef>
                        <a:spcAft>
                          <a:spcPts val="0"/>
                        </a:spcAft>
                        <a:buNone/>
                      </a:pPr>
                      <a:r>
                        <a:rPr lang="es-CO" sz="1400" u="none" strike="noStrike" cap="none" dirty="0"/>
                        <a:t>Microsoft Excel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Programa para edición y creación de hojas de cálculo y tablas.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Product Backlog del proyecto, gráficos de la encuesta y otros cuadros con información adicional.</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72475">
                <a:tc>
                  <a:txBody>
                    <a:bodyPr/>
                    <a:lstStyle/>
                    <a:p>
                      <a:pPr marL="0" marR="0" lvl="0" indent="0" algn="ctr" rtl="0">
                        <a:spcBef>
                          <a:spcPts val="0"/>
                        </a:spcBef>
                        <a:spcAft>
                          <a:spcPts val="0"/>
                        </a:spcAft>
                        <a:buNone/>
                      </a:pPr>
                      <a:r>
                        <a:rPr lang="es-CO" sz="1400" u="none" strike="noStrike" cap="none" dirty="0"/>
                        <a:t>Google Jamboard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web en el que se crean tableros interactivos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listar pendientes, lluvias de ideas, compartir opiniones que se maneja por notas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HISTORIAS DE USUARIO</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28" name="Google Shape;328;p34"/>
          <p:cNvGraphicFramePr/>
          <p:nvPr/>
        </p:nvGraphicFramePr>
        <p:xfrm>
          <a:off x="209674"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745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15975">
                <a:tc>
                  <a:txBody>
                    <a:bodyPr/>
                    <a:lstStyle/>
                    <a:p>
                      <a:pPr marL="0" marR="0" lvl="0" indent="0" algn="ctr" rtl="0">
                        <a:spcBef>
                          <a:spcPts val="0"/>
                        </a:spcBef>
                        <a:spcAft>
                          <a:spcPts val="0"/>
                        </a:spcAft>
                        <a:buNone/>
                      </a:pPr>
                      <a:r>
                        <a:rPr lang="es-CO" sz="1300" u="none" strike="noStrike" cap="none" dirty="0"/>
                        <a:t>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Registrarme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usuario respectivo al rol, y poder usar el aplicativo bajo los límites del mismo.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usuario es aquel que le va a dar uso al aplicativo y cuando este se registra esta dando la información necesaria para que entonces pueda ingresar y utilizar el sistema de información de acuerdo a su rol</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81550">
                <a:tc>
                  <a:txBody>
                    <a:bodyPr/>
                    <a:lstStyle/>
                    <a:p>
                      <a:pPr marL="0" marR="0" lvl="0" indent="0" algn="ctr" rtl="0">
                        <a:spcBef>
                          <a:spcPts val="0"/>
                        </a:spcBef>
                        <a:spcAft>
                          <a:spcPts val="0"/>
                        </a:spcAft>
                        <a:buNone/>
                      </a:pPr>
                      <a:r>
                        <a:rPr lang="es-CO" sz="1300" u="none" strike="noStrike" cap="none" dirty="0"/>
                        <a:t>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Realizar 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Utilizar el aplicativo libremente de acuerdo al rol asignado.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usuarios buscan tener una experiencia sin restricciones, cuando vayan a usar el aplicativo iniciarán sesión y entonces podrán continuar con su experiencia.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415975">
                <a:tc>
                  <a:txBody>
                    <a:bodyPr/>
                    <a:lstStyle/>
                    <a:p>
                      <a:pPr marL="0" marR="0" lvl="0" indent="0" algn="ctr" rtl="0">
                        <a:spcBef>
                          <a:spcPts val="0"/>
                        </a:spcBef>
                        <a:spcAft>
                          <a:spcPts val="0"/>
                        </a:spcAft>
                        <a:buNone/>
                      </a:pPr>
                      <a:r>
                        <a:rPr lang="es-CO" sz="1300" u="none" strike="noStrike" cap="none" dirty="0"/>
                        <a:t>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Interfaz</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Ofrecer una interfaz intuitiva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tengan la mejor experiencia posible usando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administrador quiere ofrecer una interfaz agradable e intuitiva, cuando el cliente ingrese al aplicativo lograr que el cliente decida quedarse y entonces  utilizar el aplicativo normalmente.</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34" name="Google Shape;334;p35"/>
          <p:cNvGraphicFramePr/>
          <p:nvPr/>
        </p:nvGraphicFramePr>
        <p:xfrm>
          <a:off x="209675"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480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656550">
                <a:tc>
                  <a:txBody>
                    <a:bodyPr/>
                    <a:lstStyle/>
                    <a:p>
                      <a:pPr marL="0" marR="0" lvl="0" indent="0" algn="ctr" rtl="0">
                        <a:spcBef>
                          <a:spcPts val="0"/>
                        </a:spcBef>
                        <a:spcAft>
                          <a:spcPts val="0"/>
                        </a:spcAft>
                        <a:buNone/>
                      </a:pPr>
                      <a:r>
                        <a:rPr lang="es-CO" sz="1300" u="none" strike="noStrike" cap="none" dirty="0"/>
                        <a:t>4</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Añadir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Agregar productos que llegan a mi dominio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puedan visualizar los productos que se encuentran en venta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productos son los que se encargan de atraer a los usuarios y cuando el vendedor edita y ordena de una manera completa y sencilla, entonces lograremos que los clientes decidan utilizar y visualizar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291725">
                <a:tc>
                  <a:txBody>
                    <a:bodyPr/>
                    <a:lstStyle/>
                    <a:p>
                      <a:pPr marL="0" marR="0" lvl="0" indent="0" algn="ctr" rtl="0">
                        <a:spcBef>
                          <a:spcPts val="0"/>
                        </a:spcBef>
                        <a:spcAft>
                          <a:spcPts val="0"/>
                        </a:spcAft>
                        <a:buNone/>
                      </a:pPr>
                      <a:r>
                        <a:rPr lang="es-CO" sz="1300" u="none" strike="noStrike" cap="none" dirty="0"/>
                        <a:t>5</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si la información del cliente está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registrados tengan información veraz y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primordial que los usuarios tengan actualizada su información cuando vayan a realizar una compra, y entonces, evitar problemas a la hora de hacer envíos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291725">
                <a:tc>
                  <a:txBody>
                    <a:bodyPr/>
                    <a:lstStyle/>
                    <a:p>
                      <a:pPr marL="0" marR="0" lvl="0" indent="0" algn="ctr" rtl="0">
                        <a:spcBef>
                          <a:spcPts val="0"/>
                        </a:spcBef>
                        <a:spcAft>
                          <a:spcPts val="0"/>
                        </a:spcAft>
                        <a:buNone/>
                      </a:pPr>
                      <a:r>
                        <a:rPr lang="es-CO" sz="1300" u="none" strike="noStrike" cap="none" dirty="0"/>
                        <a:t>6</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Base de datos de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Gestionar la base de datos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comprobar la legalidad de los productos que se ofrecen al público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pueden dar problemas por productos ilícitos, y cuando se revise la base de datos encontrar, y entonces, informar sobre productos fraudulentos.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0" name="Google Shape;340;p36"/>
          <p:cNvGraphicFramePr/>
          <p:nvPr/>
        </p:nvGraphicFramePr>
        <p:xfrm>
          <a:off x="270001" y="177752"/>
          <a:ext cx="8604025" cy="4788025"/>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713425">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26850">
                <a:tc>
                  <a:txBody>
                    <a:bodyPr/>
                    <a:lstStyle/>
                    <a:p>
                      <a:pPr marL="0" marR="0" lvl="0" indent="0" algn="ctr" rtl="0">
                        <a:spcBef>
                          <a:spcPts val="0"/>
                        </a:spcBef>
                        <a:spcAft>
                          <a:spcPts val="0"/>
                        </a:spcAft>
                        <a:buNone/>
                      </a:pPr>
                      <a:r>
                        <a:rPr lang="es-CO" sz="1300" u="none" strike="noStrike" cap="none" dirty="0"/>
                        <a:t>7</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Bloquear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Por medio del código de seguridad podamos visualizar que usuarios están infligiendo con la medida de seguridad</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podamos lograr que ningún usuario indeseado infrinja y llegue a utilizar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implementar seguridad que afronte problemáticas cuando hay suplantación o información falsa y entonces lograr que el aplicativo sea legal y de confianza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875">
                <a:tc>
                  <a:txBody>
                    <a:bodyPr/>
                    <a:lstStyle/>
                    <a:p>
                      <a:pPr marL="0" marR="0" lvl="0" indent="0" algn="ctr" rtl="0">
                        <a:spcBef>
                          <a:spcPts val="0"/>
                        </a:spcBef>
                        <a:spcAft>
                          <a:spcPts val="0"/>
                        </a:spcAft>
                        <a:buNone/>
                      </a:pPr>
                      <a:r>
                        <a:rPr lang="es-CO" sz="1300" u="none" strike="noStrike" cap="none" dirty="0"/>
                        <a:t>8</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 </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Desplegar las 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control sobre las ventas que se van realizando cada mes.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esencial para la gestión de un negocio tener un control sobre sus ventas, cuando sea oportuno, generar un informe mensual de ventas y entonces poder gestionar dicha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875">
                <a:tc>
                  <a:txBody>
                    <a:bodyPr/>
                    <a:lstStyle/>
                    <a:p>
                      <a:pPr marL="0" marR="0" lvl="0" indent="0" algn="ctr" rtl="0">
                        <a:spcBef>
                          <a:spcPts val="0"/>
                        </a:spcBef>
                        <a:spcAft>
                          <a:spcPts val="0"/>
                        </a:spcAft>
                        <a:buNone/>
                      </a:pPr>
                      <a:r>
                        <a:rPr lang="es-CO" sz="1300" u="none" strike="noStrike" cap="none" dirty="0"/>
                        <a:t>9</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Conocer los pedidos que se han realizado por parte de los clientes y facilitar la gestión de los envíos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crucial para un negocio conocer sus pedidos, cuando necesiten preparar los envíos, podrán consultar los pedidos que hayan llegado y entonces poder organizar todo con esta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6" name="Google Shape;346;p37"/>
          <p:cNvGraphicFramePr/>
          <p:nvPr/>
        </p:nvGraphicFramePr>
        <p:xfrm>
          <a:off x="270001" y="177749"/>
          <a:ext cx="8604025" cy="481733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37515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701825">
                <a:tc>
                  <a:txBody>
                    <a:bodyPr/>
                    <a:lstStyle/>
                    <a:p>
                      <a:pPr marL="0" marR="0" lvl="0" indent="0" algn="ctr" rtl="0">
                        <a:spcBef>
                          <a:spcPts val="0"/>
                        </a:spcBef>
                        <a:spcAft>
                          <a:spcPts val="0"/>
                        </a:spcAft>
                        <a:buNone/>
                      </a:pPr>
                      <a:r>
                        <a:rPr lang="es-CO" sz="1300" u="none" strike="noStrike" cap="none" dirty="0"/>
                        <a:t>10</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visualicen en una sección principal, ofertas que puedan ser de su interés y agrado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que hayan diferentes ofertas y promociones para un negocio, cuando se llegue a presentar una, poder actualizar la interfaz y entonces dar a conocer dichas ofertas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1"/>
                  </a:ext>
                </a:extLst>
              </a:tr>
              <a:tr h="911975">
                <a:tc>
                  <a:txBody>
                    <a:bodyPr/>
                    <a:lstStyle/>
                    <a:p>
                      <a:pPr marL="0" marR="0" lvl="0" indent="0" algn="ctr" rtl="0">
                        <a:spcBef>
                          <a:spcPts val="0"/>
                        </a:spcBef>
                        <a:spcAft>
                          <a:spcPts val="0"/>
                        </a:spcAft>
                        <a:buNone/>
                      </a:pPr>
                      <a:r>
                        <a:rPr lang="es-CO" sz="1300" u="none" strike="noStrike" cap="none" dirty="0"/>
                        <a:t>11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el estado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mostrar a los clientes los productos que siguen disponibles y los que están agotados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debe tener en cuenta el inventario de los productos, cuando se llegue a agotar uno, actualizar la información del producto y entonces poder notificar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2"/>
                  </a:ext>
                </a:extLst>
              </a:tr>
              <a:tr h="1022350">
                <a:tc>
                  <a:txBody>
                    <a:bodyPr/>
                    <a:lstStyle/>
                    <a:p>
                      <a:pPr marL="0" marR="0" lvl="0" indent="0" algn="ctr" rtl="0">
                        <a:spcBef>
                          <a:spcPts val="0"/>
                        </a:spcBef>
                        <a:spcAft>
                          <a:spcPts val="0"/>
                        </a:spcAft>
                        <a:buNone/>
                      </a:pPr>
                      <a:r>
                        <a:rPr lang="es-CO" sz="1300" u="none" strike="noStrike" cap="none" dirty="0"/>
                        <a:t>12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el producto deseado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Verificar su disponibilidad en la tienda, y conocer sus características y especificaciones técnicas</a:t>
                      </a:r>
                      <a:endParaRPr sz="1300" b="0" i="0" u="none" strike="noStrike" cap="none" dirty="0">
                        <a:solidFill>
                          <a:srgbClr val="000000"/>
                        </a:solidFill>
                        <a:latin typeface="Calibri"/>
                        <a:ea typeface="Calibri"/>
                        <a:cs typeface="Calibri"/>
                        <a:sym typeface="Calibri"/>
                      </a:endParaRPr>
                    </a:p>
                  </a:txBody>
                  <a:tcPr marL="7675" marR="7675" marT="7675" marB="0" anchor="b"/>
                </a:tc>
                <a:tc>
                  <a:txBody>
                    <a:bodyPr/>
                    <a:lstStyle/>
                    <a:p>
                      <a:pPr marL="0" marR="0" lvl="0" indent="0" algn="l" rtl="0">
                        <a:spcBef>
                          <a:spcPts val="0"/>
                        </a:spcBef>
                        <a:spcAft>
                          <a:spcPts val="0"/>
                        </a:spcAft>
                        <a:buNone/>
                      </a:pPr>
                      <a:r>
                        <a:rPr lang="es-CO" sz="1300" u="none" strike="noStrike" cap="none" dirty="0"/>
                        <a:t>Dado que un cliente desea adquirir un producto, cuando lo quiera encontrar, entonces podrá filtrar entre los productos desplegados y encontrar el que busca</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3"/>
                  </a:ext>
                </a:extLst>
              </a:tr>
              <a:tr h="1022350">
                <a:tc>
                  <a:txBody>
                    <a:bodyPr/>
                    <a:lstStyle/>
                    <a:p>
                      <a:pPr marL="0" marR="0" lvl="0" indent="0" algn="ctr" rtl="0">
                        <a:spcBef>
                          <a:spcPts val="0"/>
                        </a:spcBef>
                        <a:spcAft>
                          <a:spcPts val="0"/>
                        </a:spcAft>
                        <a:buNone/>
                      </a:pPr>
                      <a:r>
                        <a:rPr lang="es-CO" sz="1300" u="none" strike="noStrike" cap="none" dirty="0"/>
                        <a:t>13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varios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Encontrar el producto que mejor se adapte a mis necesidades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cliente en su búsqueda puede encontrar otro producto que sea de su interés, cuando necesite salir de dudas entonces podrá encontrar la mejor opción entre varios productos.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2" name="Google Shape;352;p38"/>
          <p:cNvGraphicFramePr/>
          <p:nvPr/>
        </p:nvGraphicFramePr>
        <p:xfrm>
          <a:off x="209675" y="177750"/>
          <a:ext cx="8604025" cy="464105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70550">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323500">
                <a:tc>
                  <a:txBody>
                    <a:bodyPr/>
                    <a:lstStyle/>
                    <a:p>
                      <a:pPr marL="0" marR="0" lvl="0" indent="0" algn="ctr" rtl="0">
                        <a:spcBef>
                          <a:spcPts val="0"/>
                        </a:spcBef>
                        <a:spcAft>
                          <a:spcPts val="0"/>
                        </a:spcAft>
                        <a:buNone/>
                      </a:pPr>
                      <a:r>
                        <a:rPr lang="es-CO" sz="1200" u="none" strike="noStrike" cap="none" dirty="0"/>
                        <a:t>14</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Pedir Asesoría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Solicitar asesoría por Whatsapp</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Para aclarar las dudas que se tengan con algún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no cuenta con la totalidad de información sobre los productos, cuando necesite información acerca de uno podrá solicitar asesoría y entonces resolver sus inquietudes.</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500">
                <a:tc>
                  <a:txBody>
                    <a:bodyPr/>
                    <a:lstStyle/>
                    <a:p>
                      <a:pPr marL="0" marR="0" lvl="0" indent="0" algn="ctr" rtl="0">
                        <a:spcBef>
                          <a:spcPts val="0"/>
                        </a:spcBef>
                        <a:spcAft>
                          <a:spcPts val="0"/>
                        </a:spcAft>
                        <a:buNone/>
                      </a:pPr>
                      <a:r>
                        <a:rPr lang="es-CO" sz="1200" u="none" strike="noStrike" cap="none" dirty="0"/>
                        <a:t>15</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Carrito de Compras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Añadir los productos deseados al carrito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Tener un control sobre los productos a comprar y la cantidad de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tenga información detallada y organizada de lo que va a comprar, cuando vaya a realizar la compra, verificará su carrito y entonces poder proceder con seguridad.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500">
                <a:tc>
                  <a:txBody>
                    <a:bodyPr/>
                    <a:lstStyle/>
                    <a:p>
                      <a:pPr marL="0" marR="0" lvl="0" indent="0" algn="ctr" rtl="0">
                        <a:spcBef>
                          <a:spcPts val="0"/>
                        </a:spcBef>
                        <a:spcAft>
                          <a:spcPts val="0"/>
                        </a:spcAft>
                        <a:buNone/>
                      </a:pPr>
                      <a:r>
                        <a:rPr lang="es-CO" sz="1200" u="none" strike="noStrike" cap="none" dirty="0"/>
                        <a:t>16</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Información de Pago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Diligenciar la información de pago para cada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Facilitar la compra de los productos, y no tener un formulario pre-diligenciado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quiere ahorrar tiempo, cuando vaya a realizar el pago, se le mostrará un formulario para poder redirigir a la plataforma de pago y entonces poder aprobar la transacción.</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p:nvPr/>
        </p:nvSpPr>
        <p:spPr>
          <a:xfrm>
            <a:off x="-88900" y="0"/>
            <a:ext cx="923290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8" name="Google Shape;358;p39"/>
          <p:cNvGraphicFramePr/>
          <p:nvPr/>
        </p:nvGraphicFramePr>
        <p:xfrm>
          <a:off x="219175" y="187286"/>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46175">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117625">
                <a:tc>
                  <a:txBody>
                    <a:bodyPr/>
                    <a:lstStyle/>
                    <a:p>
                      <a:pPr marL="0" marR="0" lvl="0" indent="0" algn="ctr" rtl="0">
                        <a:spcBef>
                          <a:spcPts val="0"/>
                        </a:spcBef>
                        <a:spcAft>
                          <a:spcPts val="0"/>
                        </a:spcAft>
                        <a:buNone/>
                      </a:pPr>
                      <a:r>
                        <a:rPr lang="es-CO" sz="1200" u="none" strike="noStrike" cap="none" dirty="0"/>
                        <a:t>17</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Aceptar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b="1" u="none" strike="noStrike" cap="none" dirty="0">
                          <a:solidFill>
                            <a:srgbClr val="FF0000"/>
                          </a:solidFill>
                        </a:rPr>
                        <a:t>Confirmar la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Que se </a:t>
                      </a:r>
                      <a:r>
                        <a:rPr lang="es-CO" sz="1200" b="1" u="none" strike="noStrike" cap="none" dirty="0">
                          <a:solidFill>
                            <a:srgbClr val="FF0000"/>
                          </a:solidFill>
                        </a:rPr>
                        <a:t>gener</a:t>
                      </a:r>
                      <a:r>
                        <a:rPr lang="es-CO" sz="1200" b="1" dirty="0">
                          <a:solidFill>
                            <a:srgbClr val="FF0000"/>
                          </a:solidFill>
                        </a:rPr>
                        <a:t>ar</a:t>
                      </a:r>
                      <a:r>
                        <a:rPr lang="es-CO" sz="1200" b="1" u="none" strike="noStrike" cap="none" dirty="0">
                          <a:solidFill>
                            <a:srgbClr val="FF0000"/>
                          </a:solidFill>
                        </a:rPr>
                        <a:t> una factura electrónica con el resumen de mi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b="1" u="none" strike="noStrike" cap="none" dirty="0">
                          <a:solidFill>
                            <a:srgbClr val="FF0000"/>
                          </a:solidFill>
                        </a:rPr>
                        <a:t>Dado que es crucial para un cliente tener seguridad sobre su compra</a:t>
                      </a:r>
                      <a:r>
                        <a:rPr lang="es-CO" sz="1200" u="none" strike="noStrike" cap="none" dirty="0"/>
                        <a:t>, cuando confirme la compra de un producto, generar una factura y entonces estará seguro de lo que adquirió.</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97050">
                <a:tc>
                  <a:txBody>
                    <a:bodyPr/>
                    <a:lstStyle/>
                    <a:p>
                      <a:pPr marL="0" marR="0" lvl="0" indent="0" algn="ctr" rtl="0">
                        <a:spcBef>
                          <a:spcPts val="0"/>
                        </a:spcBef>
                        <a:spcAft>
                          <a:spcPts val="0"/>
                        </a:spcAft>
                        <a:buNone/>
                      </a:pPr>
                      <a:r>
                        <a:rPr lang="es-CO" sz="1200" u="none" strike="noStrike" cap="none" dirty="0"/>
                        <a:t>18</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Factura Electrónica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Recibir la Factura electrónica por correo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Exigir garantía en caso de algún problema externo que afecte la entrega del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haga valer sus derechos, cuando se llegue a presentar un problema con el envío, tendrá un soporte de la compra en su correo y entonces podrá exigir garantías sobre su compra.</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627150">
                <a:tc>
                  <a:txBody>
                    <a:bodyPr/>
                    <a:lstStyle/>
                    <a:p>
                      <a:pPr marL="0" marR="0" lvl="0" indent="0" algn="ctr" rtl="0">
                        <a:spcBef>
                          <a:spcPts val="0"/>
                        </a:spcBef>
                        <a:spcAft>
                          <a:spcPts val="0"/>
                        </a:spcAft>
                        <a:buNone/>
                      </a:pPr>
                      <a:r>
                        <a:rPr lang="es-CO" sz="1200" u="none" strike="noStrike" cap="none" dirty="0"/>
                        <a:t>19</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Calificar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Dejar una reseña a cualquier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Expresar mi opinión y dar a conocer mi experiencia con los productos que haya adquirido.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necesario llevar la información de los productos mejor calificados, cuando se trata de verificar la calidad de un producto, poder ver las reseñas del mismo y entonces saber si es un producto de calidad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64" name="Google Shape;64;p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65" name="Google Shape;65;p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66" name="Google Shape;66;p4"/>
          <p:cNvSpPr txBox="1"/>
          <p:nvPr/>
        </p:nvSpPr>
        <p:spPr>
          <a:xfrm>
            <a:off x="954675" y="1227522"/>
            <a:ext cx="4234270"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FORMULACIÓN DEL PROBLEMA</a:t>
            </a:r>
            <a:endParaRPr sz="2000" b="1" dirty="0">
              <a:solidFill>
                <a:srgbClr val="5E5C5D"/>
              </a:solidFill>
              <a:latin typeface="Calibri"/>
              <a:ea typeface="Calibri"/>
              <a:cs typeface="Calibri"/>
              <a:sym typeface="Calibri"/>
            </a:endParaRPr>
          </a:p>
        </p:txBody>
      </p:sp>
      <p:sp>
        <p:nvSpPr>
          <p:cNvPr id="67" name="Google Shape;67;p4"/>
          <p:cNvSpPr txBox="1"/>
          <p:nvPr/>
        </p:nvSpPr>
        <p:spPr>
          <a:xfrm>
            <a:off x="954675" y="1702952"/>
            <a:ext cx="5941884" cy="646331"/>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¿CÓMO PODEMOS AYUDAR A DICHOS EMPRENDEDORES A CONCRETAR SUS VENTAS MÁS FÁCILMENTE?</a:t>
            </a:r>
            <a:endParaRPr dirty="0"/>
          </a:p>
        </p:txBody>
      </p:sp>
      <p:sp>
        <p:nvSpPr>
          <p:cNvPr id="68" name="Google Shape;68;p4"/>
          <p:cNvSpPr txBox="1"/>
          <p:nvPr/>
        </p:nvSpPr>
        <p:spPr>
          <a:xfrm>
            <a:off x="990201" y="2609551"/>
            <a:ext cx="2591262" cy="369332"/>
          </a:xfrm>
          <a:prstGeom prst="rect">
            <a:avLst/>
          </a:prstGeom>
          <a:noFill/>
          <a:ln>
            <a:noFill/>
          </a:ln>
        </p:spPr>
        <p:txBody>
          <a:bodyPr spcFirstLastPara="1" wrap="square" lIns="91425" tIns="45700" rIns="91425" bIns="45700" anchor="t" anchorCtr="0">
            <a:spAutoFit/>
          </a:bodyPr>
          <a:lstStyle/>
          <a:p>
            <a:r>
              <a:rPr lang="es-CO" sz="1800" b="1" dirty="0">
                <a:solidFill>
                  <a:srgbClr val="5E5C5D"/>
                </a:solidFill>
                <a:latin typeface="Calibri"/>
                <a:ea typeface="Calibri"/>
                <a:cs typeface="Calibri"/>
                <a:sym typeface="Calibri"/>
              </a:rPr>
              <a:t>Objetivo General</a:t>
            </a:r>
            <a:endParaRPr dirty="0"/>
          </a:p>
        </p:txBody>
      </p:sp>
      <p:sp>
        <p:nvSpPr>
          <p:cNvPr id="69" name="Google Shape;69;p4"/>
          <p:cNvSpPr txBox="1"/>
          <p:nvPr/>
        </p:nvSpPr>
        <p:spPr>
          <a:xfrm>
            <a:off x="990200" y="3006143"/>
            <a:ext cx="6694481" cy="830997"/>
          </a:xfrm>
          <a:prstGeom prst="rect">
            <a:avLst/>
          </a:prstGeom>
          <a:noFill/>
          <a:ln>
            <a:noFill/>
          </a:ln>
        </p:spPr>
        <p:txBody>
          <a:bodyPr spcFirstLastPara="1" wrap="square" lIns="91425" tIns="45700" rIns="91425" bIns="45700" anchor="t" anchorCtr="0">
            <a:spAutoFit/>
          </a:bodyPr>
          <a:lstStyle/>
          <a:p>
            <a:r>
              <a:rPr lang="es-CO" sz="1600" b="1" dirty="0">
                <a:solidFill>
                  <a:srgbClr val="5E5C5D"/>
                </a:solidFill>
                <a:latin typeface="Calibri"/>
                <a:ea typeface="Calibri"/>
                <a:cs typeface="Calibri"/>
                <a:sym typeface="Calibri"/>
              </a:rPr>
              <a:t>Desarrollar</a:t>
            </a:r>
            <a:r>
              <a:rPr lang="es-CO" sz="1600" dirty="0">
                <a:solidFill>
                  <a:srgbClr val="5E5C5D"/>
                </a:solidFill>
                <a:latin typeface="Calibri"/>
                <a:ea typeface="Calibri"/>
                <a:cs typeface="Calibri"/>
                <a:sym typeface="Calibri"/>
              </a:rPr>
              <a:t> un </a:t>
            </a:r>
            <a:r>
              <a:rPr lang="es-CO" sz="1600" b="1" dirty="0">
                <a:solidFill>
                  <a:srgbClr val="5E5C5D"/>
                </a:solidFill>
                <a:latin typeface="Calibri"/>
                <a:ea typeface="Calibri"/>
                <a:cs typeface="Calibri"/>
                <a:sym typeface="Calibri"/>
              </a:rPr>
              <a:t>Sistema de Información </a:t>
            </a:r>
            <a:r>
              <a:rPr lang="es-CO" sz="1600" dirty="0">
                <a:solidFill>
                  <a:srgbClr val="5E5C5D"/>
                </a:solidFill>
                <a:latin typeface="Calibri"/>
                <a:ea typeface="Calibri"/>
                <a:cs typeface="Calibri"/>
                <a:sym typeface="Calibri"/>
              </a:rPr>
              <a:t>bajo plataforma web que permita a los emprendedores de venta de computadores portátiles publicar sus productos y venderlos de forma segura.</a:t>
            </a:r>
            <a:endParaRPr dirty="0"/>
          </a:p>
        </p:txBody>
      </p:sp>
      <p:pic>
        <p:nvPicPr>
          <p:cNvPr id="70" name="Google Shape;70;p4"/>
          <p:cNvPicPr preferRelativeResize="0"/>
          <p:nvPr/>
        </p:nvPicPr>
        <p:blipFill rotWithShape="1">
          <a:blip r:embed="rId4">
            <a:alphaModFix/>
          </a:blip>
          <a:srcRect/>
          <a:stretch/>
        </p:blipFill>
        <p:spPr>
          <a:xfrm>
            <a:off x="1077757" y="2304875"/>
            <a:ext cx="265430" cy="4191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CASOS DE USO (UML)</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69" name="Google Shape;369;p4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0" name="Google Shape;370;p41"/>
          <p:cNvSpPr txBox="1"/>
          <p:nvPr/>
        </p:nvSpPr>
        <p:spPr>
          <a:xfrm>
            <a:off x="954675" y="167015"/>
            <a:ext cx="23346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71" name="Google Shape;371;p41"/>
          <p:cNvPicPr preferRelativeResize="0"/>
          <p:nvPr/>
        </p:nvPicPr>
        <p:blipFill rotWithShape="1">
          <a:blip r:embed="rId4">
            <a:alphaModFix/>
          </a:blip>
          <a:srcRect/>
          <a:stretch/>
        </p:blipFill>
        <p:spPr>
          <a:xfrm>
            <a:off x="2121987" y="874901"/>
            <a:ext cx="4508844" cy="41062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77" name="Google Shape;377;p4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8" name="Google Shape;378;p42"/>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79" name="Google Shape;379;p42"/>
          <p:cNvPicPr preferRelativeResize="0"/>
          <p:nvPr/>
        </p:nvPicPr>
        <p:blipFill rotWithShape="1">
          <a:blip r:embed="rId4">
            <a:alphaModFix/>
          </a:blip>
          <a:srcRect/>
          <a:stretch/>
        </p:blipFill>
        <p:spPr>
          <a:xfrm>
            <a:off x="1390989" y="899407"/>
            <a:ext cx="6362022" cy="424409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85" name="Google Shape;385;p4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86" name="Google Shape;386;p43"/>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87" name="Google Shape;387;p43"/>
          <p:cNvPicPr preferRelativeResize="0"/>
          <p:nvPr/>
        </p:nvPicPr>
        <p:blipFill rotWithShape="1">
          <a:blip r:embed="rId4">
            <a:alphaModFix/>
          </a:blip>
          <a:srcRect/>
          <a:stretch/>
        </p:blipFill>
        <p:spPr>
          <a:xfrm>
            <a:off x="2637988" y="953254"/>
            <a:ext cx="3856932" cy="419024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393" name="Google Shape;393;p44"/>
          <p:cNvSpPr txBox="1"/>
          <p:nvPr/>
        </p:nvSpPr>
        <p:spPr>
          <a:xfrm>
            <a:off x="1776165" y="1848475"/>
            <a:ext cx="5591670" cy="1446550"/>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CASOS DE USO EXTENDIDOS</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99" name="Google Shape;399;p45"/>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CU-001 - Registrar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tiene interés en registrarse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registra el usuario y espera que le asigne su rol para poder acceder a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Carga el formulario para realizar el registro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2.Diligenciar formulario con la información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Validar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el registro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 muestra mensaje “El registro se ha realizado con éxito”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8535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3.a. Al momento de confirmar el formulario falta o se ingresó un dato mal se mostrará un mensaje indicando el error. (Falta Seleccionar Tipo de Documento)</a:t>
                      </a:r>
                      <a:br>
                        <a:rPr lang="es-CO" sz="1200" u="none" strike="noStrike" cap="none" dirty="0"/>
                      </a:br>
                      <a:r>
                        <a:rPr lang="es-CO" sz="1200" u="none" strike="noStrike" cap="none" dirty="0"/>
                        <a:t>3. b. Si al momento de confirmar formulario el usuario ya existe se generará un mensaje de aviso mostrando que ya hay un usuario con los mismos datos.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05" name="Google Shape;405;p46"/>
          <p:cNvGraphicFramePr/>
          <p:nvPr/>
        </p:nvGraphicFramePr>
        <p:xfrm>
          <a:off x="191675" y="177750"/>
          <a:ext cx="8640025" cy="478894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3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CU-002 – Realizar Login</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3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0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La persona ya debe estar registrada en el aplicativo.</a:t>
                      </a:r>
                      <a:endParaRPr dirty="0"/>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19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 El usuario accede al aplicativo por primera vez, para visualizarlo según su rol</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3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4"/>
                  </a:ext>
                </a:extLst>
              </a:tr>
              <a:tr h="58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1.Cargar el formulario para realizar el Login del usuario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5"/>
                  </a:ext>
                </a:extLst>
              </a:tr>
              <a:tr h="5477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2.Diligenciar el formulario con la información y contraseña con la que se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6"/>
                  </a:ext>
                </a:extLst>
              </a:tr>
              <a:tr h="27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7"/>
                  </a:ext>
                </a:extLst>
              </a:tr>
              <a:tr h="539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4.Verificar que la información dada coincida con la del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8"/>
                  </a:ext>
                </a:extLst>
              </a:tr>
              <a:tr h="6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5.Muestra el mensaje “El Login se ha realizado con éxito”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9"/>
                  </a:ext>
                </a:extLst>
              </a:tr>
              <a:tr h="8521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3. Al momento de confirmar el formulario y no se hallan los espacios obligatorios se mostrará un mensaje de aviso. (Hacen falta los siguientes datos)</a:t>
                      </a:r>
                      <a:endParaRPr dirty="0"/>
                    </a:p>
                    <a:p>
                      <a:pPr marL="0" marR="0" lvl="0" indent="0" algn="l" rtl="0">
                        <a:spcBef>
                          <a:spcPts val="0"/>
                        </a:spcBef>
                        <a:spcAft>
                          <a:spcPts val="0"/>
                        </a:spcAft>
                        <a:buNone/>
                      </a:pPr>
                      <a:r>
                        <a:rPr lang="es-CO" sz="1200" u="none" strike="noStrike" cap="none" dirty="0"/>
                        <a:t>4.Al momento de que la información no coincida con la dada en el registro se mostrará un mensaje con el error. (Los datos son incorrectos no se ha encontrado al usuario).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3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1" name="Google Shape;411;p47"/>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1892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CU-003 – Validar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7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92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confirmó el formulario de registro y Login.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698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Validar que la información dada por los usuarios sea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7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63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el usuario ya utilizó el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3.informarle al sistema que el usuario registrado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cumplió con la medida de seguridad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8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darle permiso al usuario para que acceda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7987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2.a.Si el usuario informa que no le llego ningún código de verificación proceder a enviarlo de nuevo</a:t>
                      </a:r>
                      <a:endParaRPr dirty="0"/>
                    </a:p>
                    <a:p>
                      <a:pPr marL="0" marR="0" lvl="0" indent="0" algn="l" rtl="0">
                        <a:spcBef>
                          <a:spcPts val="0"/>
                        </a:spcBef>
                        <a:spcAft>
                          <a:spcPts val="0"/>
                        </a:spcAft>
                        <a:buNone/>
                      </a:pPr>
                      <a:r>
                        <a:rPr lang="es-CO" sz="1200" u="none" strike="noStrike" cap="none" dirty="0"/>
                        <a:t>2.b. Si el usuario no confirmo el código de verificación e intenta entrar al aplicativo haciendo caso omiso al correo se procede a bloquear al usuario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7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7" name="Google Shape;417;p48"/>
          <p:cNvGraphicFramePr/>
          <p:nvPr/>
        </p:nvGraphicFramePr>
        <p:xfrm>
          <a:off x="191675" y="181329"/>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03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CU-007 – Añadir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03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06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contar con el rol necesario para poder añadir y editar los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47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ingrese los productos que tiene en su dominio, para iniciar un sustento económico por medio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03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3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Agregar el producto que va a poner a la venta en el aplicativo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2.Ingresar las especificaciones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si el producto cumple con los requisitos legales para ser publicado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 Leer el producto agregado y acomodarlo según características en la zona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422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5.Espera a que otro usuario con el rol de cliente se interese por 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745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 Si el producto parece sospechoso porque incumple con los requisitos legales, o las características son falsas proceder a bloquear al usuario y evitar su publicación.</a:t>
                      </a:r>
                      <a:endParaRPr dirty="0"/>
                    </a:p>
                    <a:p>
                      <a:pPr marL="0" marR="0" lvl="0" indent="0" algn="l" rtl="0">
                        <a:spcBef>
                          <a:spcPts val="0"/>
                        </a:spcBef>
                        <a:spcAft>
                          <a:spcPts val="0"/>
                        </a:spcAft>
                        <a:buNone/>
                      </a:pPr>
                      <a:r>
                        <a:rPr lang="es-CO" sz="1200" u="none" strike="noStrike" cap="none" dirty="0"/>
                        <a:t>5. Si el producto no es bien calificado, el vendedor puede retirarlo si así lo desea.</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03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3" name="Google Shape;423;p49"/>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CU-012 – Comparar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Para poder facilitar el encuentro del artículo deseado cuando hay más de un artículo parecido en sus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dos o más productos para comparar y encontrar el que más le interese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de una forma sencilla las herramientas de comparar dos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productos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4.Dar a conocer las diferencias que tengan ambos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981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5"/>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77" name="Google Shape;77;p5"/>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78" name="Google Shape;78;p5"/>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PRODUCTO</a:t>
            </a:r>
            <a:endParaRPr dirty="0"/>
          </a:p>
        </p:txBody>
      </p:sp>
      <p:pic>
        <p:nvPicPr>
          <p:cNvPr id="79" name="Google Shape;79;p5"/>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80" name="Google Shape;80;p5"/>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sp>
        <p:nvSpPr>
          <p:cNvPr id="81" name="Google Shape;81;p5"/>
          <p:cNvSpPr txBox="1"/>
          <p:nvPr/>
        </p:nvSpPr>
        <p:spPr>
          <a:xfrm>
            <a:off x="5960233" y="332677"/>
            <a:ext cx="2891834" cy="4478149"/>
          </a:xfrm>
          <a:prstGeom prst="rect">
            <a:avLst/>
          </a:prstGeom>
          <a:noFill/>
          <a:ln>
            <a:noFill/>
          </a:ln>
        </p:spPr>
        <p:txBody>
          <a:bodyPr spcFirstLastPara="1" wrap="square" lIns="91425" tIns="45700" rIns="91425" bIns="45700" anchor="t" anchorCtr="0">
            <a:spAutoFit/>
          </a:bodyPr>
          <a:lstStyle/>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Ofrecer una interfaz agradable e intuitiva.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Optimizar el desarrollo del aplicativo para reducir tiempos de carga.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Implementar un sistema de pago en línea.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los distintos productos que se van a vender.</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Instaurar una función de comparación entre 2 o más productos.</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Agregar un sistema de filtros de búsqueda.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Resaltar características destacables de cada producto.</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las especificaciones de los productos, así como su valor y promociones.</a:t>
            </a:r>
            <a:endParaRPr dirty="0"/>
          </a:p>
        </p:txBody>
      </p:sp>
      <p:pic>
        <p:nvPicPr>
          <p:cNvPr id="82" name="Google Shape;82;p5"/>
          <p:cNvPicPr preferRelativeResize="0"/>
          <p:nvPr/>
        </p:nvPicPr>
        <p:blipFill rotWithShape="1">
          <a:blip r:embed="rId5">
            <a:alphaModFix/>
          </a:blip>
          <a:srcRect l="34952" r="34951"/>
          <a:stretch/>
        </p:blipFill>
        <p:spPr>
          <a:xfrm rot="5400000">
            <a:off x="3927495" y="2436061"/>
            <a:ext cx="51688" cy="1623041"/>
          </a:xfrm>
          <a:prstGeom prst="rect">
            <a:avLst/>
          </a:prstGeom>
          <a:noFill/>
          <a:ln>
            <a:noFill/>
          </a:ln>
        </p:spPr>
      </p:pic>
      <p:pic>
        <p:nvPicPr>
          <p:cNvPr id="83" name="Google Shape;83;p5"/>
          <p:cNvPicPr preferRelativeResize="0"/>
          <p:nvPr/>
        </p:nvPicPr>
        <p:blipFill rotWithShape="1">
          <a:blip r:embed="rId5">
            <a:alphaModFix/>
          </a:blip>
          <a:srcRect l="34952" r="34951"/>
          <a:stretch/>
        </p:blipFill>
        <p:spPr>
          <a:xfrm>
            <a:off x="5685239" y="332675"/>
            <a:ext cx="45719" cy="4500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9" name="Google Shape;429;p50"/>
          <p:cNvGraphicFramePr/>
          <p:nvPr/>
        </p:nvGraphicFramePr>
        <p:xfrm>
          <a:off x="191675" y="166104"/>
          <a:ext cx="8640025" cy="481129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CU-004 – Bloquear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administrador tiene dudas sobre la información de un registro de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Permitir que el aplicativo tenga usuarios confiables y legítimos para tener una buena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usuario está infligiendo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3.Tomar medidas de seguridad con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no cumplió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bloquear al usuario de manera permanente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6803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el usuario tuvo problemas con el código de seguridad reenviar de nuevo al correo.</a:t>
                      </a:r>
                      <a:endParaRPr dirty="0"/>
                    </a:p>
                    <a:p>
                      <a:pPr marL="0" marR="0" lvl="0" indent="0" algn="l" rtl="0">
                        <a:spcBef>
                          <a:spcPts val="0"/>
                        </a:spcBef>
                        <a:spcAft>
                          <a:spcPts val="0"/>
                        </a:spcAft>
                        <a:buNone/>
                      </a:pPr>
                      <a:r>
                        <a:rPr lang="es-CO" sz="1200" u="none" strike="noStrike" cap="none" dirty="0"/>
                        <a:t>3.Permitir que el usuario pueda verificar el código por medio del correo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35" name="Google Shape;435;p51"/>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00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CU-005 – Base de datos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0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83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ya debe estar registrada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34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administrador quiere guardar la información de los productos y de los usuarios con otros roles para llevar una buena organización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0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4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1.Crear la base de datos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3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y organizar la base de datos de los productos y usuarios registrados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4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3.Hacer actualizaciones muy seguido para llevar un orden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74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4.Llevar a cabo el control de versiones en los cambios que haga el administrador a medida que introduce nueva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5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5.Dejar funcional la base datos creada por el 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869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por algún motivo el sistema encuentra un fallo procederá a dejar un mensaje de error. (En la base de datos se ha encontrado un espacio en blanco)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0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1" name="Google Shape;441;p52"/>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CU-006 – Interfaz</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ser la encargada de manejar el aplicativo web</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desarrolla con el fin de darle imagen propia al aplicativo y para que los usuarios tengan una herramienta sencilla e intuitiva y así lograr que los usuarios le den utilidad a la página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1.Usar la herramienta de diseño para agregar contenido a la interfaz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un diseño de interfaz intuitivo y sencillo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3.El sistema guardará los cambios realizados en la interfaz</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4.Dejar en estado funcional todos los cambios aplicados revisándolos para que no haya errores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todos los cambios realizados y ponerlo en funcionamiento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 Si se encuentra un error por parte del actor indicarlo mostrando un mensaje de error en pantalla. (Algo ha salido mal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7" name="Google Shape;447;p53"/>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CU-008 – Estadísticas de ventas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realizado ventas exitosas anteriormente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vendedor puede llevar un orden e información de los productos que más ha vendido y que precios son los que mejor le han funcionado.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1.Cargar desde la base de datos la información de un usuario con el rol de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una gráfica con la información sobre las ventas del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por medio de la gráfica cuál es el comportamiento de las ventas que ha tenido últimamente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4.Crear una tabla donde organice la información entregada por medio de la gráfica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plan de ventas para mejorar las estadísticas ya obtenidas.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las estadísticas de venta ya son buenas podrá seguir con el plan de ventas de siempre.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3" name="Google Shape;453;p54"/>
          <p:cNvGraphicFramePr/>
          <p:nvPr/>
        </p:nvGraphicFramePr>
        <p:xfrm>
          <a:off x="191675" y="177750"/>
          <a:ext cx="8640025" cy="464044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CU-009 – Consultar pedidos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estado activo una venta a realizar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esté al tanto del estado del producto que ya este pedido para que no ocurra ningún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1.Entrar en contacto con la empresa del envió para saber el estado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2.Ver en qué estado está el producto pedido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3.Saber cuántos pedidos están activos y cuales ya fueron entregados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4.Informar al aplicativo el estado de los productos que están activos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informe de estadísticas de ventas según las criticas dejadas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094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3.Si en la empresa hubo un problema con el envío proceder a informar al cliente y al vendedor para proceder a la solución del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9" name="Google Shape;459;p55"/>
          <p:cNvGraphicFramePr/>
          <p:nvPr/>
        </p:nvGraphicFramePr>
        <p:xfrm>
          <a:off x="191675" y="177750"/>
          <a:ext cx="8640025" cy="472756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CU-010 – Promocionar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cuenta los precios del producto publicado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 una forma de crecer en el aplicativo por medio de promociones interesantes que llamen la atención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1.Editar el producto al que le va a agregar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 informe del precio nuevo para saber si la promoción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si desea editar el producto seleccionado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4.Una vez confirmado publicar de nuevo el producto con la explicación de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5.Acomodar de nuevo el producto en la sección de promociones</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834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la promoción no tiene un precio legal o es muy sospechosa el sistema va a impedir que el vendedor haga pública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cada mes.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65" name="Google Shape;465;p56"/>
          <p:cNvGraphicFramePr/>
          <p:nvPr/>
        </p:nvGraphicFramePr>
        <p:xfrm>
          <a:off x="191675" y="177750"/>
          <a:ext cx="8640025" cy="46985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CU-011 – Buscar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Proporcionar una sección de búsqueda para que el usuario encuentre el producto que desea, de una forma más sencilla y eficaz.</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 proporcionar de una forma sencilla las herramientas de filtros por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filtros que son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4.Encontrar eficazmente los productos más parecidos a los filtros seleccionados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413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1" name="Google Shape;471;p57"/>
          <p:cNvGraphicFramePr/>
          <p:nvPr/>
        </p:nvGraphicFramePr>
        <p:xfrm>
          <a:off x="191675" y="177751"/>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CU-013 – Pedir asesoría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89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una opinión e información extra al vendedor para que tenga mayor claridad sobre el tema y los productos que busca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asesoría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2.Encontrar un asesor disponible en el momento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3.Poner en contacto al asesor y al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5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4.Solicitar la información y realizar las preguntas necesarias para solventar las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5.Tomar una decisión sobre los productos y temas en los cuales tenía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198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7" name="Google Shape;477;p58"/>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CU-014 – Carrito de compras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Garantizar un orden cuando el cliente quiera comprar más de un artículo dando información detallada y guardándolo en una herramienta del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1.Elegir los productos a comprar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2.Proceder a enviar los productos seleccionados al carrito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3.Si desea realizar la compra primero se debe dirigir al carrito para proceder a realizar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4.Confirmar si los productos que se encuentran en el carrito los va a comprar todos o desea retirar alguno</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la compra del producto y procederá a enviarlo a realizar el pago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3160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3" name="Google Shape;483;p59"/>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65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CU-015 –Información de pago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65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77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77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Verificar si la información de pago ingresada es compatible y aceptada en nuestro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65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30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 la sección de agregar método de pago crear un formulario para 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4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los datos correctos acerca del método de pago que va a agregar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77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el método de pago agregado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0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4.Evidenciar si el método de pago ingresado existe y es verídico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7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5.Agregar el método de pago y dejarlo como la información de pago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333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65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6"/>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90" name="Google Shape;90;p6"/>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91" name="Google Shape;91;p6"/>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PROYECTO</a:t>
            </a:r>
            <a:endParaRPr dirty="0"/>
          </a:p>
        </p:txBody>
      </p:sp>
      <p:pic>
        <p:nvPicPr>
          <p:cNvPr id="92" name="Google Shape;92;p6"/>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93" name="Google Shape;93;p6"/>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pic>
        <p:nvPicPr>
          <p:cNvPr id="95" name="Google Shape;95;p6"/>
          <p:cNvPicPr preferRelativeResize="0"/>
          <p:nvPr/>
        </p:nvPicPr>
        <p:blipFill rotWithShape="1">
          <a:blip r:embed="rId5">
            <a:alphaModFix/>
          </a:blip>
          <a:srcRect l="34952" r="34951"/>
          <a:stretch/>
        </p:blipFill>
        <p:spPr>
          <a:xfrm rot="5400000">
            <a:off x="3927495" y="2436061"/>
            <a:ext cx="51688" cy="1623041"/>
          </a:xfrm>
          <a:prstGeom prst="rect">
            <a:avLst/>
          </a:prstGeom>
          <a:noFill/>
          <a:ln>
            <a:noFill/>
          </a:ln>
        </p:spPr>
      </p:pic>
      <p:pic>
        <p:nvPicPr>
          <p:cNvPr id="96" name="Google Shape;96;p6"/>
          <p:cNvPicPr preferRelativeResize="0"/>
          <p:nvPr/>
        </p:nvPicPr>
        <p:blipFill rotWithShape="1">
          <a:blip r:embed="rId5">
            <a:alphaModFix/>
          </a:blip>
          <a:srcRect l="34952" r="34951"/>
          <a:stretch/>
        </p:blipFill>
        <p:spPr>
          <a:xfrm>
            <a:off x="5695293" y="1025172"/>
            <a:ext cx="33867" cy="3096000"/>
          </a:xfrm>
          <a:prstGeom prst="rect">
            <a:avLst/>
          </a:prstGeom>
          <a:noFill/>
          <a:ln>
            <a:noFill/>
          </a:ln>
        </p:spPr>
      </p:pic>
      <p:sp>
        <p:nvSpPr>
          <p:cNvPr id="11" name="CuadroTexto 10">
            <a:extLst>
              <a:ext uri="{FF2B5EF4-FFF2-40B4-BE49-F238E27FC236}">
                <a16:creationId xmlns:a16="http://schemas.microsoft.com/office/drawing/2014/main" id="{29950D96-4ADC-4C2E-956C-48E8332E4E8B}"/>
              </a:ext>
            </a:extLst>
          </p:cNvPr>
          <p:cNvSpPr txBox="1"/>
          <p:nvPr/>
        </p:nvSpPr>
        <p:spPr>
          <a:xfrm>
            <a:off x="5729160" y="140334"/>
            <a:ext cx="3280618" cy="486282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r>
              <a:rPr lang="es-CO" sz="1000" dirty="0"/>
              <a:t>Recopilar información que permita establecer los requerimientos funcionales de la plataforma.</a:t>
            </a:r>
          </a:p>
          <a:p>
            <a:r>
              <a:rPr lang="es-CO" sz="1000" dirty="0"/>
              <a:t>Graficar los procesos del sistema de información</a:t>
            </a:r>
          </a:p>
          <a:p>
            <a:r>
              <a:rPr lang="es-CO" sz="1000" dirty="0"/>
              <a:t>Analizar la información levantada para realizar las historias de usuario.</a:t>
            </a:r>
          </a:p>
          <a:p>
            <a:r>
              <a:rPr lang="es-CO" sz="1000" dirty="0"/>
              <a:t>Evaluar los casos de uso en base a las historias de usuario.</a:t>
            </a:r>
          </a:p>
          <a:p>
            <a:r>
              <a:rPr lang="es-CO" sz="1000" dirty="0"/>
              <a:t>Desarrollar los casos de uso extendidos, para una mayor comprensión de los requerimientos del sistema.</a:t>
            </a:r>
          </a:p>
          <a:p>
            <a:r>
              <a:rPr lang="es-CO" sz="1000" dirty="0"/>
              <a:t>Realizar el diseño de la Base de Datos desde la normalización.</a:t>
            </a:r>
          </a:p>
          <a:p>
            <a:r>
              <a:rPr lang="es-CO" sz="1000" dirty="0"/>
              <a:t>Crear un modelo relacional en base a las entidades creadas a partir de la normalización.</a:t>
            </a:r>
          </a:p>
          <a:p>
            <a:r>
              <a:rPr lang="es-CO" sz="1000" dirty="0"/>
              <a:t>Generalizar los Modelos Entidad Relación para lograr un diseño más óptimo de la Base de Datos.</a:t>
            </a:r>
          </a:p>
          <a:p>
            <a:r>
              <a:rPr lang="es-CO" sz="1000" dirty="0"/>
              <a:t>Diligenciar el diccionario de datos, con el fin de dar información detallada de las entidades y atributos de la Base de Datos.</a:t>
            </a:r>
          </a:p>
          <a:p>
            <a:r>
              <a:rPr lang="es-CO" sz="1000" dirty="0"/>
              <a:t>Organizar el desarrollo del proyecto mediante un cronograma haciendo uso del diagrama de Gantt.</a:t>
            </a:r>
          </a:p>
          <a:p>
            <a:r>
              <a:rPr lang="es-CO" sz="1000" dirty="0"/>
              <a:t>Generar Informes a partir del diagrama de Gantt.</a:t>
            </a:r>
          </a:p>
          <a:p>
            <a:r>
              <a:rPr lang="es-CO" sz="1000" dirty="0"/>
              <a:t>Realizar los diagramas UML de Clases y de Distribución.</a:t>
            </a:r>
          </a:p>
          <a:p>
            <a:r>
              <a:rPr lang="es-CO" sz="1000" dirty="0"/>
              <a:t>Desarrollar Mockups para tener una idea de lo que se quiere lograr en cuanto a interfaz.</a:t>
            </a:r>
          </a:p>
          <a:p>
            <a:r>
              <a:rPr lang="es-CO" sz="1000" dirty="0"/>
              <a:t>Diseñar el aplicativo en base a la información analizada.</a:t>
            </a:r>
          </a:p>
          <a:p>
            <a:r>
              <a:rPr lang="es-CO" sz="1000" dirty="0"/>
              <a:t>Crear el aplicativo web que cumpla con los requerimientos establecidos.</a:t>
            </a:r>
          </a:p>
          <a:p>
            <a:r>
              <a:rPr lang="es-CO" sz="1000" dirty="0"/>
              <a:t>Presentar el aplicativo a los usuarios.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9" name="Google Shape;489;p60"/>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10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CU-016 –Aceptar compra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10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15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una compra en estado activo ya avanzada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61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la oportunidad al cliente de revisar si el producto es el que desea o si quiere mirar más opciones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10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1.Estar ya en el momento en el que va a confirmar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76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2.Avisar de que si quiere proceder al a confirmar la compra de los productos seleccionados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8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y realizar el pago por el método que agregó anteriormente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2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4.Hacer una última revisión acerca de la información agregada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702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5.Verificar y crear un mensaje de que le compra fue exitosa y no ocurrió ningún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16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10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95" name="Google Shape;495;p61"/>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58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CU-017 –Factura electrónica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58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53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confirmado l comprar de uno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660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Brindar la información de la compra realizada al cliente por medio de la creación de una factura electrónica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58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12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1.Realizar la creación de la factura electrónica y enviarla al correo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2.Revisar si la información que hay en la factura está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62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3.Proceder a guardar la factura electrónica en caso de haber cualquier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una copia de la factura electrónica en caso de algún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52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5.Terminar el proceso de compra de los productos que le interesaron.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055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58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501" name="Google Shape;501;p62"/>
          <p:cNvGraphicFramePr/>
          <p:nvPr>
            <p:extLst>
              <p:ext uri="{D42A27DB-BD31-4B8C-83A1-F6EECF244321}">
                <p14:modId xmlns:p14="http://schemas.microsoft.com/office/powerpoint/2010/main" val="436832225"/>
              </p:ext>
            </p:extLst>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CU-018 –Calificar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68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debe tener un historial de compras del producto que va a calificar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Sirve para crear diferentes recomendaciones y tener diferentes productos que son bien valorados y productos que no son bien recibidos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al aplicativo y mirar en productos pendientes de clasificación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2.Criticar de manera constructiva y con respeto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que quiere hacer pública la calificación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4.Realizar y tomar la información agregada del producto calificado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5.Acomodar el producto según la calificación en una zona buena o mala.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652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Google Shape;43;p1"/>
          <p:cNvSpPr txBox="1"/>
          <p:nvPr/>
        </p:nvSpPr>
        <p:spPr>
          <a:xfrm>
            <a:off x="733054" y="2571750"/>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grpSp>
        <p:nvGrpSpPr>
          <p:cNvPr id="6" name="Grupo 5">
            <a:extLst>
              <a:ext uri="{FF2B5EF4-FFF2-40B4-BE49-F238E27FC236}">
                <a16:creationId xmlns:a16="http://schemas.microsoft.com/office/drawing/2014/main" id="{FBE9D3BD-A68A-4045-A83D-1943736F0411}"/>
              </a:ext>
            </a:extLst>
          </p:cNvPr>
          <p:cNvGrpSpPr/>
          <p:nvPr/>
        </p:nvGrpSpPr>
        <p:grpSpPr>
          <a:xfrm>
            <a:off x="733054" y="1477319"/>
            <a:ext cx="4432422" cy="931535"/>
            <a:chOff x="733054" y="1484000"/>
            <a:chExt cx="4432422" cy="931535"/>
          </a:xfrm>
        </p:grpSpPr>
        <p:sp>
          <p:nvSpPr>
            <p:cNvPr id="7" name="Google Shape;42;p1">
              <a:extLst>
                <a:ext uri="{FF2B5EF4-FFF2-40B4-BE49-F238E27FC236}">
                  <a16:creationId xmlns:a16="http://schemas.microsoft.com/office/drawing/2014/main" id="{ECCE893B-4ECB-4B03-9D59-3830E4DF0E93}"/>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8" name="Google Shape;42;p1">
              <a:extLst>
                <a:ext uri="{FF2B5EF4-FFF2-40B4-BE49-F238E27FC236}">
                  <a16:creationId xmlns:a16="http://schemas.microsoft.com/office/drawing/2014/main" id="{E8F5F803-0CC9-44EA-B285-627D14DD3F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2292408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9" name="Google Shape;49;p2"/>
          <p:cNvSpPr txBox="1"/>
          <p:nvPr/>
        </p:nvSpPr>
        <p:spPr>
          <a:xfrm>
            <a:off x="733054" y="2408854"/>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grpSp>
        <p:nvGrpSpPr>
          <p:cNvPr id="4" name="Grupo 3">
            <a:extLst>
              <a:ext uri="{FF2B5EF4-FFF2-40B4-BE49-F238E27FC236}">
                <a16:creationId xmlns:a16="http://schemas.microsoft.com/office/drawing/2014/main" id="{C1DA363A-7B8A-4703-866E-F48C8C8648CC}"/>
              </a:ext>
            </a:extLst>
          </p:cNvPr>
          <p:cNvGrpSpPr/>
          <p:nvPr/>
        </p:nvGrpSpPr>
        <p:grpSpPr>
          <a:xfrm>
            <a:off x="733054" y="1477319"/>
            <a:ext cx="4432422" cy="931535"/>
            <a:chOff x="733054" y="1484000"/>
            <a:chExt cx="4432422" cy="931535"/>
          </a:xfrm>
        </p:grpSpPr>
        <p:sp>
          <p:nvSpPr>
            <p:cNvPr id="5" name="Google Shape;42;p1">
              <a:extLst>
                <a:ext uri="{FF2B5EF4-FFF2-40B4-BE49-F238E27FC236}">
                  <a16:creationId xmlns:a16="http://schemas.microsoft.com/office/drawing/2014/main" id="{B8A1F9EF-F29E-48A1-A7AB-04C1510FC2AA}"/>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6" name="Google Shape;42;p1">
              <a:extLst>
                <a:ext uri="{FF2B5EF4-FFF2-40B4-BE49-F238E27FC236}">
                  <a16:creationId xmlns:a16="http://schemas.microsoft.com/office/drawing/2014/main" id="{3DA1EC5D-A96E-4110-B4EA-30607BF49C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1780651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MER - NORMALIZACIÓN</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34297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565211"/>
            <a:chOff x="626595" y="2052707"/>
            <a:chExt cx="2649070" cy="565211"/>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NORMALIZACIÓN</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186756"/>
            <a:ext cx="3945405" cy="2800767"/>
          </a:xfrm>
          <a:prstGeom prst="rect">
            <a:avLst/>
          </a:prstGeom>
          <a:noFill/>
        </p:spPr>
        <p:txBody>
          <a:bodyPr wrap="square" rtlCol="0">
            <a:spAutoFit/>
          </a:bodyPr>
          <a:lstStyle/>
          <a:p>
            <a:pPr algn="just"/>
            <a:r>
              <a:rPr lang="es-ES" sz="1600" dirty="0">
                <a:solidFill>
                  <a:srgbClr val="5E5C5D"/>
                </a:solidFill>
                <a:latin typeface="Calibri"/>
                <a:cs typeface="Calibri"/>
              </a:rPr>
              <a:t>El proceso de normalización de las bases de datos consiste en designar y aplicar una serie de reglas las cuales permitirán definir las tablas y/o entidades de la DB estas reglas se llaman las Formas Normales</a:t>
            </a:r>
            <a:endParaRPr lang="es-CO" sz="1600" dirty="0">
              <a:solidFill>
                <a:srgbClr val="5E5C5D"/>
              </a:solidFill>
              <a:latin typeface="Calibri"/>
              <a:cs typeface="Calibri"/>
            </a:endParaRPr>
          </a:p>
          <a:p>
            <a:pPr algn="just"/>
            <a:endParaRPr lang="es-ES" sz="1600" dirty="0">
              <a:solidFill>
                <a:srgbClr val="5E5C5D"/>
              </a:solidFill>
              <a:latin typeface="Calibri"/>
              <a:cs typeface="Calibri"/>
            </a:endParaRPr>
          </a:p>
          <a:p>
            <a:pPr algn="just"/>
            <a:r>
              <a:rPr lang="es-ES" sz="1600" dirty="0">
                <a:solidFill>
                  <a:srgbClr val="5E5C5D"/>
                </a:solidFill>
                <a:latin typeface="Calibri"/>
                <a:cs typeface="Calibri"/>
              </a:rPr>
              <a:t>Objetivos:</a:t>
            </a:r>
          </a:p>
          <a:p>
            <a:pPr marL="285750" indent="-285750" algn="just">
              <a:buFont typeface="Arial"/>
              <a:buChar char="•"/>
            </a:pPr>
            <a:r>
              <a:rPr lang="es-ES" sz="1600" dirty="0">
                <a:solidFill>
                  <a:srgbClr val="5E5C5D"/>
                </a:solidFill>
                <a:latin typeface="Calibri"/>
                <a:cs typeface="Calibri"/>
              </a:rPr>
              <a:t>Evitar la redundancia de los datos</a:t>
            </a:r>
          </a:p>
          <a:p>
            <a:pPr marL="285750" indent="-285750" algn="just">
              <a:buFont typeface="Arial"/>
              <a:buChar char="•"/>
            </a:pPr>
            <a:r>
              <a:rPr lang="es-ES" sz="1600" dirty="0">
                <a:solidFill>
                  <a:srgbClr val="5E5C5D"/>
                </a:solidFill>
                <a:latin typeface="Calibri"/>
                <a:cs typeface="Calibri"/>
              </a:rPr>
              <a:t>Disminuir problemas de actualización de los datos en las tablas</a:t>
            </a:r>
          </a:p>
          <a:p>
            <a:pPr marL="285750" indent="-285750" algn="just">
              <a:buFont typeface="Arial"/>
              <a:buChar char="•"/>
            </a:pPr>
            <a:r>
              <a:rPr lang="es-ES" sz="1600" dirty="0">
                <a:solidFill>
                  <a:srgbClr val="5E5C5D"/>
                </a:solidFill>
                <a:latin typeface="Calibri"/>
                <a:cs typeface="Calibri"/>
              </a:rPr>
              <a:t>Proteger la integridad de los </a:t>
            </a:r>
            <a:r>
              <a:rPr lang="es-ES" sz="1600" dirty="0">
                <a:solidFill>
                  <a:schemeClr val="tx1">
                    <a:lumMod val="65000"/>
                    <a:lumOff val="35000"/>
                  </a:schemeClr>
                </a:solidFill>
                <a:latin typeface="Calibri"/>
                <a:cs typeface="Calibri"/>
              </a:rPr>
              <a:t>datos</a:t>
            </a:r>
          </a:p>
        </p:txBody>
      </p:sp>
    </p:spTree>
    <p:extLst>
      <p:ext uri="{BB962C8B-B14F-4D97-AF65-F5344CB8AC3E}">
        <p14:creationId xmlns:p14="http://schemas.microsoft.com/office/powerpoint/2010/main" val="283255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C9AB2DC7-0027-46D9-9392-F0F35DC141B7}"/>
              </a:ext>
            </a:extLst>
          </p:cNvPr>
          <p:cNvGraphicFramePr>
            <a:graphicFrameLocks noGrp="1"/>
          </p:cNvGraphicFramePr>
          <p:nvPr>
            <p:extLst>
              <p:ext uri="{D42A27DB-BD31-4B8C-83A1-F6EECF244321}">
                <p14:modId xmlns:p14="http://schemas.microsoft.com/office/powerpoint/2010/main" val="3119600890"/>
              </p:ext>
            </p:extLst>
          </p:nvPr>
        </p:nvGraphicFramePr>
        <p:xfrm>
          <a:off x="87406" y="1230406"/>
          <a:ext cx="8888507" cy="3590368"/>
        </p:xfrm>
        <a:graphic>
          <a:graphicData uri="http://schemas.openxmlformats.org/drawingml/2006/table">
            <a:tbl>
              <a:tblPr/>
              <a:tblGrid>
                <a:gridCol w="331753">
                  <a:extLst>
                    <a:ext uri="{9D8B030D-6E8A-4147-A177-3AD203B41FA5}">
                      <a16:colId xmlns:a16="http://schemas.microsoft.com/office/drawing/2014/main" val="3253646967"/>
                    </a:ext>
                  </a:extLst>
                </a:gridCol>
                <a:gridCol w="508282">
                  <a:extLst>
                    <a:ext uri="{9D8B030D-6E8A-4147-A177-3AD203B41FA5}">
                      <a16:colId xmlns:a16="http://schemas.microsoft.com/office/drawing/2014/main" val="108895270"/>
                    </a:ext>
                  </a:extLst>
                </a:gridCol>
                <a:gridCol w="453438">
                  <a:extLst>
                    <a:ext uri="{9D8B030D-6E8A-4147-A177-3AD203B41FA5}">
                      <a16:colId xmlns:a16="http://schemas.microsoft.com/office/drawing/2014/main" val="2529383176"/>
                    </a:ext>
                  </a:extLst>
                </a:gridCol>
                <a:gridCol w="381455">
                  <a:extLst>
                    <a:ext uri="{9D8B030D-6E8A-4147-A177-3AD203B41FA5}">
                      <a16:colId xmlns:a16="http://schemas.microsoft.com/office/drawing/2014/main" val="1202100875"/>
                    </a:ext>
                  </a:extLst>
                </a:gridCol>
                <a:gridCol w="330039">
                  <a:extLst>
                    <a:ext uri="{9D8B030D-6E8A-4147-A177-3AD203B41FA5}">
                      <a16:colId xmlns:a16="http://schemas.microsoft.com/office/drawing/2014/main" val="2849568723"/>
                    </a:ext>
                  </a:extLst>
                </a:gridCol>
                <a:gridCol w="455153">
                  <a:extLst>
                    <a:ext uri="{9D8B030D-6E8A-4147-A177-3AD203B41FA5}">
                      <a16:colId xmlns:a16="http://schemas.microsoft.com/office/drawing/2014/main" val="3448940059"/>
                    </a:ext>
                  </a:extLst>
                </a:gridCol>
                <a:gridCol w="177502">
                  <a:extLst>
                    <a:ext uri="{9D8B030D-6E8A-4147-A177-3AD203B41FA5}">
                      <a16:colId xmlns:a16="http://schemas.microsoft.com/office/drawing/2014/main" val="3420104351"/>
                    </a:ext>
                  </a:extLst>
                </a:gridCol>
                <a:gridCol w="739657">
                  <a:extLst>
                    <a:ext uri="{9D8B030D-6E8A-4147-A177-3AD203B41FA5}">
                      <a16:colId xmlns:a16="http://schemas.microsoft.com/office/drawing/2014/main" val="1045670377"/>
                    </a:ext>
                  </a:extLst>
                </a:gridCol>
                <a:gridCol w="2502310">
                  <a:extLst>
                    <a:ext uri="{9D8B030D-6E8A-4147-A177-3AD203B41FA5}">
                      <a16:colId xmlns:a16="http://schemas.microsoft.com/office/drawing/2014/main" val="2042987255"/>
                    </a:ext>
                  </a:extLst>
                </a:gridCol>
                <a:gridCol w="302002">
                  <a:extLst>
                    <a:ext uri="{9D8B030D-6E8A-4147-A177-3AD203B41FA5}">
                      <a16:colId xmlns:a16="http://schemas.microsoft.com/office/drawing/2014/main" val="2647065921"/>
                    </a:ext>
                  </a:extLst>
                </a:gridCol>
                <a:gridCol w="422587">
                  <a:extLst>
                    <a:ext uri="{9D8B030D-6E8A-4147-A177-3AD203B41FA5}">
                      <a16:colId xmlns:a16="http://schemas.microsoft.com/office/drawing/2014/main" val="2386182409"/>
                    </a:ext>
                  </a:extLst>
                </a:gridCol>
                <a:gridCol w="331753">
                  <a:extLst>
                    <a:ext uri="{9D8B030D-6E8A-4147-A177-3AD203B41FA5}">
                      <a16:colId xmlns:a16="http://schemas.microsoft.com/office/drawing/2014/main" val="2637780612"/>
                    </a:ext>
                  </a:extLst>
                </a:gridCol>
                <a:gridCol w="470577">
                  <a:extLst>
                    <a:ext uri="{9D8B030D-6E8A-4147-A177-3AD203B41FA5}">
                      <a16:colId xmlns:a16="http://schemas.microsoft.com/office/drawing/2014/main" val="2079781520"/>
                    </a:ext>
                  </a:extLst>
                </a:gridCol>
                <a:gridCol w="636824">
                  <a:extLst>
                    <a:ext uri="{9D8B030D-6E8A-4147-A177-3AD203B41FA5}">
                      <a16:colId xmlns:a16="http://schemas.microsoft.com/office/drawing/2014/main" val="775172278"/>
                    </a:ext>
                  </a:extLst>
                </a:gridCol>
                <a:gridCol w="554556">
                  <a:extLst>
                    <a:ext uri="{9D8B030D-6E8A-4147-A177-3AD203B41FA5}">
                      <a16:colId xmlns:a16="http://schemas.microsoft.com/office/drawing/2014/main" val="3377256760"/>
                    </a:ext>
                  </a:extLst>
                </a:gridCol>
                <a:gridCol w="290619">
                  <a:extLst>
                    <a:ext uri="{9D8B030D-6E8A-4147-A177-3AD203B41FA5}">
                      <a16:colId xmlns:a16="http://schemas.microsoft.com/office/drawing/2014/main" val="2005091995"/>
                    </a:ext>
                  </a:extLst>
                </a:gridCol>
              </a:tblGrid>
              <a:tr h="254921">
                <a:tc gridSpan="16">
                  <a:txBody>
                    <a:bodyPr/>
                    <a:lstStyle/>
                    <a:p>
                      <a:pPr algn="ctr" fontAlgn="ctr"/>
                      <a:r>
                        <a:rPr lang="es-CO" sz="500" b="1" i="0" u="none" strike="noStrike" dirty="0">
                          <a:solidFill>
                            <a:srgbClr val="FFFFFF"/>
                          </a:solidFill>
                          <a:effectLst/>
                          <a:latin typeface="Calibri" panose="020F0502020204030204" pitchFamily="34" charset="0"/>
                        </a:rPr>
                        <a:t>Tabla Sin Normalizar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65063520"/>
                  </a:ext>
                </a:extLst>
              </a:tr>
              <a:tr h="215088">
                <a:tc>
                  <a:txBody>
                    <a:bodyPr/>
                    <a:lstStyle/>
                    <a:p>
                      <a:pPr algn="ctr" fontAlgn="ctr"/>
                      <a:r>
                        <a:rPr lang="es-CO" sz="400" b="1" i="0" u="none" strike="noStrike" dirty="0">
                          <a:solidFill>
                            <a:srgbClr val="FFFFFF"/>
                          </a:solidFill>
                          <a:effectLst/>
                          <a:latin typeface="Calibri" panose="020F0502020204030204" pitchFamily="34" charset="0"/>
                        </a:rPr>
                        <a:t>nit_tienda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cod_producto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serial_producto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marca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modelo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especificaciones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precio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username_cliente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id_cliente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apellidos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219089735"/>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SXD62R41589I235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$5.699.900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adr_hermon9372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1.030.525.089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ADRIANA CAROLINA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HERNANDEZ MONTERROZA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156 #82 - 45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3153143664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535590"/>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221250-3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FDN65X42188F395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Gaming 3 82K200M7LM</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5600H, 15.6" 120Hz, Gráficos NVIDIA GeForce RTX 3050 4GB, Unidad NVMe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$ 4.099.900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cam_cormon5896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1.018.424.181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CAMILO ALBERTO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CORTÉS MONTEJO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100 #52 - 57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3146613868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598476"/>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772004-0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YJN90T67220S570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ef1019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AMD Athlon,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$1.380.000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dan_cassal4420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1.033.718.248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DANIEL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CASTIBLANCO SALGADO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50 #60 - 34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3129578823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81714"/>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356519-6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XLP13E76847V350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HP</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15-ef1017la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4500U,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$ 2.000.000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gab_hermor1581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1.014.194.180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GABRIEL FELIPE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HERRERA MORENO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180 #33 - 12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3199045711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8648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826030-2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hug_camvar1088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1.026.255.233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HUGO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CAMARGO VARGAS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122 #122 - 24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3206857273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849732"/>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704888-1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jor_reybot3362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1.030.553.805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JORGE ESTEBAN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REY BOTERO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131 #57 - 19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3232091691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14531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281309-2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UKB49G17241O355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i7-10750H, 15.6" 144Hz, Gráficos NVIDIA GeForce RTX 3060, Unidad M.2 512GB,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$ 5.699.999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jul_sanpra3475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1.020.779.259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JULIAN LEONARDO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SANCHEZ PRADA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65 #23 - 46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3119827380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0176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852086-8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HHR35H66794A888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GF76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i5-11400H, 15.6" 144Hz, Gráficos NVIDIA GeForce RTX 3050, Unidad NVMe 512GB, 8GB de RAM DDR4-3000MHz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$ 6.999.999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lau_rodtor4013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1.024.518.426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LAURA FERNANDA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RODRÍGUEZ TORRES 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10 #164 - 11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3501678520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881749"/>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244646-2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LZY32S52282C934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3 Intel Celeron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Procesador Intel Celeron N4020, 14", Gráficos integrados Intel UHD Graphics 600, Unidad SSD 128GB, 4GB de RAM DDR4-2400MHz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$1.749.000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lis_sievil8656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1.136.879.801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LISETH TATIANA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SIERRA VILLAMIL</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116 #39 - 37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3144712465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9493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SXF62R41589I289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$5.299.900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mar_margar6040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1.032.374.533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 MATEO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MARTINEZ GARCIA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107 #108 - 26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3208064157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588226"/>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301405-9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NXH2MALC313400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Aspire 5 51G</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Core i5-8250U, 15.6", Gráficos Integrados Intel UHD Graphics 600 - Gráficos NVIDIA GeForce MX130, Unidad HDD 1TB, 4GB de RAM DDR4-2400MHz - 8GB DDR4 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$1.549.900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pab_vasper2834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1.012.415.608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VASQUEZ PEREZ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200 #2 - 15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3217082926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575220"/>
                  </a:ext>
                </a:extLst>
              </a:tr>
            </a:tbl>
          </a:graphicData>
        </a:graphic>
      </p:graphicFrame>
      <p:sp>
        <p:nvSpPr>
          <p:cNvPr id="313" name="Google Shape;313;p32"/>
          <p:cNvSpPr txBox="1"/>
          <p:nvPr/>
        </p:nvSpPr>
        <p:spPr>
          <a:xfrm>
            <a:off x="2869871" y="194437"/>
            <a:ext cx="3327737" cy="400069"/>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T</a:t>
            </a:r>
            <a:r>
              <a:rPr lang="es-CO" sz="2000" b="1" dirty="0">
                <a:solidFill>
                  <a:schemeClr val="bg1"/>
                </a:solidFill>
                <a:latin typeface="Calibri"/>
                <a:cs typeface="Calibri"/>
                <a:sym typeface="Calibri"/>
              </a:rPr>
              <a:t>ABLA SIN NORMALIZACIÓN</a:t>
            </a:r>
          </a:p>
        </p:txBody>
      </p:sp>
    </p:spTree>
    <p:extLst>
      <p:ext uri="{BB962C8B-B14F-4D97-AF65-F5344CB8AC3E}">
        <p14:creationId xmlns:p14="http://schemas.microsoft.com/office/powerpoint/2010/main" val="1899675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11" name="Tabla 10">
            <a:extLst>
              <a:ext uri="{FF2B5EF4-FFF2-40B4-BE49-F238E27FC236}">
                <a16:creationId xmlns:a16="http://schemas.microsoft.com/office/drawing/2014/main" id="{477E1652-EF0D-4F2D-86BD-669430943231}"/>
              </a:ext>
            </a:extLst>
          </p:cNvPr>
          <p:cNvGraphicFramePr>
            <a:graphicFrameLocks noGrp="1"/>
          </p:cNvGraphicFramePr>
          <p:nvPr>
            <p:extLst>
              <p:ext uri="{D42A27DB-BD31-4B8C-83A1-F6EECF244321}">
                <p14:modId xmlns:p14="http://schemas.microsoft.com/office/powerpoint/2010/main" val="1168655822"/>
              </p:ext>
            </p:extLst>
          </p:nvPr>
        </p:nvGraphicFramePr>
        <p:xfrm>
          <a:off x="87406" y="1257300"/>
          <a:ext cx="8915398" cy="3321427"/>
        </p:xfrm>
        <a:graphic>
          <a:graphicData uri="http://schemas.openxmlformats.org/drawingml/2006/table">
            <a:tbl>
              <a:tblPr/>
              <a:tblGrid>
                <a:gridCol w="259539">
                  <a:extLst>
                    <a:ext uri="{9D8B030D-6E8A-4147-A177-3AD203B41FA5}">
                      <a16:colId xmlns:a16="http://schemas.microsoft.com/office/drawing/2014/main" val="1186910017"/>
                    </a:ext>
                  </a:extLst>
                </a:gridCol>
                <a:gridCol w="599099">
                  <a:extLst>
                    <a:ext uri="{9D8B030D-6E8A-4147-A177-3AD203B41FA5}">
                      <a16:colId xmlns:a16="http://schemas.microsoft.com/office/drawing/2014/main" val="1863435107"/>
                    </a:ext>
                  </a:extLst>
                </a:gridCol>
                <a:gridCol w="389694">
                  <a:extLst>
                    <a:ext uri="{9D8B030D-6E8A-4147-A177-3AD203B41FA5}">
                      <a16:colId xmlns:a16="http://schemas.microsoft.com/office/drawing/2014/main" val="3183193018"/>
                    </a:ext>
                  </a:extLst>
                </a:gridCol>
                <a:gridCol w="469333">
                  <a:extLst>
                    <a:ext uri="{9D8B030D-6E8A-4147-A177-3AD203B41FA5}">
                      <a16:colId xmlns:a16="http://schemas.microsoft.com/office/drawing/2014/main" val="3798552003"/>
                    </a:ext>
                  </a:extLst>
                </a:gridCol>
                <a:gridCol w="441215">
                  <a:extLst>
                    <a:ext uri="{9D8B030D-6E8A-4147-A177-3AD203B41FA5}">
                      <a16:colId xmlns:a16="http://schemas.microsoft.com/office/drawing/2014/main" val="704210119"/>
                    </a:ext>
                  </a:extLst>
                </a:gridCol>
                <a:gridCol w="413100">
                  <a:extLst>
                    <a:ext uri="{9D8B030D-6E8A-4147-A177-3AD203B41FA5}">
                      <a16:colId xmlns:a16="http://schemas.microsoft.com/office/drawing/2014/main" val="1089353241"/>
                    </a:ext>
                  </a:extLst>
                </a:gridCol>
                <a:gridCol w="307119">
                  <a:extLst>
                    <a:ext uri="{9D8B030D-6E8A-4147-A177-3AD203B41FA5}">
                      <a16:colId xmlns:a16="http://schemas.microsoft.com/office/drawing/2014/main" val="848130471"/>
                    </a:ext>
                  </a:extLst>
                </a:gridCol>
                <a:gridCol w="590449">
                  <a:extLst>
                    <a:ext uri="{9D8B030D-6E8A-4147-A177-3AD203B41FA5}">
                      <a16:colId xmlns:a16="http://schemas.microsoft.com/office/drawing/2014/main" val="968999440"/>
                    </a:ext>
                  </a:extLst>
                </a:gridCol>
                <a:gridCol w="685613">
                  <a:extLst>
                    <a:ext uri="{9D8B030D-6E8A-4147-A177-3AD203B41FA5}">
                      <a16:colId xmlns:a16="http://schemas.microsoft.com/office/drawing/2014/main" val="277202316"/>
                    </a:ext>
                  </a:extLst>
                </a:gridCol>
                <a:gridCol w="245358">
                  <a:extLst>
                    <a:ext uri="{9D8B030D-6E8A-4147-A177-3AD203B41FA5}">
                      <a16:colId xmlns:a16="http://schemas.microsoft.com/office/drawing/2014/main" val="114336658"/>
                    </a:ext>
                  </a:extLst>
                </a:gridCol>
                <a:gridCol w="699486">
                  <a:extLst>
                    <a:ext uri="{9D8B030D-6E8A-4147-A177-3AD203B41FA5}">
                      <a16:colId xmlns:a16="http://schemas.microsoft.com/office/drawing/2014/main" val="2724413522"/>
                    </a:ext>
                  </a:extLst>
                </a:gridCol>
                <a:gridCol w="343805">
                  <a:extLst>
                    <a:ext uri="{9D8B030D-6E8A-4147-A177-3AD203B41FA5}">
                      <a16:colId xmlns:a16="http://schemas.microsoft.com/office/drawing/2014/main" val="1646564206"/>
                    </a:ext>
                  </a:extLst>
                </a:gridCol>
                <a:gridCol w="514725">
                  <a:extLst>
                    <a:ext uri="{9D8B030D-6E8A-4147-A177-3AD203B41FA5}">
                      <a16:colId xmlns:a16="http://schemas.microsoft.com/office/drawing/2014/main" val="1862394265"/>
                    </a:ext>
                  </a:extLst>
                </a:gridCol>
                <a:gridCol w="187340">
                  <a:extLst>
                    <a:ext uri="{9D8B030D-6E8A-4147-A177-3AD203B41FA5}">
                      <a16:colId xmlns:a16="http://schemas.microsoft.com/office/drawing/2014/main" val="1337089525"/>
                    </a:ext>
                  </a:extLst>
                </a:gridCol>
                <a:gridCol w="304032">
                  <a:extLst>
                    <a:ext uri="{9D8B030D-6E8A-4147-A177-3AD203B41FA5}">
                      <a16:colId xmlns:a16="http://schemas.microsoft.com/office/drawing/2014/main" val="4049783577"/>
                    </a:ext>
                  </a:extLst>
                </a:gridCol>
                <a:gridCol w="235960">
                  <a:extLst>
                    <a:ext uri="{9D8B030D-6E8A-4147-A177-3AD203B41FA5}">
                      <a16:colId xmlns:a16="http://schemas.microsoft.com/office/drawing/2014/main" val="3262893373"/>
                    </a:ext>
                  </a:extLst>
                </a:gridCol>
                <a:gridCol w="310515">
                  <a:extLst>
                    <a:ext uri="{9D8B030D-6E8A-4147-A177-3AD203B41FA5}">
                      <a16:colId xmlns:a16="http://schemas.microsoft.com/office/drawing/2014/main" val="4246808621"/>
                    </a:ext>
                  </a:extLst>
                </a:gridCol>
                <a:gridCol w="364656">
                  <a:extLst>
                    <a:ext uri="{9D8B030D-6E8A-4147-A177-3AD203B41FA5}">
                      <a16:colId xmlns:a16="http://schemas.microsoft.com/office/drawing/2014/main" val="2222743891"/>
                    </a:ext>
                  </a:extLst>
                </a:gridCol>
                <a:gridCol w="374967">
                  <a:extLst>
                    <a:ext uri="{9D8B030D-6E8A-4147-A177-3AD203B41FA5}">
                      <a16:colId xmlns:a16="http://schemas.microsoft.com/office/drawing/2014/main" val="3483338064"/>
                    </a:ext>
                  </a:extLst>
                </a:gridCol>
                <a:gridCol w="369075">
                  <a:extLst>
                    <a:ext uri="{9D8B030D-6E8A-4147-A177-3AD203B41FA5}">
                      <a16:colId xmlns:a16="http://schemas.microsoft.com/office/drawing/2014/main" val="2200018188"/>
                    </a:ext>
                  </a:extLst>
                </a:gridCol>
                <a:gridCol w="476591">
                  <a:extLst>
                    <a:ext uri="{9D8B030D-6E8A-4147-A177-3AD203B41FA5}">
                      <a16:colId xmlns:a16="http://schemas.microsoft.com/office/drawing/2014/main" val="888440201"/>
                    </a:ext>
                  </a:extLst>
                </a:gridCol>
                <a:gridCol w="333727">
                  <a:extLst>
                    <a:ext uri="{9D8B030D-6E8A-4147-A177-3AD203B41FA5}">
                      <a16:colId xmlns:a16="http://schemas.microsoft.com/office/drawing/2014/main" val="69508817"/>
                    </a:ext>
                  </a:extLst>
                </a:gridCol>
              </a:tblGrid>
              <a:tr h="157656">
                <a:tc gridSpan="22">
                  <a:txBody>
                    <a:bodyPr/>
                    <a:lstStyle/>
                    <a:p>
                      <a:pPr algn="ctr" fontAlgn="ctr"/>
                      <a:r>
                        <a:rPr lang="es-CO" sz="600" b="1" i="0" u="none" strike="noStrike" dirty="0">
                          <a:solidFill>
                            <a:srgbClr val="FFFFFF"/>
                          </a:solidFill>
                          <a:effectLst/>
                          <a:latin typeface="Calibri" panose="020F0502020204030204" pitchFamily="34" charset="0"/>
                        </a:rPr>
                        <a:t>1FN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42201924"/>
                  </a:ext>
                </a:extLst>
              </a:tr>
              <a:tr h="207295">
                <a:tc>
                  <a:txBody>
                    <a:bodyPr/>
                    <a:lstStyle/>
                    <a:p>
                      <a:pPr algn="ctr" fontAlgn="ctr"/>
                      <a:r>
                        <a:rPr lang="es-CO" sz="300" b="1" i="0" u="none" strike="noStrike" dirty="0">
                          <a:solidFill>
                            <a:srgbClr val="FFFFFF"/>
                          </a:solidFill>
                          <a:effectLst/>
                          <a:latin typeface="Calibri" panose="020F0502020204030204" pitchFamily="34" charset="0"/>
                        </a:rPr>
                        <a:t>nit_tienda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nombre_tienda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cod_producto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serial_producto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marca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modelo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Procesador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Pantalla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Gráficos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Almacenamiento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precio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username_cliente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id_cliente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406754332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178953"/>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93270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221250-3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FDN65X42188F395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Gaming 3 82K200M7LM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5600H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120Hz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 4GB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$4.099.900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cam_cormon5896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1.018.424.181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CAMILO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ALBERTO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CORTÉS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MONTEJO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100 #52 - 57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3146613868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258642"/>
                  </a:ext>
                </a:extLst>
              </a:tr>
              <a:tr h="21335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772004-0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YJN90T67220S570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ef1019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AMD Athlon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Radeon RX Vega 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$1.380.000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dan_cassal4420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1.033.718.248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CASTIBLANCO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SALGADO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50 #60 - 34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3129578823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04467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356519-6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XLP13E76847V350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HP</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15-ef1017la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4500U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Radeon Vega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$2.000.000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gab_hermor1581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1.014.194.180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GABRIEL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FELIPE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HERRERA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MORENO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180 #33 - 12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3199045711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50450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826030-2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hug_camvar1088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1.026.255.233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CAMARGO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VARGAS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3206857273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611426"/>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704888-1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jor_reybot3362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1.030.553.805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JORGE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ESTEBAN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REY</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BOTERO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131 #57 - 19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3232091691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013248"/>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281309-2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UKB49G17241O355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GF65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i7-10750H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jul_sanpra3475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1.020.779.259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JULIAN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LEONARDO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SANCHEZ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PRADA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65 #23 - 46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3119827380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47703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852086-8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HHR35H66794A888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 GF76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i5-11400H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DDR4-3000Mhz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$6.999.999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lau_rodtor4013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1.024.518.426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FERNANDA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RODRÍGUEZ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TORRES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10 #164 - 11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3501678520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75586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244646-2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LZY32S52282C934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3 Intel Celeron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Procesador Intel Celeron N4020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SSD 128 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 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$1.749.000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lis_sievil8656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LISETH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TATIANA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SIERRA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VILLAMIL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116 #39 - 37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3144712465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934124"/>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051169"/>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27498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4GB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472401"/>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NVIDIA GeForce MX130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8GB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249345"/>
                  </a:ext>
                </a:extLst>
              </a:tr>
            </a:tbl>
          </a:graphicData>
        </a:graphic>
      </p:graphicFrame>
      <p:sp>
        <p:nvSpPr>
          <p:cNvPr id="2" name="CuadroTexto 1">
            <a:extLst>
              <a:ext uri="{FF2B5EF4-FFF2-40B4-BE49-F238E27FC236}">
                <a16:creationId xmlns:a16="http://schemas.microsoft.com/office/drawing/2014/main" id="{32C35BA8-9E0E-46F8-BEE2-97C3D8875220}"/>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230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4" name="Tabla 3">
            <a:extLst>
              <a:ext uri="{FF2B5EF4-FFF2-40B4-BE49-F238E27FC236}">
                <a16:creationId xmlns:a16="http://schemas.microsoft.com/office/drawing/2014/main" id="{71A7EA1C-F46E-4941-8BE2-E53774CDA7F5}"/>
              </a:ext>
            </a:extLst>
          </p:cNvPr>
          <p:cNvGraphicFramePr>
            <a:graphicFrameLocks noGrp="1"/>
          </p:cNvGraphicFramePr>
          <p:nvPr>
            <p:extLst>
              <p:ext uri="{D42A27DB-BD31-4B8C-83A1-F6EECF244321}">
                <p14:modId xmlns:p14="http://schemas.microsoft.com/office/powerpoint/2010/main" val="3224989242"/>
              </p:ext>
            </p:extLst>
          </p:nvPr>
        </p:nvGraphicFramePr>
        <p:xfrm>
          <a:off x="161365" y="990331"/>
          <a:ext cx="5204010" cy="1915110"/>
        </p:xfrm>
        <a:graphic>
          <a:graphicData uri="http://schemas.openxmlformats.org/drawingml/2006/table">
            <a:tbl>
              <a:tblPr/>
              <a:tblGrid>
                <a:gridCol w="654759">
                  <a:extLst>
                    <a:ext uri="{9D8B030D-6E8A-4147-A177-3AD203B41FA5}">
                      <a16:colId xmlns:a16="http://schemas.microsoft.com/office/drawing/2014/main" val="2502243777"/>
                    </a:ext>
                  </a:extLst>
                </a:gridCol>
                <a:gridCol w="991181">
                  <a:extLst>
                    <a:ext uri="{9D8B030D-6E8A-4147-A177-3AD203B41FA5}">
                      <a16:colId xmlns:a16="http://schemas.microsoft.com/office/drawing/2014/main" val="2464623130"/>
                    </a:ext>
                  </a:extLst>
                </a:gridCol>
                <a:gridCol w="896982">
                  <a:extLst>
                    <a:ext uri="{9D8B030D-6E8A-4147-A177-3AD203B41FA5}">
                      <a16:colId xmlns:a16="http://schemas.microsoft.com/office/drawing/2014/main" val="1689746917"/>
                    </a:ext>
                  </a:extLst>
                </a:gridCol>
                <a:gridCol w="752322">
                  <a:extLst>
                    <a:ext uri="{9D8B030D-6E8A-4147-A177-3AD203B41FA5}">
                      <a16:colId xmlns:a16="http://schemas.microsoft.com/office/drawing/2014/main" val="2463449437"/>
                    </a:ext>
                  </a:extLst>
                </a:gridCol>
                <a:gridCol w="656440">
                  <a:extLst>
                    <a:ext uri="{9D8B030D-6E8A-4147-A177-3AD203B41FA5}">
                      <a16:colId xmlns:a16="http://schemas.microsoft.com/office/drawing/2014/main" val="2983802169"/>
                    </a:ext>
                  </a:extLst>
                </a:gridCol>
                <a:gridCol w="896982">
                  <a:extLst>
                    <a:ext uri="{9D8B030D-6E8A-4147-A177-3AD203B41FA5}">
                      <a16:colId xmlns:a16="http://schemas.microsoft.com/office/drawing/2014/main" val="2432345982"/>
                    </a:ext>
                  </a:extLst>
                </a:gridCol>
                <a:gridCol w="355344">
                  <a:extLst>
                    <a:ext uri="{9D8B030D-6E8A-4147-A177-3AD203B41FA5}">
                      <a16:colId xmlns:a16="http://schemas.microsoft.com/office/drawing/2014/main" val="1642934913"/>
                    </a:ext>
                  </a:extLst>
                </a:gridCol>
              </a:tblGrid>
              <a:tr h="122685">
                <a:tc>
                  <a:txBody>
                    <a:bodyPr/>
                    <a:lstStyle/>
                    <a:p>
                      <a:pPr algn="ctr" fontAlgn="ctr"/>
                      <a:r>
                        <a:rPr lang="es-CO" sz="800" b="1" i="0" u="none" strike="noStrike">
                          <a:solidFill>
                            <a:srgbClr val="FFFFFF"/>
                          </a:solidFill>
                          <a:effectLst/>
                          <a:latin typeface="Calibri" panose="020F0502020204030204" pitchFamily="34" charset="0"/>
                        </a:rPr>
                        <a:t>nit_tienda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nombre_tienda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direccion_tienda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telefono_tienda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cod_producto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serial_producto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marca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255664385"/>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3031"/>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238790"/>
                  </a:ext>
                </a:extLst>
              </a:tr>
              <a:tr h="122685">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221250-3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524130"/>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772004-0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68588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356519-6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HP</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959125"/>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826030-2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75762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704888-1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126593"/>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281309-2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113306"/>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852086-8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879945"/>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244646-2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429169"/>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122103"/>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546134"/>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551200"/>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579887"/>
                  </a:ext>
                </a:extLst>
              </a:tr>
            </a:tbl>
          </a:graphicData>
        </a:graphic>
      </p:graphicFrame>
      <p:graphicFrame>
        <p:nvGraphicFramePr>
          <p:cNvPr id="6" name="Tabla 5">
            <a:extLst>
              <a:ext uri="{FF2B5EF4-FFF2-40B4-BE49-F238E27FC236}">
                <a16:creationId xmlns:a16="http://schemas.microsoft.com/office/drawing/2014/main" id="{E87D2EF6-1B13-48C6-BD86-25251712CEC2}"/>
              </a:ext>
            </a:extLst>
          </p:cNvPr>
          <p:cNvGraphicFramePr>
            <a:graphicFrameLocks noGrp="1"/>
          </p:cNvGraphicFramePr>
          <p:nvPr>
            <p:extLst>
              <p:ext uri="{D42A27DB-BD31-4B8C-83A1-F6EECF244321}">
                <p14:modId xmlns:p14="http://schemas.microsoft.com/office/powerpoint/2010/main" val="3373065968"/>
              </p:ext>
            </p:extLst>
          </p:nvPr>
        </p:nvGraphicFramePr>
        <p:xfrm>
          <a:off x="161365" y="3062803"/>
          <a:ext cx="6903465" cy="1960542"/>
        </p:xfrm>
        <a:graphic>
          <a:graphicData uri="http://schemas.openxmlformats.org/drawingml/2006/table">
            <a:tbl>
              <a:tblPr/>
              <a:tblGrid>
                <a:gridCol w="1205191">
                  <a:extLst>
                    <a:ext uri="{9D8B030D-6E8A-4147-A177-3AD203B41FA5}">
                      <a16:colId xmlns:a16="http://schemas.microsoft.com/office/drawing/2014/main" val="1970386087"/>
                    </a:ext>
                  </a:extLst>
                </a:gridCol>
                <a:gridCol w="1181378">
                  <a:extLst>
                    <a:ext uri="{9D8B030D-6E8A-4147-A177-3AD203B41FA5}">
                      <a16:colId xmlns:a16="http://schemas.microsoft.com/office/drawing/2014/main" val="3429240265"/>
                    </a:ext>
                  </a:extLst>
                </a:gridCol>
                <a:gridCol w="462241">
                  <a:extLst>
                    <a:ext uri="{9D8B030D-6E8A-4147-A177-3AD203B41FA5}">
                      <a16:colId xmlns:a16="http://schemas.microsoft.com/office/drawing/2014/main" val="3781823617"/>
                    </a:ext>
                  </a:extLst>
                </a:gridCol>
                <a:gridCol w="1616353">
                  <a:extLst>
                    <a:ext uri="{9D8B030D-6E8A-4147-A177-3AD203B41FA5}">
                      <a16:colId xmlns:a16="http://schemas.microsoft.com/office/drawing/2014/main" val="1387860450"/>
                    </a:ext>
                  </a:extLst>
                </a:gridCol>
                <a:gridCol w="792441">
                  <a:extLst>
                    <a:ext uri="{9D8B030D-6E8A-4147-A177-3AD203B41FA5}">
                      <a16:colId xmlns:a16="http://schemas.microsoft.com/office/drawing/2014/main" val="610989383"/>
                    </a:ext>
                  </a:extLst>
                </a:gridCol>
                <a:gridCol w="1208702">
                  <a:extLst>
                    <a:ext uri="{9D8B030D-6E8A-4147-A177-3AD203B41FA5}">
                      <a16:colId xmlns:a16="http://schemas.microsoft.com/office/drawing/2014/main" val="2613014872"/>
                    </a:ext>
                  </a:extLst>
                </a:gridCol>
                <a:gridCol w="437159">
                  <a:extLst>
                    <a:ext uri="{9D8B030D-6E8A-4147-A177-3AD203B41FA5}">
                      <a16:colId xmlns:a16="http://schemas.microsoft.com/office/drawing/2014/main" val="239665582"/>
                    </a:ext>
                  </a:extLst>
                </a:gridCol>
              </a:tblGrid>
              <a:tr h="120751">
                <a:tc>
                  <a:txBody>
                    <a:bodyPr/>
                    <a:lstStyle/>
                    <a:p>
                      <a:pPr algn="ctr" fontAlgn="ctr"/>
                      <a:r>
                        <a:rPr lang="es-CO" sz="700" b="1" i="0" u="none" strike="noStrike">
                          <a:solidFill>
                            <a:srgbClr val="FFFFFF"/>
                          </a:solidFill>
                          <a:effectLst/>
                          <a:latin typeface="Calibri" panose="020F0502020204030204" pitchFamily="34" charset="0"/>
                        </a:rPr>
                        <a:t>modelo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Procesador</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Pantalla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Gráficos</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Almacenamiento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RAM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precio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969946002"/>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58888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142873"/>
                  </a:ext>
                </a:extLst>
              </a:tr>
              <a:tr h="143613">
                <a:tc>
                  <a:txBody>
                    <a:bodyPr/>
                    <a:lstStyle/>
                    <a:p>
                      <a:pPr algn="ctr" fontAlgn="ctr"/>
                      <a:r>
                        <a:rPr lang="es-CO" sz="700" b="0" i="0" u="none" strike="noStrike">
                          <a:solidFill>
                            <a:srgbClr val="000000"/>
                          </a:solidFill>
                          <a:effectLst/>
                          <a:latin typeface="Calibri" panose="020F0502020204030204" pitchFamily="34" charset="0"/>
                        </a:rPr>
                        <a:t>IdeaPad Gaming 3 82K200M7LM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5600H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120Hz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 4GB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$4.099.900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681522"/>
                  </a:ext>
                </a:extLst>
              </a:tr>
              <a:tr h="120751">
                <a:tc>
                  <a:txBody>
                    <a:bodyPr/>
                    <a:lstStyle/>
                    <a:p>
                      <a:pPr algn="ctr" fontAlgn="ctr"/>
                      <a:r>
                        <a:rPr lang="es-CO" sz="700" b="0" i="0" u="none" strike="noStrike">
                          <a:solidFill>
                            <a:srgbClr val="000000"/>
                          </a:solidFill>
                          <a:effectLst/>
                          <a:latin typeface="Calibri" panose="020F0502020204030204" pitchFamily="34" charset="0"/>
                        </a:rPr>
                        <a:t>ef1019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 Athlon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Radeon RX Vega 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$1.380.000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466430"/>
                  </a:ext>
                </a:extLst>
              </a:tr>
              <a:tr h="120751">
                <a:tc>
                  <a:txBody>
                    <a:bodyPr/>
                    <a:lstStyle/>
                    <a:p>
                      <a:pPr algn="ctr" fontAlgn="ctr"/>
                      <a:r>
                        <a:rPr lang="es-CO" sz="700" b="0" i="0" u="none" strike="noStrike">
                          <a:solidFill>
                            <a:srgbClr val="000000"/>
                          </a:solidFill>
                          <a:effectLst/>
                          <a:latin typeface="Calibri" panose="020F0502020204030204" pitchFamily="34" charset="0"/>
                        </a:rPr>
                        <a:t>15-ef1017la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4500U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Radeon Vega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$2.000.000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376681"/>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32395"/>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33543"/>
                  </a:ext>
                </a:extLst>
              </a:tr>
              <a:tr h="120751">
                <a:tc>
                  <a:txBody>
                    <a:bodyPr/>
                    <a:lstStyle/>
                    <a:p>
                      <a:pPr algn="ctr" fontAlgn="ctr"/>
                      <a:r>
                        <a:rPr lang="es-CO" sz="700" b="0" i="0" u="none" strike="noStrike">
                          <a:solidFill>
                            <a:srgbClr val="000000"/>
                          </a:solidFill>
                          <a:effectLst/>
                          <a:latin typeface="Calibri" panose="020F0502020204030204" pitchFamily="34" charset="0"/>
                        </a:rPr>
                        <a:t>GF65</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i7-10750H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744114"/>
                  </a:ext>
                </a:extLst>
              </a:tr>
              <a:tr h="120751">
                <a:tc>
                  <a:txBody>
                    <a:bodyPr/>
                    <a:lstStyle/>
                    <a:p>
                      <a:pPr algn="ctr" fontAlgn="ctr"/>
                      <a:r>
                        <a:rPr lang="es-CO" sz="700" b="0" i="0" u="none" strike="noStrike" dirty="0">
                          <a:solidFill>
                            <a:srgbClr val="000000"/>
                          </a:solidFill>
                          <a:effectLst/>
                          <a:latin typeface="Calibri" panose="020F0502020204030204" pitchFamily="34" charset="0"/>
                        </a:rPr>
                        <a:t>MSI GF76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i5-11400H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DDR4-3000Mhz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$6.999.999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088146"/>
                  </a:ext>
                </a:extLst>
              </a:tr>
              <a:tr h="143613">
                <a:tc>
                  <a:txBody>
                    <a:bodyPr/>
                    <a:lstStyle/>
                    <a:p>
                      <a:pPr algn="ctr" fontAlgn="ctr"/>
                      <a:r>
                        <a:rPr lang="es-CO" sz="700" b="0" i="0" u="none" strike="noStrike">
                          <a:solidFill>
                            <a:srgbClr val="000000"/>
                          </a:solidFill>
                          <a:effectLst/>
                          <a:latin typeface="Calibri" panose="020F0502020204030204" pitchFamily="34" charset="0"/>
                        </a:rPr>
                        <a:t>IdeaPad 3 Intel Celeron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Procesador Intel Celeron N4020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 128 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 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$1.749.000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87115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86302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8363094"/>
                  </a:ext>
                </a:extLst>
              </a:tr>
              <a:tr h="143613">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4GB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55944"/>
                  </a:ext>
                </a:extLst>
              </a:tr>
              <a:tr h="104021">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NVIDIA GeForce MX130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8GB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684233"/>
                  </a:ext>
                </a:extLst>
              </a:tr>
            </a:tbl>
          </a:graphicData>
        </a:graphic>
      </p:graphicFrame>
      <p:grpSp>
        <p:nvGrpSpPr>
          <p:cNvPr id="3" name="Grupo 2">
            <a:extLst>
              <a:ext uri="{FF2B5EF4-FFF2-40B4-BE49-F238E27FC236}">
                <a16:creationId xmlns:a16="http://schemas.microsoft.com/office/drawing/2014/main" id="{DDEEBE2C-20AC-424A-9D9B-30833D3CDC6E}"/>
              </a:ext>
            </a:extLst>
          </p:cNvPr>
          <p:cNvGrpSpPr/>
          <p:nvPr/>
        </p:nvGrpSpPr>
        <p:grpSpPr>
          <a:xfrm>
            <a:off x="161365" y="1007955"/>
            <a:ext cx="8496941" cy="4015388"/>
            <a:chOff x="0" y="1100426"/>
            <a:chExt cx="8496941" cy="4015388"/>
          </a:xfrm>
        </p:grpSpPr>
        <p:sp>
          <p:nvSpPr>
            <p:cNvPr id="7" name="Rectángulo 6">
              <a:extLst>
                <a:ext uri="{FF2B5EF4-FFF2-40B4-BE49-F238E27FC236}">
                  <a16:creationId xmlns:a16="http://schemas.microsoft.com/office/drawing/2014/main" id="{EAC6E6C6-B485-4469-8D7D-BBB7DCC5B9E1}"/>
                </a:ext>
              </a:extLst>
            </p:cNvPr>
            <p:cNvSpPr/>
            <p:nvPr/>
          </p:nvSpPr>
          <p:spPr>
            <a:xfrm>
              <a:off x="1203512" y="3155273"/>
              <a:ext cx="5264523" cy="1960541"/>
            </a:xfrm>
            <a:prstGeom prst="rect">
              <a:avLst/>
            </a:prstGeom>
            <a:no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67CF0140-3F99-4BA6-8956-46FDE700190B}"/>
                </a:ext>
              </a:extLst>
            </p:cNvPr>
            <p:cNvSpPr txBox="1"/>
            <p:nvPr/>
          </p:nvSpPr>
          <p:spPr>
            <a:xfrm>
              <a:off x="7219470" y="3841655"/>
              <a:ext cx="1277471" cy="461665"/>
            </a:xfrm>
            <a:prstGeom prst="rect">
              <a:avLst/>
            </a:prstGeom>
            <a:noFill/>
          </p:spPr>
          <p:txBody>
            <a:bodyPr wrap="square" rtlCol="0">
              <a:spAutoFit/>
            </a:bodyPr>
            <a:lstStyle/>
            <a:p>
              <a:pPr algn="ctr"/>
              <a:r>
                <a:rPr lang="es-ES" sz="1200" b="1" dirty="0">
                  <a:solidFill>
                    <a:srgbClr val="00B0F0"/>
                  </a:solidFill>
                  <a:latin typeface="Calibri" panose="020F0502020204030204" pitchFamily="34" charset="0"/>
                  <a:cs typeface="Calibri" panose="020F0502020204030204" pitchFamily="34" charset="0"/>
                </a:rPr>
                <a:t>Atomización Especificaciones</a:t>
              </a:r>
              <a:endParaRPr lang="es-CO" sz="1200" b="1" dirty="0">
                <a:solidFill>
                  <a:srgbClr val="00B0F0"/>
                </a:solidFill>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a16="http://schemas.microsoft.com/office/drawing/2014/main" id="{B9AB76ED-9DB6-4D74-9109-D0C28231CC55}"/>
                </a:ext>
              </a:extLst>
            </p:cNvPr>
            <p:cNvSpPr/>
            <p:nvPr/>
          </p:nvSpPr>
          <p:spPr>
            <a:xfrm>
              <a:off x="0" y="1203513"/>
              <a:ext cx="5204010" cy="255493"/>
            </a:xfrm>
            <a:prstGeom prst="rect">
              <a:avLst/>
            </a:prstGeom>
            <a:noFill/>
            <a:ln w="28575">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6">
                    <a:lumMod val="75000"/>
                  </a:schemeClr>
                </a:solidFill>
              </a:endParaRPr>
            </a:p>
          </p:txBody>
        </p:sp>
        <p:sp>
          <p:nvSpPr>
            <p:cNvPr id="26" name="CuadroTexto 25">
              <a:extLst>
                <a:ext uri="{FF2B5EF4-FFF2-40B4-BE49-F238E27FC236}">
                  <a16:creationId xmlns:a16="http://schemas.microsoft.com/office/drawing/2014/main" id="{5BBF3338-DBF4-4D26-855E-4F5CB90E3C1C}"/>
                </a:ext>
              </a:extLst>
            </p:cNvPr>
            <p:cNvSpPr txBox="1"/>
            <p:nvPr/>
          </p:nvSpPr>
          <p:spPr>
            <a:xfrm>
              <a:off x="5807529" y="1100426"/>
              <a:ext cx="882383" cy="461665"/>
            </a:xfrm>
            <a:prstGeom prst="rect">
              <a:avLst/>
            </a:prstGeom>
            <a:noFill/>
            <a:ln>
              <a:noFill/>
            </a:ln>
          </p:spPr>
          <p:txBody>
            <a:bodyPr wrap="square" rtlCol="0">
              <a:spAutoFit/>
            </a:bodyPr>
            <a:lstStyle/>
            <a:p>
              <a:pPr algn="ctr"/>
              <a:r>
                <a:rPr lang="es-ES" sz="1200" b="1" dirty="0">
                  <a:solidFill>
                    <a:schemeClr val="accent6">
                      <a:lumMod val="75000"/>
                    </a:schemeClr>
                  </a:solidFill>
                  <a:latin typeface="Calibri" panose="020F0502020204030204" pitchFamily="34" charset="0"/>
                  <a:cs typeface="Calibri" panose="020F0502020204030204" pitchFamily="34" charset="0"/>
                </a:rPr>
                <a:t>Tuplas </a:t>
              </a:r>
            </a:p>
            <a:p>
              <a:pPr algn="ctr"/>
              <a:r>
                <a:rPr lang="es-ES" sz="1200" b="1" dirty="0">
                  <a:solidFill>
                    <a:schemeClr val="accent6">
                      <a:lumMod val="75000"/>
                    </a:schemeClr>
                  </a:solidFill>
                  <a:latin typeface="Calibri" panose="020F0502020204030204" pitchFamily="34" charset="0"/>
                  <a:cs typeface="Calibri" panose="020F0502020204030204" pitchFamily="34" charset="0"/>
                </a:rPr>
                <a:t>Repetidas</a:t>
              </a:r>
              <a:endParaRPr lang="es-CO" sz="1200" b="1" dirty="0">
                <a:solidFill>
                  <a:schemeClr val="accent6">
                    <a:lumMod val="75000"/>
                  </a:schemeClr>
                </a:solidFill>
                <a:latin typeface="Calibri" panose="020F0502020204030204" pitchFamily="34" charset="0"/>
                <a:cs typeface="Calibri" panose="020F0502020204030204" pitchFamily="34" charset="0"/>
              </a:endParaRPr>
            </a:p>
          </p:txBody>
        </p:sp>
        <p:cxnSp>
          <p:nvCxnSpPr>
            <p:cNvPr id="33" name="Conector recto 32">
              <a:extLst>
                <a:ext uri="{FF2B5EF4-FFF2-40B4-BE49-F238E27FC236}">
                  <a16:creationId xmlns:a16="http://schemas.microsoft.com/office/drawing/2014/main" id="{069EC7E4-DA59-402A-BF51-D56D7C451151}"/>
                </a:ext>
              </a:extLst>
            </p:cNvPr>
            <p:cNvCxnSpPr>
              <a:cxnSpLocks/>
              <a:stCxn id="26" idx="1"/>
            </p:cNvCxnSpPr>
            <p:nvPr/>
          </p:nvCxnSpPr>
          <p:spPr>
            <a:xfrm flipH="1">
              <a:off x="5204010" y="1331259"/>
              <a:ext cx="603519" cy="0"/>
            </a:xfrm>
            <a:prstGeom prst="line">
              <a:avLst/>
            </a:prstGeom>
            <a:ln>
              <a:solidFill>
                <a:schemeClr val="accent6">
                  <a:lumMod val="75000"/>
                </a:schemeClr>
              </a:solidFill>
            </a:ln>
            <a:effectLst/>
          </p:spPr>
          <p:style>
            <a:lnRef idx="2">
              <a:schemeClr val="accent2"/>
            </a:lnRef>
            <a:fillRef idx="0">
              <a:schemeClr val="accent2"/>
            </a:fillRef>
            <a:effectRef idx="1">
              <a:schemeClr val="accent2"/>
            </a:effectRef>
            <a:fontRef idx="minor">
              <a:schemeClr val="tx1"/>
            </a:fontRef>
          </p:style>
        </p:cxnSp>
        <p:cxnSp>
          <p:nvCxnSpPr>
            <p:cNvPr id="34" name="Conector recto 33">
              <a:extLst>
                <a:ext uri="{FF2B5EF4-FFF2-40B4-BE49-F238E27FC236}">
                  <a16:creationId xmlns:a16="http://schemas.microsoft.com/office/drawing/2014/main" id="{005C4603-E8D3-4AC0-B8DA-E40C9A11F3F5}"/>
                </a:ext>
              </a:extLst>
            </p:cNvPr>
            <p:cNvCxnSpPr>
              <a:cxnSpLocks/>
              <a:stCxn id="14" idx="1"/>
            </p:cNvCxnSpPr>
            <p:nvPr/>
          </p:nvCxnSpPr>
          <p:spPr>
            <a:xfrm flipH="1">
              <a:off x="6468035" y="4072488"/>
              <a:ext cx="751435" cy="0"/>
            </a:xfrm>
            <a:prstGeom prst="line">
              <a:avLst/>
            </a:prstGeom>
            <a:ln>
              <a:solidFill>
                <a:srgbClr val="00B0F0"/>
              </a:solidFill>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09323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p:nvPr/>
        </p:nvSpPr>
        <p:spPr>
          <a:xfrm>
            <a:off x="954675" y="144887"/>
            <a:ext cx="2591262"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ALCANCE DEL PROYECTO</a:t>
            </a:r>
            <a:endParaRPr dirty="0"/>
          </a:p>
        </p:txBody>
      </p:sp>
      <p:sp>
        <p:nvSpPr>
          <p:cNvPr id="102" name="Google Shape;102;p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103" name="Google Shape;103;p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04" name="Google Shape;104;p7"/>
          <p:cNvSpPr txBox="1"/>
          <p:nvPr/>
        </p:nvSpPr>
        <p:spPr>
          <a:xfrm>
            <a:off x="928771" y="1465816"/>
            <a:ext cx="3980882" cy="461665"/>
          </a:xfrm>
          <a:prstGeom prst="rect">
            <a:avLst/>
          </a:prstGeom>
          <a:noFill/>
          <a:ln>
            <a:noFill/>
          </a:ln>
        </p:spPr>
        <p:txBody>
          <a:bodyPr spcFirstLastPara="1" wrap="square" lIns="91425" tIns="45700" rIns="91425" bIns="45700" anchor="t" anchorCtr="0">
            <a:spAutoFit/>
          </a:bodyPr>
          <a:lstStyle/>
          <a:p>
            <a:r>
              <a:rPr lang="es-CO" sz="2400" b="1" dirty="0">
                <a:solidFill>
                  <a:srgbClr val="ACC42D"/>
                </a:solidFill>
                <a:latin typeface="Calibri"/>
                <a:ea typeface="Calibri"/>
                <a:cs typeface="Calibri"/>
                <a:sym typeface="Calibri"/>
              </a:rPr>
              <a:t>ESPACIO, TIEMPO Y LUGAR</a:t>
            </a:r>
            <a:endParaRPr dirty="0"/>
          </a:p>
        </p:txBody>
      </p:sp>
      <p:sp>
        <p:nvSpPr>
          <p:cNvPr id="105" name="Google Shape;105;p7"/>
          <p:cNvSpPr txBox="1"/>
          <p:nvPr/>
        </p:nvSpPr>
        <p:spPr>
          <a:xfrm>
            <a:off x="928771" y="2216387"/>
            <a:ext cx="5234331" cy="1477328"/>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El sistema de información contempla la mejora de las ventas de los emprendedores que están iniciando en la venta de portátiles mediante un aplicativo enfocado a los procesos de e-commerce para la ciudad de Bogotá, en un lapso de 18 meses.</a:t>
            </a:r>
            <a:endParaRPr dirty="0"/>
          </a:p>
        </p:txBody>
      </p:sp>
      <p:pic>
        <p:nvPicPr>
          <p:cNvPr id="106" name="Google Shape;106;p7"/>
          <p:cNvPicPr preferRelativeResize="0"/>
          <p:nvPr/>
        </p:nvPicPr>
        <p:blipFill rotWithShape="1">
          <a:blip r:embed="rId4">
            <a:alphaModFix/>
          </a:blip>
          <a:srcRect/>
          <a:stretch/>
        </p:blipFill>
        <p:spPr>
          <a:xfrm>
            <a:off x="1075817" y="1963366"/>
            <a:ext cx="265430" cy="41910"/>
          </a:xfrm>
          <a:prstGeom prst="rect">
            <a:avLst/>
          </a:prstGeom>
          <a:noFill/>
          <a:ln>
            <a:noFill/>
          </a:ln>
        </p:spPr>
      </p:pic>
      <p:pic>
        <p:nvPicPr>
          <p:cNvPr id="107" name="Google Shape;107;p7" descr="Juegos de Geografía | Juego de Localidades de Bogotá - Localiza en el mapa  | Cerebriti"/>
          <p:cNvPicPr preferRelativeResize="0"/>
          <p:nvPr/>
        </p:nvPicPr>
        <p:blipFill rotWithShape="1">
          <a:blip r:embed="rId5">
            <a:alphaModFix/>
          </a:blip>
          <a:srcRect/>
          <a:stretch/>
        </p:blipFill>
        <p:spPr>
          <a:xfrm rot="5400000">
            <a:off x="5687107" y="2102964"/>
            <a:ext cx="3429160" cy="215486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5" name="Tabla 4">
            <a:extLst>
              <a:ext uri="{FF2B5EF4-FFF2-40B4-BE49-F238E27FC236}">
                <a16:creationId xmlns:a16="http://schemas.microsoft.com/office/drawing/2014/main" id="{3F88408F-F79D-4A7D-9DB9-CDF7D3FE2AAC}"/>
              </a:ext>
            </a:extLst>
          </p:cNvPr>
          <p:cNvGraphicFramePr>
            <a:graphicFrameLocks noGrp="1"/>
          </p:cNvGraphicFramePr>
          <p:nvPr>
            <p:extLst>
              <p:ext uri="{D42A27DB-BD31-4B8C-83A1-F6EECF244321}">
                <p14:modId xmlns:p14="http://schemas.microsoft.com/office/powerpoint/2010/main" val="2753073856"/>
              </p:ext>
            </p:extLst>
          </p:nvPr>
        </p:nvGraphicFramePr>
        <p:xfrm>
          <a:off x="213981" y="1014468"/>
          <a:ext cx="7203423" cy="3262305"/>
        </p:xfrm>
        <a:graphic>
          <a:graphicData uri="http://schemas.openxmlformats.org/drawingml/2006/table">
            <a:tbl>
              <a:tblPr/>
              <a:tblGrid>
                <a:gridCol w="890233">
                  <a:extLst>
                    <a:ext uri="{9D8B030D-6E8A-4147-A177-3AD203B41FA5}">
                      <a16:colId xmlns:a16="http://schemas.microsoft.com/office/drawing/2014/main" val="1819766486"/>
                    </a:ext>
                  </a:extLst>
                </a:gridCol>
                <a:gridCol w="698551">
                  <a:extLst>
                    <a:ext uri="{9D8B030D-6E8A-4147-A177-3AD203B41FA5}">
                      <a16:colId xmlns:a16="http://schemas.microsoft.com/office/drawing/2014/main" val="698820604"/>
                    </a:ext>
                  </a:extLst>
                </a:gridCol>
                <a:gridCol w="910623">
                  <a:extLst>
                    <a:ext uri="{9D8B030D-6E8A-4147-A177-3AD203B41FA5}">
                      <a16:colId xmlns:a16="http://schemas.microsoft.com/office/drawing/2014/main" val="44727144"/>
                    </a:ext>
                  </a:extLst>
                </a:gridCol>
                <a:gridCol w="894310">
                  <a:extLst>
                    <a:ext uri="{9D8B030D-6E8A-4147-A177-3AD203B41FA5}">
                      <a16:colId xmlns:a16="http://schemas.microsoft.com/office/drawing/2014/main" val="1914288695"/>
                    </a:ext>
                  </a:extLst>
                </a:gridCol>
                <a:gridCol w="918780">
                  <a:extLst>
                    <a:ext uri="{9D8B030D-6E8A-4147-A177-3AD203B41FA5}">
                      <a16:colId xmlns:a16="http://schemas.microsoft.com/office/drawing/2014/main" val="508314990"/>
                    </a:ext>
                  </a:extLst>
                </a:gridCol>
                <a:gridCol w="902467">
                  <a:extLst>
                    <a:ext uri="{9D8B030D-6E8A-4147-A177-3AD203B41FA5}">
                      <a16:colId xmlns:a16="http://schemas.microsoft.com/office/drawing/2014/main" val="1226402544"/>
                    </a:ext>
                  </a:extLst>
                </a:gridCol>
                <a:gridCol w="1169597">
                  <a:extLst>
                    <a:ext uri="{9D8B030D-6E8A-4147-A177-3AD203B41FA5}">
                      <a16:colId xmlns:a16="http://schemas.microsoft.com/office/drawing/2014/main" val="3254450082"/>
                    </a:ext>
                  </a:extLst>
                </a:gridCol>
                <a:gridCol w="818862">
                  <a:extLst>
                    <a:ext uri="{9D8B030D-6E8A-4147-A177-3AD203B41FA5}">
                      <a16:colId xmlns:a16="http://schemas.microsoft.com/office/drawing/2014/main" val="1735321241"/>
                    </a:ext>
                  </a:extLst>
                </a:gridCol>
              </a:tblGrid>
              <a:tr h="217487">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id_cliente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err="1">
                          <a:solidFill>
                            <a:srgbClr val="FFFFFF"/>
                          </a:solidFill>
                          <a:effectLst/>
                          <a:latin typeface="Calibri" panose="020F0502020204030204" pitchFamily="34" charset="0"/>
                        </a:rPr>
                        <a:t>telefono_cliente</a:t>
                      </a:r>
                      <a:endParaRPr lang="es-CO" sz="700" b="1" i="0" u="none" strike="noStrike" dirty="0">
                        <a:solidFill>
                          <a:srgbClr val="FFFFFF"/>
                        </a:solidFill>
                        <a:effectLst/>
                        <a:latin typeface="Calibri" panose="020F0502020204030204" pitchFamily="34" charset="0"/>
                      </a:endParaRP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476858287"/>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449681"/>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664437"/>
                  </a:ext>
                </a:extLst>
              </a:tr>
              <a:tr h="217487">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1.018.424.181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CAMILO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ALBERTO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CORTÉS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MONTEJO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100 #52 - 57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3146613868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959454"/>
                  </a:ext>
                </a:extLst>
              </a:tr>
              <a:tr h="217487">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1.033.718.248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CASTIBLANCO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SALGADO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Carrera 50 #60 - 34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3129578823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889972"/>
                  </a:ext>
                </a:extLst>
              </a:tr>
              <a:tr h="217487">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1.014.194.180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GABRIEL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FELIPE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HERRERA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MORENO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180 #33 - 12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3199045711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00159"/>
                  </a:ext>
                </a:extLst>
              </a:tr>
              <a:tr h="217487">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1.026.255.233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CAMARGO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VARGAS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122 #122 - 24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3206857273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614057"/>
                  </a:ext>
                </a:extLst>
              </a:tr>
              <a:tr h="217487">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1.030.553.805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JORGE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ESTEBAN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REY</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BOTERO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131 #57 - 19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3232091691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621509"/>
                  </a:ext>
                </a:extLst>
              </a:tr>
              <a:tr h="217487">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1.020.779.259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JULIAN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LEONARDO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SANCHEZ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PRADA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65 #23 - 46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3119827380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613188"/>
                  </a:ext>
                </a:extLst>
              </a:tr>
              <a:tr h="217487">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1.024.518.426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FERNANDA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RODRÍGUEZ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TORRES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Avenida 10 #164 - 11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3501678520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28324"/>
                  </a:ext>
                </a:extLst>
              </a:tr>
              <a:tr h="217487">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1.136.879.801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LISETH</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TATIANA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SIERRA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VILLAMIL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116 #39 - 37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3144712465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61237"/>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394295"/>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872599"/>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426342"/>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93480"/>
                  </a:ext>
                </a:extLst>
              </a:tr>
            </a:tbl>
          </a:graphicData>
        </a:graphic>
      </p:graphicFrame>
      <p:grpSp>
        <p:nvGrpSpPr>
          <p:cNvPr id="3" name="Grupo 2">
            <a:extLst>
              <a:ext uri="{FF2B5EF4-FFF2-40B4-BE49-F238E27FC236}">
                <a16:creationId xmlns:a16="http://schemas.microsoft.com/office/drawing/2014/main" id="{FFAB0F38-E7AA-4EC1-9B4F-2A00583FFD43}"/>
              </a:ext>
            </a:extLst>
          </p:cNvPr>
          <p:cNvGrpSpPr/>
          <p:nvPr/>
        </p:nvGrpSpPr>
        <p:grpSpPr>
          <a:xfrm>
            <a:off x="1801906" y="1014468"/>
            <a:ext cx="3623982" cy="4020411"/>
            <a:chOff x="1586753" y="1014469"/>
            <a:chExt cx="3623982" cy="4020411"/>
          </a:xfrm>
        </p:grpSpPr>
        <p:grpSp>
          <p:nvGrpSpPr>
            <p:cNvPr id="8" name="Grupo 7">
              <a:extLst>
                <a:ext uri="{FF2B5EF4-FFF2-40B4-BE49-F238E27FC236}">
                  <a16:creationId xmlns:a16="http://schemas.microsoft.com/office/drawing/2014/main" id="{B870FC6A-2654-4CBA-ADB2-156C607306CD}"/>
                </a:ext>
              </a:extLst>
            </p:cNvPr>
            <p:cNvGrpSpPr/>
            <p:nvPr/>
          </p:nvGrpSpPr>
          <p:grpSpPr>
            <a:xfrm>
              <a:off x="1586753" y="1014469"/>
              <a:ext cx="3623982" cy="3262305"/>
              <a:chOff x="1411941" y="1302121"/>
              <a:chExt cx="2837330" cy="3262305"/>
            </a:xfrm>
          </p:grpSpPr>
          <p:sp>
            <p:nvSpPr>
              <p:cNvPr id="13" name="Rectángulo 12">
                <a:extLst>
                  <a:ext uri="{FF2B5EF4-FFF2-40B4-BE49-F238E27FC236}">
                    <a16:creationId xmlns:a16="http://schemas.microsoft.com/office/drawing/2014/main" id="{A33A9533-6EB6-4AE4-9A98-27BE1C83D38C}"/>
                  </a:ext>
                </a:extLst>
              </p:cNvPr>
              <p:cNvSpPr/>
              <p:nvPr/>
            </p:nvSpPr>
            <p:spPr>
              <a:xfrm>
                <a:off x="1411941" y="1302121"/>
                <a:ext cx="1411942" cy="326230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DD2C124F-67A1-4161-8C68-BDF3D9AF7050}"/>
                  </a:ext>
                </a:extLst>
              </p:cNvPr>
              <p:cNvSpPr/>
              <p:nvPr/>
            </p:nvSpPr>
            <p:spPr>
              <a:xfrm>
                <a:off x="2837329" y="1302121"/>
                <a:ext cx="1411942" cy="3262305"/>
              </a:xfrm>
              <a:prstGeom prst="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1" name="Conector recto 10">
              <a:extLst>
                <a:ext uri="{FF2B5EF4-FFF2-40B4-BE49-F238E27FC236}">
                  <a16:creationId xmlns:a16="http://schemas.microsoft.com/office/drawing/2014/main" id="{C5527A58-E089-433C-9968-D7F6446C4D2F}"/>
                </a:ext>
              </a:extLst>
            </p:cNvPr>
            <p:cNvCxnSpPr>
              <a:cxnSpLocks/>
              <a:stCxn id="13" idx="2"/>
              <a:endCxn id="20" idx="0"/>
            </p:cNvCxnSpPr>
            <p:nvPr/>
          </p:nvCxnSpPr>
          <p:spPr>
            <a:xfrm>
              <a:off x="2488455" y="4276774"/>
              <a:ext cx="0" cy="296440"/>
            </a:xfrm>
            <a:prstGeom prst="line">
              <a:avLst/>
            </a:prstGeom>
            <a:ln>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8" name="Conector recto 17">
              <a:extLst>
                <a:ext uri="{FF2B5EF4-FFF2-40B4-BE49-F238E27FC236}">
                  <a16:creationId xmlns:a16="http://schemas.microsoft.com/office/drawing/2014/main" id="{A9A489CB-5E39-4D34-9FBD-7307DE2338E9}"/>
                </a:ext>
              </a:extLst>
            </p:cNvPr>
            <p:cNvCxnSpPr>
              <a:cxnSpLocks/>
              <a:stCxn id="16" idx="2"/>
              <a:endCxn id="24" idx="0"/>
            </p:cNvCxnSpPr>
            <p:nvPr/>
          </p:nvCxnSpPr>
          <p:spPr>
            <a:xfrm>
              <a:off x="4309033" y="4276774"/>
              <a:ext cx="0" cy="296441"/>
            </a:xfrm>
            <a:prstGeom prst="line">
              <a:avLst/>
            </a:prstGeom>
            <a:ln>
              <a:solidFill>
                <a:srgbClr val="00B050"/>
              </a:solidFill>
            </a:ln>
          </p:spPr>
          <p:style>
            <a:lnRef idx="2">
              <a:schemeClr val="accent5"/>
            </a:lnRef>
            <a:fillRef idx="0">
              <a:schemeClr val="accent5"/>
            </a:fillRef>
            <a:effectRef idx="1">
              <a:schemeClr val="accent5"/>
            </a:effectRef>
            <a:fontRef idx="minor">
              <a:schemeClr val="tx1"/>
            </a:fontRef>
          </p:style>
        </p:cxnSp>
        <p:sp>
          <p:nvSpPr>
            <p:cNvPr id="20" name="CuadroTexto 19">
              <a:extLst>
                <a:ext uri="{FF2B5EF4-FFF2-40B4-BE49-F238E27FC236}">
                  <a16:creationId xmlns:a16="http://schemas.microsoft.com/office/drawing/2014/main" id="{C88996B3-7C9D-4880-83B8-EA180568E0A5}"/>
                </a:ext>
              </a:extLst>
            </p:cNvPr>
            <p:cNvSpPr txBox="1"/>
            <p:nvPr/>
          </p:nvSpPr>
          <p:spPr>
            <a:xfrm>
              <a:off x="1995114" y="4573214"/>
              <a:ext cx="986682" cy="461665"/>
            </a:xfrm>
            <a:prstGeom prst="rect">
              <a:avLst/>
            </a:prstGeom>
            <a:noFill/>
          </p:spPr>
          <p:txBody>
            <a:bodyPr wrap="square" rtlCol="0">
              <a:spAutoFit/>
            </a:bodyPr>
            <a:lstStyle/>
            <a:p>
              <a:pPr algn="ctr"/>
              <a:r>
                <a:rPr lang="es-ES" sz="1200" b="1" dirty="0">
                  <a:solidFill>
                    <a:srgbClr val="FF0000"/>
                  </a:solidFill>
                  <a:latin typeface="Calibri" panose="020F0502020204030204" pitchFamily="34" charset="0"/>
                  <a:cs typeface="Calibri" panose="020F0502020204030204" pitchFamily="34" charset="0"/>
                </a:rPr>
                <a:t>Atomización Nombres</a:t>
              </a:r>
              <a:endParaRPr lang="es-CO" sz="12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BF64330C-F863-43B1-A93A-67DBAEB276ED}"/>
                </a:ext>
              </a:extLst>
            </p:cNvPr>
            <p:cNvSpPr txBox="1"/>
            <p:nvPr/>
          </p:nvSpPr>
          <p:spPr>
            <a:xfrm>
              <a:off x="3815693" y="4573215"/>
              <a:ext cx="986679" cy="461665"/>
            </a:xfrm>
            <a:prstGeom prst="rect">
              <a:avLst/>
            </a:prstGeom>
            <a:noFill/>
          </p:spPr>
          <p:txBody>
            <a:bodyPr wrap="square" rtlCol="0">
              <a:spAutoFit/>
            </a:bodyPr>
            <a:lstStyle/>
            <a:p>
              <a:pPr algn="ctr"/>
              <a:r>
                <a:rPr lang="es-ES" sz="1200" b="1" dirty="0">
                  <a:solidFill>
                    <a:srgbClr val="00B050"/>
                  </a:solidFill>
                  <a:latin typeface="Calibri" panose="020F0502020204030204" pitchFamily="34" charset="0"/>
                  <a:cs typeface="Calibri" panose="020F0502020204030204" pitchFamily="34" charset="0"/>
                </a:rPr>
                <a:t>Atomización Apellidos</a:t>
              </a:r>
              <a:endParaRPr lang="es-CO" sz="1200" b="1" dirty="0">
                <a:solidFill>
                  <a:srgbClr val="00B05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179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3289976-F51D-4A57-8533-E7ACC34DE74C}"/>
              </a:ext>
            </a:extLst>
          </p:cNvPr>
          <p:cNvGraphicFramePr>
            <a:graphicFrameLocks noGrp="1"/>
          </p:cNvGraphicFramePr>
          <p:nvPr>
            <p:extLst>
              <p:ext uri="{D42A27DB-BD31-4B8C-83A1-F6EECF244321}">
                <p14:modId xmlns:p14="http://schemas.microsoft.com/office/powerpoint/2010/main" val="833190297"/>
              </p:ext>
            </p:extLst>
          </p:nvPr>
        </p:nvGraphicFramePr>
        <p:xfrm>
          <a:off x="0" y="968188"/>
          <a:ext cx="9063320" cy="3973592"/>
        </p:xfrm>
        <a:graphic>
          <a:graphicData uri="http://schemas.openxmlformats.org/drawingml/2006/table">
            <a:tbl>
              <a:tblPr/>
              <a:tblGrid>
                <a:gridCol w="385946">
                  <a:extLst>
                    <a:ext uri="{9D8B030D-6E8A-4147-A177-3AD203B41FA5}">
                      <a16:colId xmlns:a16="http://schemas.microsoft.com/office/drawing/2014/main" val="779155136"/>
                    </a:ext>
                  </a:extLst>
                </a:gridCol>
                <a:gridCol w="890895">
                  <a:extLst>
                    <a:ext uri="{9D8B030D-6E8A-4147-A177-3AD203B41FA5}">
                      <a16:colId xmlns:a16="http://schemas.microsoft.com/office/drawing/2014/main" val="2533569152"/>
                    </a:ext>
                  </a:extLst>
                </a:gridCol>
                <a:gridCol w="479217">
                  <a:extLst>
                    <a:ext uri="{9D8B030D-6E8A-4147-A177-3AD203B41FA5}">
                      <a16:colId xmlns:a16="http://schemas.microsoft.com/office/drawing/2014/main" val="1868248342"/>
                    </a:ext>
                  </a:extLst>
                </a:gridCol>
                <a:gridCol w="697920">
                  <a:extLst>
                    <a:ext uri="{9D8B030D-6E8A-4147-A177-3AD203B41FA5}">
                      <a16:colId xmlns:a16="http://schemas.microsoft.com/office/drawing/2014/main" val="576222274"/>
                    </a:ext>
                  </a:extLst>
                </a:gridCol>
                <a:gridCol w="656109">
                  <a:extLst>
                    <a:ext uri="{9D8B030D-6E8A-4147-A177-3AD203B41FA5}">
                      <a16:colId xmlns:a16="http://schemas.microsoft.com/office/drawing/2014/main" val="1691558229"/>
                    </a:ext>
                  </a:extLst>
                </a:gridCol>
                <a:gridCol w="614298">
                  <a:extLst>
                    <a:ext uri="{9D8B030D-6E8A-4147-A177-3AD203B41FA5}">
                      <a16:colId xmlns:a16="http://schemas.microsoft.com/office/drawing/2014/main" val="536373701"/>
                    </a:ext>
                  </a:extLst>
                </a:gridCol>
                <a:gridCol w="890895">
                  <a:extLst>
                    <a:ext uri="{9D8B030D-6E8A-4147-A177-3AD203B41FA5}">
                      <a16:colId xmlns:a16="http://schemas.microsoft.com/office/drawing/2014/main" val="254398946"/>
                    </a:ext>
                  </a:extLst>
                </a:gridCol>
                <a:gridCol w="652893">
                  <a:extLst>
                    <a:ext uri="{9D8B030D-6E8A-4147-A177-3AD203B41FA5}">
                      <a16:colId xmlns:a16="http://schemas.microsoft.com/office/drawing/2014/main" val="1021864240"/>
                    </a:ext>
                  </a:extLst>
                </a:gridCol>
                <a:gridCol w="1019544">
                  <a:extLst>
                    <a:ext uri="{9D8B030D-6E8A-4147-A177-3AD203B41FA5}">
                      <a16:colId xmlns:a16="http://schemas.microsoft.com/office/drawing/2014/main" val="2103169999"/>
                    </a:ext>
                  </a:extLst>
                </a:gridCol>
                <a:gridCol w="247649">
                  <a:extLst>
                    <a:ext uri="{9D8B030D-6E8A-4147-A177-3AD203B41FA5}">
                      <a16:colId xmlns:a16="http://schemas.microsoft.com/office/drawing/2014/main" val="3145950203"/>
                    </a:ext>
                  </a:extLst>
                </a:gridCol>
                <a:gridCol w="890895">
                  <a:extLst>
                    <a:ext uri="{9D8B030D-6E8A-4147-A177-3AD203B41FA5}">
                      <a16:colId xmlns:a16="http://schemas.microsoft.com/office/drawing/2014/main" val="102072860"/>
                    </a:ext>
                  </a:extLst>
                </a:gridCol>
                <a:gridCol w="434190">
                  <a:extLst>
                    <a:ext uri="{9D8B030D-6E8A-4147-A177-3AD203B41FA5}">
                      <a16:colId xmlns:a16="http://schemas.microsoft.com/office/drawing/2014/main" val="3245283485"/>
                    </a:ext>
                  </a:extLst>
                </a:gridCol>
                <a:gridCol w="636813">
                  <a:extLst>
                    <a:ext uri="{9D8B030D-6E8A-4147-A177-3AD203B41FA5}">
                      <a16:colId xmlns:a16="http://schemas.microsoft.com/office/drawing/2014/main" val="880241240"/>
                    </a:ext>
                  </a:extLst>
                </a:gridCol>
                <a:gridCol w="566056">
                  <a:extLst>
                    <a:ext uri="{9D8B030D-6E8A-4147-A177-3AD203B41FA5}">
                      <a16:colId xmlns:a16="http://schemas.microsoft.com/office/drawing/2014/main" val="76416390"/>
                    </a:ext>
                  </a:extLst>
                </a:gridCol>
              </a:tblGrid>
              <a:tr h="128753">
                <a:tc gridSpan="14">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623007497"/>
                  </a:ext>
                </a:extLst>
              </a:tr>
              <a:tr h="95723">
                <a:tc gridSpan="4">
                  <a:txBody>
                    <a:bodyPr/>
                    <a:lstStyle/>
                    <a:p>
                      <a:pPr algn="ctr" fontAlgn="ctr"/>
                      <a:r>
                        <a:rPr lang="es-CO" sz="300" b="1" i="0" u="none" strike="noStrike">
                          <a:solidFill>
                            <a:srgbClr val="FFFFFF"/>
                          </a:solidFill>
                          <a:effectLst/>
                          <a:latin typeface="Calibri" panose="020F0502020204030204" pitchFamily="34" charset="0"/>
                        </a:rPr>
                        <a:t>Tiendas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300" b="1" i="0" u="none" strike="noStrike">
                          <a:solidFill>
                            <a:srgbClr val="FFFFFF"/>
                          </a:solidFill>
                          <a:effectLst/>
                          <a:latin typeface="Calibri" panose="020F0502020204030204" pitchFamily="34" charset="0"/>
                        </a:rPr>
                        <a:t>Tienda - 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180757710"/>
                  </a:ext>
                </a:extLst>
              </a:tr>
              <a:tr h="95723">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nombre_tienda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direccion_tienda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telefono_tienda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150580256"/>
                  </a:ext>
                </a:extLst>
              </a:tr>
              <a:tr h="95723">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Vampix</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23 #76 - 43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3244228549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345882"/>
                  </a:ext>
                </a:extLst>
              </a:tr>
              <a:tr h="95723">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333333"/>
                          </a:solidFill>
                          <a:effectLst/>
                          <a:latin typeface="Calibri" panose="020F0502020204030204" pitchFamily="34" charset="0"/>
                        </a:rPr>
                        <a:t>GLA TECNOLOGIA SAS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39 #3 - 33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3151469468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799756"/>
                  </a:ext>
                </a:extLst>
              </a:tr>
              <a:tr h="95723">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KAMALEON LTDA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10 #85 - 9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3125391912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273666"/>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03077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400163"/>
                  </a:ext>
                </a:extLst>
              </a:tr>
              <a:tr h="128753">
                <a:tc gridSpan="10">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693851"/>
                  </a:ext>
                </a:extLst>
              </a:tr>
              <a:tr h="95723">
                <a:tc gridSpan="10">
                  <a:txBody>
                    <a:bodyPr/>
                    <a:lstStyle/>
                    <a:p>
                      <a:pPr algn="ctr" fontAlgn="ctr"/>
                      <a:r>
                        <a:rPr lang="es-CO" sz="300" b="1" i="0" u="none" strike="noStrike" dirty="0">
                          <a:solidFill>
                            <a:srgbClr val="FFFFFF"/>
                          </a:solidFill>
                          <a:effectLst/>
                          <a:latin typeface="Calibri" panose="020F0502020204030204" pitchFamily="34" charset="0"/>
                        </a:rPr>
                        <a:t>Productos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635482"/>
                  </a:ext>
                </a:extLst>
              </a:tr>
              <a:tr h="95723">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serial_producto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marca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modelo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Procesador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Pantalla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Gráficos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Almacenamiento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precio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904662"/>
                  </a:ext>
                </a:extLst>
              </a:tr>
              <a:tr h="141305">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728526"/>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53794"/>
                  </a:ext>
                </a:extLst>
              </a:tr>
              <a:tr h="95723">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FDN65X42188F395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Gaming 3 82K200M7LM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5600H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120Hz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 4GB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$4.099.900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02888"/>
                  </a:ext>
                </a:extLst>
              </a:tr>
              <a:tr h="95723">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YJN90T67220S570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ef1019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AMD Athlon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Radeon RX Vega 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$1.380.000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430395"/>
                  </a:ext>
                </a:extLst>
              </a:tr>
              <a:tr h="95723">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XLP13E76847V350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HP</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15-ef1017la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4500U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Radeon Vega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$2.000.000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129235"/>
                  </a:ext>
                </a:extLst>
              </a:tr>
              <a:tr h="95723">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s-CO" sz="300" b="1" i="0" u="none" strike="noStrike">
                          <a:solidFill>
                            <a:srgbClr val="FFFFFF"/>
                          </a:solidFill>
                          <a:effectLst/>
                          <a:latin typeface="Calibri" panose="020F0502020204030204" pitchFamily="34" charset="0"/>
                        </a:rPr>
                        <a:t>Producto - 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0022309"/>
                  </a:ext>
                </a:extLst>
              </a:tr>
              <a:tr h="95723">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571862745"/>
                  </a:ext>
                </a:extLst>
              </a:tr>
              <a:tr h="95723">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UKB49G17241O355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GF65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i7-10750H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829301"/>
                  </a:ext>
                </a:extLst>
              </a:tr>
              <a:tr h="95723">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HHR35H66794A888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 GF76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i5-11400H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DDR4-3000Mhz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$6.999.999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205114"/>
                  </a:ext>
                </a:extLst>
              </a:tr>
              <a:tr h="95723">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LZY32S52282C934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3 Intel Celeron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Procesador Intel Celeron N4020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SSD 128 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 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$1.749.000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68567"/>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170489"/>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338062"/>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4GB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941208"/>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NVIDIA GeForce MX130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8GB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73272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944100"/>
                  </a:ext>
                </a:extLst>
              </a:tr>
              <a:tr h="128753">
                <a:tc gridSpan="8">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8817303"/>
                  </a:ext>
                </a:extLst>
              </a:tr>
              <a:tr h="95723">
                <a:tc gridSpan="8">
                  <a:txBody>
                    <a:bodyPr/>
                    <a:lstStyle/>
                    <a:p>
                      <a:pPr algn="ctr" fontAlgn="ctr"/>
                      <a:r>
                        <a:rPr lang="es-CO" sz="300" b="1" i="0" u="none" strike="noStrike" dirty="0">
                          <a:solidFill>
                            <a:srgbClr val="FFFFFF"/>
                          </a:solidFill>
                          <a:effectLst/>
                          <a:latin typeface="Calibri" panose="020F0502020204030204" pitchFamily="34" charset="0"/>
                        </a:rPr>
                        <a:t>Clientes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344422"/>
                  </a:ext>
                </a:extLst>
              </a:tr>
              <a:tr h="95723">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direccion_cliente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telefono_cliente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398052"/>
                  </a:ext>
                </a:extLst>
              </a:tr>
              <a:tr h="95723">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CAROLINA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HERNANDEZ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MONTERROZA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156 #82 - 45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3153143664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4261446"/>
                  </a:ext>
                </a:extLst>
              </a:tr>
              <a:tr h="95723">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CAMILO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ALBERTO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CORTÉS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MONTEJO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100 #52 - 57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3146613868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493502457"/>
                  </a:ext>
                </a:extLst>
              </a:tr>
              <a:tr h="95723">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CASTIBLANCO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SALGADO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50 #60 - 34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3129578823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2969833331"/>
                  </a:ext>
                </a:extLst>
              </a:tr>
              <a:tr h="95723">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GABRIEL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FELIPE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HERRERA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MORENO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180 #33 - 12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3199045711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63172143"/>
                  </a:ext>
                </a:extLst>
              </a:tr>
              <a:tr h="95723">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CAMARGO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VARGAS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3206857273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606357225"/>
                  </a:ext>
                </a:extLst>
              </a:tr>
              <a:tr h="95723">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JORGE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ESTEBAN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REY</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BOTERO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131 #57 - 19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3232091691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092442635"/>
                  </a:ext>
                </a:extLst>
              </a:tr>
              <a:tr h="95723">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JULIAN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LEONARDO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SANCHEZ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PRADA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65 #23 - 46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3119827380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223073235"/>
                  </a:ext>
                </a:extLst>
              </a:tr>
              <a:tr h="95723">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FERNANDA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RODRÍGUEZ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TORRES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10 #164 - 11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3501678520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100696106"/>
                  </a:ext>
                </a:extLst>
              </a:tr>
              <a:tr h="95723">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LISETH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TATIANA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SIERRA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VILLAMIL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116 #39 - 37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3144712465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946787343"/>
                  </a:ext>
                </a:extLst>
              </a:tr>
              <a:tr h="95723">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MATEO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GARCIA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107 #108 - 26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3208064157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53676408"/>
                  </a:ext>
                </a:extLst>
              </a:tr>
              <a:tr h="95723">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VASQUEZ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PEREZ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200 #2 - 15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3217082926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475993130"/>
                  </a:ext>
                </a:extLst>
              </a:tr>
            </a:tbl>
          </a:graphicData>
        </a:graphic>
      </p:graphicFrame>
      <p:sp>
        <p:nvSpPr>
          <p:cNvPr id="8" name="CuadroTexto 7">
            <a:extLst>
              <a:ext uri="{FF2B5EF4-FFF2-40B4-BE49-F238E27FC236}">
                <a16:creationId xmlns:a16="http://schemas.microsoft.com/office/drawing/2014/main" id="{EE331EB8-A55B-4F15-A3BC-847BEEB6043A}"/>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856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C627E88-5921-4F75-8BA1-10C5F8FB9E97}"/>
              </a:ext>
            </a:extLst>
          </p:cNvPr>
          <p:cNvGraphicFramePr>
            <a:graphicFrameLocks noGrp="1"/>
          </p:cNvGraphicFramePr>
          <p:nvPr>
            <p:extLst>
              <p:ext uri="{D42A27DB-BD31-4B8C-83A1-F6EECF244321}">
                <p14:modId xmlns:p14="http://schemas.microsoft.com/office/powerpoint/2010/main" val="755037304"/>
              </p:ext>
            </p:extLst>
          </p:nvPr>
        </p:nvGraphicFramePr>
        <p:xfrm>
          <a:off x="194982" y="2266284"/>
          <a:ext cx="7133665" cy="2640675"/>
        </p:xfrm>
        <a:graphic>
          <a:graphicData uri="http://schemas.openxmlformats.org/drawingml/2006/table">
            <a:tbl>
              <a:tblPr/>
              <a:tblGrid>
                <a:gridCol w="546281">
                  <a:extLst>
                    <a:ext uri="{9D8B030D-6E8A-4147-A177-3AD203B41FA5}">
                      <a16:colId xmlns:a16="http://schemas.microsoft.com/office/drawing/2014/main" val="2447485126"/>
                    </a:ext>
                  </a:extLst>
                </a:gridCol>
                <a:gridCol w="616438">
                  <a:extLst>
                    <a:ext uri="{9D8B030D-6E8A-4147-A177-3AD203B41FA5}">
                      <a16:colId xmlns:a16="http://schemas.microsoft.com/office/drawing/2014/main" val="335715680"/>
                    </a:ext>
                  </a:extLst>
                </a:gridCol>
                <a:gridCol w="258266">
                  <a:extLst>
                    <a:ext uri="{9D8B030D-6E8A-4147-A177-3AD203B41FA5}">
                      <a16:colId xmlns:a16="http://schemas.microsoft.com/office/drawing/2014/main" val="2757878896"/>
                    </a:ext>
                  </a:extLst>
                </a:gridCol>
                <a:gridCol w="1002305">
                  <a:extLst>
                    <a:ext uri="{9D8B030D-6E8A-4147-A177-3AD203B41FA5}">
                      <a16:colId xmlns:a16="http://schemas.microsoft.com/office/drawing/2014/main" val="490844005"/>
                    </a:ext>
                  </a:extLst>
                </a:gridCol>
                <a:gridCol w="978303">
                  <a:extLst>
                    <a:ext uri="{9D8B030D-6E8A-4147-A177-3AD203B41FA5}">
                      <a16:colId xmlns:a16="http://schemas.microsoft.com/office/drawing/2014/main" val="3624781594"/>
                    </a:ext>
                  </a:extLst>
                </a:gridCol>
                <a:gridCol w="387503">
                  <a:extLst>
                    <a:ext uri="{9D8B030D-6E8A-4147-A177-3AD203B41FA5}">
                      <a16:colId xmlns:a16="http://schemas.microsoft.com/office/drawing/2014/main" val="2324539879"/>
                    </a:ext>
                  </a:extLst>
                </a:gridCol>
                <a:gridCol w="1340168">
                  <a:extLst>
                    <a:ext uri="{9D8B030D-6E8A-4147-A177-3AD203B41FA5}">
                      <a16:colId xmlns:a16="http://schemas.microsoft.com/office/drawing/2014/main" val="4176202937"/>
                    </a:ext>
                  </a:extLst>
                </a:gridCol>
                <a:gridCol w="662595">
                  <a:extLst>
                    <a:ext uri="{9D8B030D-6E8A-4147-A177-3AD203B41FA5}">
                      <a16:colId xmlns:a16="http://schemas.microsoft.com/office/drawing/2014/main" val="781202579"/>
                    </a:ext>
                  </a:extLst>
                </a:gridCol>
                <a:gridCol w="983843">
                  <a:extLst>
                    <a:ext uri="{9D8B030D-6E8A-4147-A177-3AD203B41FA5}">
                      <a16:colId xmlns:a16="http://schemas.microsoft.com/office/drawing/2014/main" val="1214212389"/>
                    </a:ext>
                  </a:extLst>
                </a:gridCol>
                <a:gridCol w="357963">
                  <a:extLst>
                    <a:ext uri="{9D8B030D-6E8A-4147-A177-3AD203B41FA5}">
                      <a16:colId xmlns:a16="http://schemas.microsoft.com/office/drawing/2014/main" val="1052350395"/>
                    </a:ext>
                  </a:extLst>
                </a:gridCol>
              </a:tblGrid>
              <a:tr h="133833">
                <a:tc>
                  <a:txBody>
                    <a:bodyPr/>
                    <a:lstStyle/>
                    <a:p>
                      <a:pPr algn="ctr" fontAlgn="ctr"/>
                      <a:r>
                        <a:rPr lang="es-CO" sz="600" b="1" i="0" u="none" strike="noStrike" dirty="0">
                          <a:solidFill>
                            <a:srgbClr val="FFFFFF"/>
                          </a:solidFill>
                          <a:effectLst/>
                          <a:latin typeface="Calibri" panose="020F0502020204030204" pitchFamily="34" charset="0"/>
                        </a:rPr>
                        <a:t>cod_producto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serial_producto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marca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modelo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Procesador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Pantalla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Gráficos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Almacenamiento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RAM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precio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798216402"/>
                  </a:ext>
                </a:extLst>
              </a:tr>
              <a:tr h="197561">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422626"/>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453723"/>
                  </a:ext>
                </a:extLst>
              </a:tr>
              <a:tr h="177637">
                <a:tc>
                  <a:txBody>
                    <a:bodyPr/>
                    <a:lstStyle/>
                    <a:p>
                      <a:pPr algn="ctr" fontAlgn="ctr"/>
                      <a:r>
                        <a:rPr lang="es-CO" sz="500" b="0" i="0" u="none" strike="noStrike" dirty="0">
                          <a:solidFill>
                            <a:srgbClr val="000000"/>
                          </a:solidFill>
                          <a:effectLst/>
                          <a:latin typeface="Calibri" panose="020F0502020204030204" pitchFamily="34" charset="0"/>
                        </a:rPr>
                        <a:t>221250-3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FDN65X42188F395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Gaming 3 82K200M7LM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5600H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120Hz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 4GB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$4.099.900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88680"/>
                  </a:ext>
                </a:extLst>
              </a:tr>
              <a:tr h="177637">
                <a:tc>
                  <a:txBody>
                    <a:bodyPr/>
                    <a:lstStyle/>
                    <a:p>
                      <a:pPr algn="ctr" fontAlgn="ctr"/>
                      <a:r>
                        <a:rPr lang="es-CO" sz="500" b="0" i="0" u="none" strike="noStrike" dirty="0">
                          <a:solidFill>
                            <a:srgbClr val="000000"/>
                          </a:solidFill>
                          <a:effectLst/>
                          <a:latin typeface="Calibri" panose="020F0502020204030204" pitchFamily="34" charset="0"/>
                        </a:rPr>
                        <a:t>772004-0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YJN90T67220S570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ef1019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AMD Athlon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Radeon RX Vega 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$1.380.000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843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356519-6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XLP13E76847V350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HP</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15-ef1017la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4500U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Radeon Vega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$2.000.000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226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826030-2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512194"/>
                  </a:ext>
                </a:extLst>
              </a:tr>
              <a:tr h="177637">
                <a:tc>
                  <a:txBody>
                    <a:bodyPr/>
                    <a:lstStyle/>
                    <a:p>
                      <a:pPr algn="ctr" fontAlgn="ctr"/>
                      <a:r>
                        <a:rPr lang="es-CO" sz="500" b="0" i="0" u="none" strike="noStrike" dirty="0">
                          <a:solidFill>
                            <a:srgbClr val="000000"/>
                          </a:solidFill>
                          <a:effectLst/>
                          <a:latin typeface="Calibri" panose="020F0502020204030204" pitchFamily="34" charset="0"/>
                        </a:rPr>
                        <a:t>704888-1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962731"/>
                  </a:ext>
                </a:extLst>
              </a:tr>
              <a:tr h="177637">
                <a:tc>
                  <a:txBody>
                    <a:bodyPr/>
                    <a:lstStyle/>
                    <a:p>
                      <a:pPr algn="ctr" fontAlgn="ctr"/>
                      <a:r>
                        <a:rPr lang="es-CO" sz="500" b="0" i="0" u="none" strike="noStrike" dirty="0">
                          <a:solidFill>
                            <a:srgbClr val="000000"/>
                          </a:solidFill>
                          <a:effectLst/>
                          <a:latin typeface="Calibri" panose="020F0502020204030204" pitchFamily="34" charset="0"/>
                        </a:rPr>
                        <a:t>281309-2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UKB49G17241O355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GF65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i7-10750H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444606"/>
                  </a:ext>
                </a:extLst>
              </a:tr>
              <a:tr h="177637">
                <a:tc>
                  <a:txBody>
                    <a:bodyPr/>
                    <a:lstStyle/>
                    <a:p>
                      <a:pPr algn="ctr" fontAlgn="ctr"/>
                      <a:r>
                        <a:rPr lang="es-CO" sz="500" b="0" i="0" u="none" strike="noStrike" dirty="0">
                          <a:solidFill>
                            <a:srgbClr val="000000"/>
                          </a:solidFill>
                          <a:effectLst/>
                          <a:latin typeface="Calibri" panose="020F0502020204030204" pitchFamily="34" charset="0"/>
                        </a:rPr>
                        <a:t>852086-8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HHR35H66794A888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 GF76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i5-11400H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DDR4-3000Mhz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$6.999.999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269913"/>
                  </a:ext>
                </a:extLst>
              </a:tr>
              <a:tr h="177637">
                <a:tc>
                  <a:txBody>
                    <a:bodyPr/>
                    <a:lstStyle/>
                    <a:p>
                      <a:pPr algn="ctr" fontAlgn="ctr"/>
                      <a:r>
                        <a:rPr lang="es-CO" sz="500" b="0" i="0" u="none" strike="noStrike" dirty="0">
                          <a:solidFill>
                            <a:srgbClr val="000000"/>
                          </a:solidFill>
                          <a:effectLst/>
                          <a:latin typeface="Calibri" panose="020F0502020204030204" pitchFamily="34" charset="0"/>
                        </a:rPr>
                        <a:t>244646-2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LZY32S52282C934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3 Intel Celeron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Procesador Intel Celeron N4020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SSD 128 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 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$1.749.000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806875"/>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436902"/>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50293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4GB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8871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NVIDIA GeForce MX130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8GB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71456"/>
                  </a:ext>
                </a:extLst>
              </a:tr>
            </a:tbl>
          </a:graphicData>
        </a:graphic>
      </p:graphicFrame>
      <p:graphicFrame>
        <p:nvGraphicFramePr>
          <p:cNvPr id="7" name="Tabla 6">
            <a:extLst>
              <a:ext uri="{FF2B5EF4-FFF2-40B4-BE49-F238E27FC236}">
                <a16:creationId xmlns:a16="http://schemas.microsoft.com/office/drawing/2014/main" id="{C1113E6F-0BCF-4817-82A8-7366E1E8D605}"/>
              </a:ext>
            </a:extLst>
          </p:cNvPr>
          <p:cNvGraphicFramePr>
            <a:graphicFrameLocks noGrp="1"/>
          </p:cNvGraphicFramePr>
          <p:nvPr>
            <p:extLst>
              <p:ext uri="{D42A27DB-BD31-4B8C-83A1-F6EECF244321}">
                <p14:modId xmlns:p14="http://schemas.microsoft.com/office/powerpoint/2010/main" val="4262951804"/>
              </p:ext>
            </p:extLst>
          </p:nvPr>
        </p:nvGraphicFramePr>
        <p:xfrm>
          <a:off x="194982" y="1275065"/>
          <a:ext cx="3140075" cy="558028"/>
        </p:xfrm>
        <a:graphic>
          <a:graphicData uri="http://schemas.openxmlformats.org/drawingml/2006/table">
            <a:tbl>
              <a:tblPr/>
              <a:tblGrid>
                <a:gridCol w="625475">
                  <a:extLst>
                    <a:ext uri="{9D8B030D-6E8A-4147-A177-3AD203B41FA5}">
                      <a16:colId xmlns:a16="http://schemas.microsoft.com/office/drawing/2014/main" val="4107320487"/>
                    </a:ext>
                  </a:extLst>
                </a:gridCol>
                <a:gridCol w="942975">
                  <a:extLst>
                    <a:ext uri="{9D8B030D-6E8A-4147-A177-3AD203B41FA5}">
                      <a16:colId xmlns:a16="http://schemas.microsoft.com/office/drawing/2014/main" val="1128085825"/>
                    </a:ext>
                  </a:extLst>
                </a:gridCol>
                <a:gridCol w="854075">
                  <a:extLst>
                    <a:ext uri="{9D8B030D-6E8A-4147-A177-3AD203B41FA5}">
                      <a16:colId xmlns:a16="http://schemas.microsoft.com/office/drawing/2014/main" val="3034377428"/>
                    </a:ext>
                  </a:extLst>
                </a:gridCol>
                <a:gridCol w="717550">
                  <a:extLst>
                    <a:ext uri="{9D8B030D-6E8A-4147-A177-3AD203B41FA5}">
                      <a16:colId xmlns:a16="http://schemas.microsoft.com/office/drawing/2014/main" val="240070532"/>
                    </a:ext>
                  </a:extLst>
                </a:gridCol>
              </a:tblGrid>
              <a:tr h="134493">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29192869"/>
                  </a:ext>
                </a:extLst>
              </a:tr>
              <a:tr h="154549">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22330"/>
                  </a:ext>
                </a:extLst>
              </a:tr>
              <a:tr h="134493">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019444"/>
                  </a:ext>
                </a:extLst>
              </a:tr>
              <a:tr h="134493">
                <a:tc>
                  <a:txBody>
                    <a:bodyPr/>
                    <a:lstStyle/>
                    <a:p>
                      <a:pPr algn="ctr" fontAlgn="ctr"/>
                      <a:r>
                        <a:rPr lang="es-CO" sz="8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532715"/>
                  </a:ext>
                </a:extLst>
              </a:tr>
            </a:tbl>
          </a:graphicData>
        </a:graphic>
      </p:graphicFrame>
      <p:sp>
        <p:nvSpPr>
          <p:cNvPr id="9" name="CuadroTexto 8">
            <a:extLst>
              <a:ext uri="{FF2B5EF4-FFF2-40B4-BE49-F238E27FC236}">
                <a16:creationId xmlns:a16="http://schemas.microsoft.com/office/drawing/2014/main" id="{4C6908EE-15C7-4E3B-ACDB-B49FF41FE55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4" name="Grupo 3">
            <a:extLst>
              <a:ext uri="{FF2B5EF4-FFF2-40B4-BE49-F238E27FC236}">
                <a16:creationId xmlns:a16="http://schemas.microsoft.com/office/drawing/2014/main" id="{92357E28-0621-466D-8BC3-EC20563A52F5}"/>
              </a:ext>
            </a:extLst>
          </p:cNvPr>
          <p:cNvGrpSpPr/>
          <p:nvPr/>
        </p:nvGrpSpPr>
        <p:grpSpPr>
          <a:xfrm>
            <a:off x="33979" y="1072072"/>
            <a:ext cx="5124555" cy="1325847"/>
            <a:chOff x="33979" y="1072072"/>
            <a:chExt cx="5124555" cy="1325847"/>
          </a:xfrm>
        </p:grpSpPr>
        <p:grpSp>
          <p:nvGrpSpPr>
            <p:cNvPr id="8" name="Grupo 7">
              <a:extLst>
                <a:ext uri="{FF2B5EF4-FFF2-40B4-BE49-F238E27FC236}">
                  <a16:creationId xmlns:a16="http://schemas.microsoft.com/office/drawing/2014/main" id="{A9A002C4-DC59-4616-88D9-6D0D0F270E01}"/>
                </a:ext>
              </a:extLst>
            </p:cNvPr>
            <p:cNvGrpSpPr/>
            <p:nvPr/>
          </p:nvGrpSpPr>
          <p:grpSpPr>
            <a:xfrm>
              <a:off x="33979" y="1072072"/>
              <a:ext cx="5124555" cy="1197237"/>
              <a:chOff x="33979" y="1072072"/>
              <a:chExt cx="5124555" cy="1197237"/>
            </a:xfrm>
          </p:grpSpPr>
          <p:sp>
            <p:nvSpPr>
              <p:cNvPr id="3" name="CuadroTexto 2">
                <a:extLst>
                  <a:ext uri="{FF2B5EF4-FFF2-40B4-BE49-F238E27FC236}">
                    <a16:creationId xmlns:a16="http://schemas.microsoft.com/office/drawing/2014/main" id="{7A29B5D8-BF46-43FE-86CF-38BA282A614B}"/>
                  </a:ext>
                </a:extLst>
              </p:cNvPr>
              <p:cNvSpPr txBox="1"/>
              <p:nvPr/>
            </p:nvSpPr>
            <p:spPr>
              <a:xfrm>
                <a:off x="52084" y="1072072"/>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F956248C-1BDD-4403-813C-8FFEAF5A203A}"/>
                  </a:ext>
                </a:extLst>
              </p:cNvPr>
              <p:cNvSpPr txBox="1"/>
              <p:nvPr/>
            </p:nvSpPr>
            <p:spPr>
              <a:xfrm>
                <a:off x="33979" y="2053865"/>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74B6142F-FD7F-4C7E-8E73-CFE0503733F4}"/>
                  </a:ext>
                </a:extLst>
              </p:cNvPr>
              <p:cNvSpPr txBox="1"/>
              <p:nvPr/>
            </p:nvSpPr>
            <p:spPr>
              <a:xfrm>
                <a:off x="937593" y="1072072"/>
                <a:ext cx="2415569"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12C9D7E4-B47A-4AF2-9675-C1902DECA129}"/>
                  </a:ext>
                </a:extLst>
              </p:cNvPr>
              <p:cNvSpPr txBox="1"/>
              <p:nvPr/>
            </p:nvSpPr>
            <p:spPr>
              <a:xfrm>
                <a:off x="2894479" y="2053865"/>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 name="Rectángulo 1">
              <a:extLst>
                <a:ext uri="{FF2B5EF4-FFF2-40B4-BE49-F238E27FC236}">
                  <a16:creationId xmlns:a16="http://schemas.microsoft.com/office/drawing/2014/main" id="{C426DA0D-B570-4521-A8BC-75F2F95E060E}"/>
                </a:ext>
              </a:extLst>
            </p:cNvPr>
            <p:cNvSpPr/>
            <p:nvPr/>
          </p:nvSpPr>
          <p:spPr>
            <a:xfrm>
              <a:off x="194982" y="2266284"/>
              <a:ext cx="547968" cy="1316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A9098465-9892-4431-B478-DDADCE059188}"/>
                </a:ext>
              </a:extLst>
            </p:cNvPr>
            <p:cNvSpPr/>
            <p:nvPr/>
          </p:nvSpPr>
          <p:spPr>
            <a:xfrm>
              <a:off x="194982" y="1275065"/>
              <a:ext cx="617818" cy="13206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8023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A2DC300-4A09-4E11-9233-A8018DA7828E}"/>
              </a:ext>
            </a:extLst>
          </p:cNvPr>
          <p:cNvGraphicFramePr>
            <a:graphicFrameLocks noGrp="1"/>
          </p:cNvGraphicFramePr>
          <p:nvPr>
            <p:extLst>
              <p:ext uri="{D42A27DB-BD31-4B8C-83A1-F6EECF244321}">
                <p14:modId xmlns:p14="http://schemas.microsoft.com/office/powerpoint/2010/main" val="1927065460"/>
              </p:ext>
            </p:extLst>
          </p:nvPr>
        </p:nvGraphicFramePr>
        <p:xfrm>
          <a:off x="264510" y="1337980"/>
          <a:ext cx="5958694" cy="1801309"/>
        </p:xfrm>
        <a:graphic>
          <a:graphicData uri="http://schemas.openxmlformats.org/drawingml/2006/table">
            <a:tbl>
              <a:tblPr/>
              <a:tblGrid>
                <a:gridCol w="787501">
                  <a:extLst>
                    <a:ext uri="{9D8B030D-6E8A-4147-A177-3AD203B41FA5}">
                      <a16:colId xmlns:a16="http://schemas.microsoft.com/office/drawing/2014/main" val="1599664619"/>
                    </a:ext>
                  </a:extLst>
                </a:gridCol>
                <a:gridCol w="465239">
                  <a:extLst>
                    <a:ext uri="{9D8B030D-6E8A-4147-A177-3AD203B41FA5}">
                      <a16:colId xmlns:a16="http://schemas.microsoft.com/office/drawing/2014/main" val="533137864"/>
                    </a:ext>
                  </a:extLst>
                </a:gridCol>
                <a:gridCol w="803376">
                  <a:extLst>
                    <a:ext uri="{9D8B030D-6E8A-4147-A177-3AD203B41FA5}">
                      <a16:colId xmlns:a16="http://schemas.microsoft.com/office/drawing/2014/main" val="2891018285"/>
                    </a:ext>
                  </a:extLst>
                </a:gridCol>
                <a:gridCol w="790676">
                  <a:extLst>
                    <a:ext uri="{9D8B030D-6E8A-4147-A177-3AD203B41FA5}">
                      <a16:colId xmlns:a16="http://schemas.microsoft.com/office/drawing/2014/main" val="18966764"/>
                    </a:ext>
                  </a:extLst>
                </a:gridCol>
                <a:gridCol w="811313">
                  <a:extLst>
                    <a:ext uri="{9D8B030D-6E8A-4147-A177-3AD203B41FA5}">
                      <a16:colId xmlns:a16="http://schemas.microsoft.com/office/drawing/2014/main" val="1329791278"/>
                    </a:ext>
                  </a:extLst>
                </a:gridCol>
                <a:gridCol w="798613">
                  <a:extLst>
                    <a:ext uri="{9D8B030D-6E8A-4147-A177-3AD203B41FA5}">
                      <a16:colId xmlns:a16="http://schemas.microsoft.com/office/drawing/2014/main" val="3048379474"/>
                    </a:ext>
                  </a:extLst>
                </a:gridCol>
                <a:gridCol w="779563">
                  <a:extLst>
                    <a:ext uri="{9D8B030D-6E8A-4147-A177-3AD203B41FA5}">
                      <a16:colId xmlns:a16="http://schemas.microsoft.com/office/drawing/2014/main" val="2069465282"/>
                    </a:ext>
                  </a:extLst>
                </a:gridCol>
                <a:gridCol w="722413">
                  <a:extLst>
                    <a:ext uri="{9D8B030D-6E8A-4147-A177-3AD203B41FA5}">
                      <a16:colId xmlns:a16="http://schemas.microsoft.com/office/drawing/2014/main" val="521449553"/>
                    </a:ext>
                  </a:extLst>
                </a:gridCol>
              </a:tblGrid>
              <a:tr h="205594">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685790304"/>
                  </a:ext>
                </a:extLst>
              </a:tr>
              <a:tr h="145065">
                <a:tc>
                  <a:txBody>
                    <a:bodyPr/>
                    <a:lstStyle/>
                    <a:p>
                      <a:pPr algn="ctr" fontAlgn="ctr"/>
                      <a:r>
                        <a:rPr lang="es-CO" sz="600" b="0" i="0" u="none" strike="noStrike" dirty="0">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763721"/>
                  </a:ext>
                </a:extLst>
              </a:tr>
              <a:tr h="145065">
                <a:tc>
                  <a:txBody>
                    <a:bodyPr/>
                    <a:lstStyle/>
                    <a:p>
                      <a:pPr algn="ctr" fontAlgn="ctr"/>
                      <a:r>
                        <a:rPr lang="es-CO" sz="600" b="0" i="0" u="none" strike="noStrike" dirty="0">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852270"/>
                  </a:ext>
                </a:extLst>
              </a:tr>
              <a:tr h="145065">
                <a:tc>
                  <a:txBody>
                    <a:bodyPr/>
                    <a:lstStyle/>
                    <a:p>
                      <a:pPr algn="ctr" fontAlgn="ctr"/>
                      <a:r>
                        <a:rPr lang="es-CO" sz="600" b="0" i="0" u="none" strike="noStrike" dirty="0">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847724"/>
                  </a:ext>
                </a:extLst>
              </a:tr>
              <a:tr h="145065">
                <a:tc>
                  <a:txBody>
                    <a:bodyPr/>
                    <a:lstStyle/>
                    <a:p>
                      <a:pPr algn="ctr" fontAlgn="ctr"/>
                      <a:r>
                        <a:rPr lang="es-CO" sz="600" b="0" i="0" u="none" strike="noStrike" dirty="0">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805158"/>
                  </a:ext>
                </a:extLst>
              </a:tr>
              <a:tr h="145065">
                <a:tc>
                  <a:txBody>
                    <a:bodyPr/>
                    <a:lstStyle/>
                    <a:p>
                      <a:pPr algn="ctr" fontAlgn="ctr"/>
                      <a:r>
                        <a:rPr lang="es-CO" sz="600" b="0" i="0" u="none" strike="noStrike" dirty="0">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544813"/>
                  </a:ext>
                </a:extLst>
              </a:tr>
              <a:tr h="145065">
                <a:tc>
                  <a:txBody>
                    <a:bodyPr/>
                    <a:lstStyle/>
                    <a:p>
                      <a:pPr algn="ctr" fontAlgn="ctr"/>
                      <a:r>
                        <a:rPr lang="es-CO" sz="600" b="0" i="0" u="none" strike="noStrike" dirty="0">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366040"/>
                  </a:ext>
                </a:extLst>
              </a:tr>
              <a:tr h="145065">
                <a:tc>
                  <a:txBody>
                    <a:bodyPr/>
                    <a:lstStyle/>
                    <a:p>
                      <a:pPr algn="ctr" fontAlgn="ctr"/>
                      <a:r>
                        <a:rPr lang="es-CO" sz="600" b="0" i="0" u="none" strike="noStrike" dirty="0">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365647"/>
                  </a:ext>
                </a:extLst>
              </a:tr>
              <a:tr h="145065">
                <a:tc>
                  <a:txBody>
                    <a:bodyPr/>
                    <a:lstStyle/>
                    <a:p>
                      <a:pPr algn="ctr" fontAlgn="ctr"/>
                      <a:r>
                        <a:rPr lang="es-CO" sz="600" b="0" i="0" u="none" strike="noStrike" dirty="0">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138703"/>
                  </a:ext>
                </a:extLst>
              </a:tr>
              <a:tr h="145065">
                <a:tc>
                  <a:txBody>
                    <a:bodyPr/>
                    <a:lstStyle/>
                    <a:p>
                      <a:pPr algn="ctr" fontAlgn="ctr"/>
                      <a:r>
                        <a:rPr lang="es-CO" sz="600" b="0" i="0" u="none" strike="noStrike" dirty="0">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794564"/>
                  </a:ext>
                </a:extLst>
              </a:tr>
              <a:tr h="145065">
                <a:tc>
                  <a:txBody>
                    <a:bodyPr/>
                    <a:lstStyle/>
                    <a:p>
                      <a:pPr algn="ctr" fontAlgn="ctr"/>
                      <a:r>
                        <a:rPr lang="es-CO" sz="600" b="0" i="0" u="none" strike="noStrike" dirty="0">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863751"/>
                  </a:ext>
                </a:extLst>
              </a:tr>
              <a:tr h="145065">
                <a:tc>
                  <a:txBody>
                    <a:bodyPr/>
                    <a:lstStyle/>
                    <a:p>
                      <a:pPr algn="ctr" fontAlgn="ctr"/>
                      <a:r>
                        <a:rPr lang="es-CO" sz="600" b="0" i="0" u="none" strike="noStrike" dirty="0">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818166"/>
                  </a:ext>
                </a:extLst>
              </a:tr>
            </a:tbl>
          </a:graphicData>
        </a:graphic>
      </p:graphicFrame>
      <p:graphicFrame>
        <p:nvGraphicFramePr>
          <p:cNvPr id="3" name="Tabla 2">
            <a:extLst>
              <a:ext uri="{FF2B5EF4-FFF2-40B4-BE49-F238E27FC236}">
                <a16:creationId xmlns:a16="http://schemas.microsoft.com/office/drawing/2014/main" id="{0B344986-9901-4AF0-9B13-474A09400C4A}"/>
              </a:ext>
            </a:extLst>
          </p:cNvPr>
          <p:cNvGraphicFramePr>
            <a:graphicFrameLocks noGrp="1"/>
          </p:cNvGraphicFramePr>
          <p:nvPr>
            <p:extLst>
              <p:ext uri="{D42A27DB-BD31-4B8C-83A1-F6EECF244321}">
                <p14:modId xmlns:p14="http://schemas.microsoft.com/office/powerpoint/2010/main" val="30794962"/>
              </p:ext>
            </p:extLst>
          </p:nvPr>
        </p:nvGraphicFramePr>
        <p:xfrm>
          <a:off x="416948" y="3407510"/>
          <a:ext cx="1322243" cy="1549846"/>
        </p:xfrm>
        <a:graphic>
          <a:graphicData uri="http://schemas.openxmlformats.org/drawingml/2006/table">
            <a:tbl>
              <a:tblPr/>
              <a:tblGrid>
                <a:gridCol w="702942">
                  <a:extLst>
                    <a:ext uri="{9D8B030D-6E8A-4147-A177-3AD203B41FA5}">
                      <a16:colId xmlns:a16="http://schemas.microsoft.com/office/drawing/2014/main" val="3137191087"/>
                    </a:ext>
                  </a:extLst>
                </a:gridCol>
                <a:gridCol w="619301">
                  <a:extLst>
                    <a:ext uri="{9D8B030D-6E8A-4147-A177-3AD203B41FA5}">
                      <a16:colId xmlns:a16="http://schemas.microsoft.com/office/drawing/2014/main" val="2206119673"/>
                    </a:ext>
                  </a:extLst>
                </a:gridCol>
              </a:tblGrid>
              <a:tr h="127093">
                <a:tc gridSpan="2">
                  <a:txBody>
                    <a:bodyPr/>
                    <a:lstStyle/>
                    <a:p>
                      <a:pPr algn="ctr" fontAlgn="ctr"/>
                      <a:r>
                        <a:rPr lang="es-CO" sz="800" b="1" i="0" u="none" strike="noStrike" dirty="0">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556124645"/>
                  </a:ext>
                </a:extLst>
              </a:tr>
              <a:tr h="127093">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08130531"/>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82648"/>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44486"/>
                  </a:ext>
                </a:extLst>
              </a:tr>
              <a:tr h="116996">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421388"/>
                  </a:ext>
                </a:extLst>
              </a:tr>
              <a:tr h="116996">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129416"/>
                  </a:ext>
                </a:extLst>
              </a:tr>
              <a:tr h="116996">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884901"/>
                  </a:ext>
                </a:extLst>
              </a:tr>
              <a:tr h="116996">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349941"/>
                  </a:ext>
                </a:extLst>
              </a:tr>
              <a:tr h="116996">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066910"/>
                  </a:ext>
                </a:extLst>
              </a:tr>
              <a:tr h="116996">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216669"/>
                  </a:ext>
                </a:extLst>
              </a:tr>
              <a:tr h="116996">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7683925"/>
                  </a:ext>
                </a:extLst>
              </a:tr>
              <a:tr h="116996">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339415"/>
                  </a:ext>
                </a:extLst>
              </a:tr>
              <a:tr h="116996">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767725"/>
                  </a:ext>
                </a:extLst>
              </a:tr>
            </a:tbl>
          </a:graphicData>
        </a:graphic>
      </p:graphicFrame>
      <p:graphicFrame>
        <p:nvGraphicFramePr>
          <p:cNvPr id="5" name="Tabla 4">
            <a:extLst>
              <a:ext uri="{FF2B5EF4-FFF2-40B4-BE49-F238E27FC236}">
                <a16:creationId xmlns:a16="http://schemas.microsoft.com/office/drawing/2014/main" id="{B160EF24-642A-4EAD-A04B-F69FA90C6A7A}"/>
              </a:ext>
            </a:extLst>
          </p:cNvPr>
          <p:cNvGraphicFramePr>
            <a:graphicFrameLocks noGrp="1"/>
          </p:cNvGraphicFramePr>
          <p:nvPr>
            <p:extLst>
              <p:ext uri="{D42A27DB-BD31-4B8C-83A1-F6EECF244321}">
                <p14:modId xmlns:p14="http://schemas.microsoft.com/office/powerpoint/2010/main" val="1859469503"/>
              </p:ext>
            </p:extLst>
          </p:nvPr>
        </p:nvGraphicFramePr>
        <p:xfrm>
          <a:off x="1868536" y="3407510"/>
          <a:ext cx="2313499" cy="1541145"/>
        </p:xfrm>
        <a:graphic>
          <a:graphicData uri="http://schemas.openxmlformats.org/drawingml/2006/table">
            <a:tbl>
              <a:tblPr/>
              <a:tblGrid>
                <a:gridCol w="734592">
                  <a:extLst>
                    <a:ext uri="{9D8B030D-6E8A-4147-A177-3AD203B41FA5}">
                      <a16:colId xmlns:a16="http://schemas.microsoft.com/office/drawing/2014/main" val="647754061"/>
                    </a:ext>
                  </a:extLst>
                </a:gridCol>
                <a:gridCol w="933582">
                  <a:extLst>
                    <a:ext uri="{9D8B030D-6E8A-4147-A177-3AD203B41FA5}">
                      <a16:colId xmlns:a16="http://schemas.microsoft.com/office/drawing/2014/main" val="2250675577"/>
                    </a:ext>
                  </a:extLst>
                </a:gridCol>
                <a:gridCol w="645325">
                  <a:extLst>
                    <a:ext uri="{9D8B030D-6E8A-4147-A177-3AD203B41FA5}">
                      <a16:colId xmlns:a16="http://schemas.microsoft.com/office/drawing/2014/main" val="421333806"/>
                    </a:ext>
                  </a:extLst>
                </a:gridCol>
              </a:tblGrid>
              <a:tr h="120885">
                <a:tc gridSpan="3">
                  <a:txBody>
                    <a:bodyPr/>
                    <a:lstStyle/>
                    <a:p>
                      <a:pPr algn="ctr" fontAlgn="ctr"/>
                      <a:r>
                        <a:rPr lang="es-CO" sz="8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34743723"/>
                  </a:ext>
                </a:extLst>
              </a:tr>
              <a:tr h="120885">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223681362"/>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1.030.525.089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807735"/>
                  </a:ext>
                </a:extLst>
              </a:tr>
              <a:tr h="111282">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1.018.424.181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562652"/>
                  </a:ext>
                </a:extLst>
              </a:tr>
              <a:tr h="111282">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1.033.718.248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502201"/>
                  </a:ext>
                </a:extLst>
              </a:tr>
              <a:tr h="111282">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1.014.194.180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037317"/>
                  </a:ext>
                </a:extLst>
              </a:tr>
              <a:tr h="111282">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1.026.255.233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252527"/>
                  </a:ext>
                </a:extLst>
              </a:tr>
              <a:tr h="111282">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1.030.553.805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163934"/>
                  </a:ext>
                </a:extLst>
              </a:tr>
              <a:tr h="111282">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1.020.779.259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522205"/>
                  </a:ext>
                </a:extLst>
              </a:tr>
              <a:tr h="111282">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1.024.518.426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59179"/>
                  </a:ext>
                </a:extLst>
              </a:tr>
              <a:tr h="111282">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1.136.879.801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146388"/>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1.032.374.533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846939"/>
                  </a:ext>
                </a:extLst>
              </a:tr>
              <a:tr h="111282">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1.012.415.608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66477"/>
                  </a:ext>
                </a:extLst>
              </a:tr>
            </a:tbl>
          </a:graphicData>
        </a:graphic>
      </p:graphicFrame>
      <p:sp>
        <p:nvSpPr>
          <p:cNvPr id="37" name="CuadroTexto 36">
            <a:extLst>
              <a:ext uri="{FF2B5EF4-FFF2-40B4-BE49-F238E27FC236}">
                <a16:creationId xmlns:a16="http://schemas.microsoft.com/office/drawing/2014/main" id="{224C0873-7899-4D82-AB59-CA4F954EA1FA}"/>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7" name="Grupo 6">
            <a:extLst>
              <a:ext uri="{FF2B5EF4-FFF2-40B4-BE49-F238E27FC236}">
                <a16:creationId xmlns:a16="http://schemas.microsoft.com/office/drawing/2014/main" id="{3F9F4A12-AA82-4A0E-91CF-3C3C8F693A29}"/>
              </a:ext>
            </a:extLst>
          </p:cNvPr>
          <p:cNvGrpSpPr/>
          <p:nvPr/>
        </p:nvGrpSpPr>
        <p:grpSpPr>
          <a:xfrm>
            <a:off x="264507" y="1122536"/>
            <a:ext cx="4917093" cy="2284974"/>
            <a:chOff x="264507" y="1122536"/>
            <a:chExt cx="4917093" cy="2284974"/>
          </a:xfrm>
        </p:grpSpPr>
        <p:grpSp>
          <p:nvGrpSpPr>
            <p:cNvPr id="4" name="Grupo 3">
              <a:extLst>
                <a:ext uri="{FF2B5EF4-FFF2-40B4-BE49-F238E27FC236}">
                  <a16:creationId xmlns:a16="http://schemas.microsoft.com/office/drawing/2014/main" id="{3355702C-23F9-449F-A201-4D83B2BB6B82}"/>
                </a:ext>
              </a:extLst>
            </p:cNvPr>
            <p:cNvGrpSpPr/>
            <p:nvPr/>
          </p:nvGrpSpPr>
          <p:grpSpPr>
            <a:xfrm>
              <a:off x="264507" y="1122536"/>
              <a:ext cx="4917093" cy="413370"/>
              <a:chOff x="264507" y="1122536"/>
              <a:chExt cx="4917093" cy="413370"/>
            </a:xfrm>
          </p:grpSpPr>
          <p:sp>
            <p:nvSpPr>
              <p:cNvPr id="13" name="CuadroTexto 12">
                <a:extLst>
                  <a:ext uri="{FF2B5EF4-FFF2-40B4-BE49-F238E27FC236}">
                    <a16:creationId xmlns:a16="http://schemas.microsoft.com/office/drawing/2014/main" id="{8828D1E7-15BE-44CF-9A41-F2E27AD438C7}"/>
                  </a:ext>
                </a:extLst>
              </p:cNvPr>
              <p:cNvSpPr txBox="1"/>
              <p:nvPr/>
            </p:nvSpPr>
            <p:spPr>
              <a:xfrm>
                <a:off x="2711358" y="1122536"/>
                <a:ext cx="2470242"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773DA05A-A237-42DF-BB05-90E193CC57B2}"/>
                  </a:ext>
                </a:extLst>
              </p:cNvPr>
              <p:cNvSpPr/>
              <p:nvPr/>
            </p:nvSpPr>
            <p:spPr>
              <a:xfrm>
                <a:off x="264507" y="1337980"/>
                <a:ext cx="1256317" cy="1979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9AAA5A33-838A-48D3-8117-2EA0345AFA91}"/>
                  </a:ext>
                </a:extLst>
              </p:cNvPr>
              <p:cNvSpPr txBox="1"/>
              <p:nvPr/>
            </p:nvSpPr>
            <p:spPr>
              <a:xfrm>
                <a:off x="416948" y="1122536"/>
                <a:ext cx="95143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Atributos clave</a:t>
                </a:r>
                <a:endParaRPr lang="es-CO" sz="800" b="1" dirty="0">
                  <a:solidFill>
                    <a:srgbClr val="C00000"/>
                  </a:solidFill>
                  <a:latin typeface="Calibri" panose="020F0502020204030204" pitchFamily="34" charset="0"/>
                  <a:cs typeface="Calibri" panose="020F0502020204030204" pitchFamily="34" charset="0"/>
                </a:endParaRPr>
              </a:p>
            </p:txBody>
          </p:sp>
        </p:grpSp>
        <p:sp>
          <p:nvSpPr>
            <p:cNvPr id="6" name="CuadroTexto 5">
              <a:extLst>
                <a:ext uri="{FF2B5EF4-FFF2-40B4-BE49-F238E27FC236}">
                  <a16:creationId xmlns:a16="http://schemas.microsoft.com/office/drawing/2014/main" id="{C1AFA59E-4ED9-40A4-8114-C97C1AD8BF82}"/>
                </a:ext>
              </a:extLst>
            </p:cNvPr>
            <p:cNvSpPr txBox="1"/>
            <p:nvPr/>
          </p:nvSpPr>
          <p:spPr>
            <a:xfrm>
              <a:off x="578224" y="3161289"/>
              <a:ext cx="2581835" cy="246221"/>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a:solidFill>
                    <a:srgbClr val="C00000"/>
                  </a:solidFill>
                </a:defRPr>
              </a:lvl1pPr>
            </a:lstStyle>
            <a:p>
              <a:r>
                <a:rPr lang="es-ES" sz="1000" b="1" dirty="0">
                  <a:solidFill>
                    <a:schemeClr val="tx1"/>
                  </a:solidFill>
                  <a:latin typeface="Calibri" panose="020F0502020204030204" pitchFamily="34" charset="0"/>
                  <a:cs typeface="Calibri" panose="020F0502020204030204" pitchFamily="34" charset="0"/>
                </a:rPr>
                <a:t>Relaciones</a:t>
              </a:r>
              <a:endParaRPr lang="es-CO" sz="1000" b="1"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277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6CC04A4E-93AF-4818-B7CC-D5943D7AD6E8}"/>
              </a:ext>
            </a:extLst>
          </p:cNvPr>
          <p:cNvGraphicFramePr>
            <a:graphicFrameLocks noGrp="1"/>
          </p:cNvGraphicFramePr>
          <p:nvPr>
            <p:extLst>
              <p:ext uri="{D42A27DB-BD31-4B8C-83A1-F6EECF244321}">
                <p14:modId xmlns:p14="http://schemas.microsoft.com/office/powerpoint/2010/main" val="1644631590"/>
              </p:ext>
            </p:extLst>
          </p:nvPr>
        </p:nvGraphicFramePr>
        <p:xfrm>
          <a:off x="-1" y="961465"/>
          <a:ext cx="9049871" cy="3946703"/>
        </p:xfrm>
        <a:graphic>
          <a:graphicData uri="http://schemas.openxmlformats.org/drawingml/2006/table">
            <a:tbl>
              <a:tblPr/>
              <a:tblGrid>
                <a:gridCol w="411047">
                  <a:extLst>
                    <a:ext uri="{9D8B030D-6E8A-4147-A177-3AD203B41FA5}">
                      <a16:colId xmlns:a16="http://schemas.microsoft.com/office/drawing/2014/main" val="710735788"/>
                    </a:ext>
                  </a:extLst>
                </a:gridCol>
                <a:gridCol w="948832">
                  <a:extLst>
                    <a:ext uri="{9D8B030D-6E8A-4147-A177-3AD203B41FA5}">
                      <a16:colId xmlns:a16="http://schemas.microsoft.com/office/drawing/2014/main" val="1957420110"/>
                    </a:ext>
                  </a:extLst>
                </a:gridCol>
                <a:gridCol w="510382">
                  <a:extLst>
                    <a:ext uri="{9D8B030D-6E8A-4147-A177-3AD203B41FA5}">
                      <a16:colId xmlns:a16="http://schemas.microsoft.com/office/drawing/2014/main" val="409324125"/>
                    </a:ext>
                  </a:extLst>
                </a:gridCol>
                <a:gridCol w="743310">
                  <a:extLst>
                    <a:ext uri="{9D8B030D-6E8A-4147-A177-3AD203B41FA5}">
                      <a16:colId xmlns:a16="http://schemas.microsoft.com/office/drawing/2014/main" val="1080597331"/>
                    </a:ext>
                  </a:extLst>
                </a:gridCol>
                <a:gridCol w="698778">
                  <a:extLst>
                    <a:ext uri="{9D8B030D-6E8A-4147-A177-3AD203B41FA5}">
                      <a16:colId xmlns:a16="http://schemas.microsoft.com/office/drawing/2014/main" val="1848618823"/>
                    </a:ext>
                  </a:extLst>
                </a:gridCol>
                <a:gridCol w="654249">
                  <a:extLst>
                    <a:ext uri="{9D8B030D-6E8A-4147-A177-3AD203B41FA5}">
                      <a16:colId xmlns:a16="http://schemas.microsoft.com/office/drawing/2014/main" val="2895967458"/>
                    </a:ext>
                  </a:extLst>
                </a:gridCol>
                <a:gridCol w="948832">
                  <a:extLst>
                    <a:ext uri="{9D8B030D-6E8A-4147-A177-3AD203B41FA5}">
                      <a16:colId xmlns:a16="http://schemas.microsoft.com/office/drawing/2014/main" val="407728306"/>
                    </a:ext>
                  </a:extLst>
                </a:gridCol>
                <a:gridCol w="695354">
                  <a:extLst>
                    <a:ext uri="{9D8B030D-6E8A-4147-A177-3AD203B41FA5}">
                      <a16:colId xmlns:a16="http://schemas.microsoft.com/office/drawing/2014/main" val="3673388202"/>
                    </a:ext>
                  </a:extLst>
                </a:gridCol>
                <a:gridCol w="1085848">
                  <a:extLst>
                    <a:ext uri="{9D8B030D-6E8A-4147-A177-3AD203B41FA5}">
                      <a16:colId xmlns:a16="http://schemas.microsoft.com/office/drawing/2014/main" val="328828070"/>
                    </a:ext>
                  </a:extLst>
                </a:gridCol>
                <a:gridCol w="263754">
                  <a:extLst>
                    <a:ext uri="{9D8B030D-6E8A-4147-A177-3AD203B41FA5}">
                      <a16:colId xmlns:a16="http://schemas.microsoft.com/office/drawing/2014/main" val="1610501584"/>
                    </a:ext>
                  </a:extLst>
                </a:gridCol>
                <a:gridCol w="948832">
                  <a:extLst>
                    <a:ext uri="{9D8B030D-6E8A-4147-A177-3AD203B41FA5}">
                      <a16:colId xmlns:a16="http://schemas.microsoft.com/office/drawing/2014/main" val="1826580178"/>
                    </a:ext>
                  </a:extLst>
                </a:gridCol>
                <a:gridCol w="462427">
                  <a:extLst>
                    <a:ext uri="{9D8B030D-6E8A-4147-A177-3AD203B41FA5}">
                      <a16:colId xmlns:a16="http://schemas.microsoft.com/office/drawing/2014/main" val="2952153423"/>
                    </a:ext>
                  </a:extLst>
                </a:gridCol>
                <a:gridCol w="678226">
                  <a:extLst>
                    <a:ext uri="{9D8B030D-6E8A-4147-A177-3AD203B41FA5}">
                      <a16:colId xmlns:a16="http://schemas.microsoft.com/office/drawing/2014/main" val="1058973111"/>
                    </a:ext>
                  </a:extLst>
                </a:gridCol>
              </a:tblGrid>
              <a:tr h="44419">
                <a:tc gridSpan="13">
                  <a:txBody>
                    <a:bodyPr/>
                    <a:lstStyle/>
                    <a:p>
                      <a:pPr algn="ctr" fontAlgn="ctr"/>
                      <a:r>
                        <a:rPr lang="es-CO" sz="200" b="1" i="0" u="none" strike="noStrike">
                          <a:solidFill>
                            <a:srgbClr val="FFFFFF"/>
                          </a:solidFill>
                          <a:effectLst/>
                          <a:latin typeface="Calibri" panose="020F0502020204030204" pitchFamily="34" charset="0"/>
                        </a:rPr>
                        <a:t>3FN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B"/>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546667207"/>
                  </a:ext>
                </a:extLst>
              </a:tr>
              <a:tr h="36814">
                <a:tc gridSpan="4">
                  <a:txBody>
                    <a:bodyPr/>
                    <a:lstStyle/>
                    <a:p>
                      <a:pPr algn="ctr" fontAlgn="ctr"/>
                      <a:r>
                        <a:rPr lang="es-CO" sz="200" b="1" i="0" u="none" strike="noStrike">
                          <a:solidFill>
                            <a:srgbClr val="FFFFFF"/>
                          </a:solidFill>
                          <a:effectLst/>
                          <a:latin typeface="Calibri" panose="020F0502020204030204" pitchFamily="34" charset="0"/>
                        </a:rPr>
                        <a:t>Tiendas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027966476"/>
                  </a:ext>
                </a:extLst>
              </a:tr>
              <a:tr h="36814">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nombre_tienda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direccion_tienda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telefono_tienda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820742372"/>
                  </a:ext>
                </a:extLst>
              </a:tr>
              <a:tr h="36814">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Vampix</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23 #76 - 43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3244228549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609756"/>
                  </a:ext>
                </a:extLst>
              </a:tr>
              <a:tr h="36814">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333333"/>
                          </a:solidFill>
                          <a:effectLst/>
                          <a:latin typeface="Calibri" panose="020F0502020204030204" pitchFamily="34" charset="0"/>
                        </a:rPr>
                        <a:t>GLA TECNOLOGIA SAS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39 #3 - 33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3151469468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422733"/>
                  </a:ext>
                </a:extLst>
              </a:tr>
              <a:tr h="36814">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KAMALEON LTDA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10 #85 - 9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3125391912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0328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34454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931497"/>
                  </a:ext>
                </a:extLst>
              </a:tr>
              <a:tr h="36814">
                <a:tc gridSpan="5">
                  <a:txBody>
                    <a:bodyPr/>
                    <a:lstStyle/>
                    <a:p>
                      <a:pPr algn="ctr" fontAlgn="ctr"/>
                      <a:r>
                        <a:rPr lang="es-CO" sz="200" b="1" i="0" u="none" strike="noStrike">
                          <a:solidFill>
                            <a:srgbClr val="FFFFFF"/>
                          </a:solidFill>
                          <a:effectLst/>
                          <a:latin typeface="Calibri" panose="020F0502020204030204" pitchFamily="34" charset="0"/>
                        </a:rPr>
                        <a:t>Productos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818070"/>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serial_producto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marca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modelo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precio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632742"/>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SXD62R41589I235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ASUS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M513IA-BN738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3442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FDN65X42188F395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Gaming 3 82K200M7LM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$4.099.900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781478"/>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YJN90T67220S570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ef1019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$1.380.000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96543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XLP13E76847V350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HP</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15-ef1017la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$2.000.000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1580"/>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84882716"/>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8053878"/>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UKB49G17241O355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GF65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44382542"/>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HHR35H66794A888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 GF76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$6.999.999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11615327"/>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LZY32S52282C934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3 Intel Celeron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$1.749.000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300629"/>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NXH2MALC313400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Aspire 5 51G</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$1.549.900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48882"/>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594798"/>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594847"/>
                  </a:ext>
                </a:extLst>
              </a:tr>
              <a:tr h="36814">
                <a:tc gridSpan="8">
                  <a:txBody>
                    <a:bodyPr/>
                    <a:lstStyle/>
                    <a:p>
                      <a:pPr algn="ctr" fontAlgn="ctr"/>
                      <a:r>
                        <a:rPr lang="es-CO" sz="200" b="1" i="0" u="none" strike="noStrike">
                          <a:solidFill>
                            <a:srgbClr val="FFFFFF"/>
                          </a:solidFill>
                          <a:effectLst/>
                          <a:latin typeface="Calibri" panose="020F0502020204030204" pitchFamily="34" charset="0"/>
                        </a:rPr>
                        <a:t>Clientes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7587"/>
                  </a:ext>
                </a:extLst>
              </a:tr>
              <a:tr h="36814">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id_cliente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direccion_cliente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telefono_cliente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92399"/>
                  </a:ext>
                </a:extLst>
              </a:tr>
              <a:tr h="36814">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1.030.525.089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CAROLINA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HERNANDEZ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MONTERROZA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156 #82 - 45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3153143664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916964"/>
                  </a:ext>
                </a:extLst>
              </a:tr>
              <a:tr h="36814">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1.018.424.181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CAMILO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ALBERTO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CORTÉS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MONTEJO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100 #52 - 57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3146613868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62141"/>
                  </a:ext>
                </a:extLst>
              </a:tr>
              <a:tr h="36814">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1.033.718.248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CASTIBLANCO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SALGADO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50 #60 - 34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3129578823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396511"/>
                  </a:ext>
                </a:extLst>
              </a:tr>
              <a:tr h="36814">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1.014.194.180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GABRIEL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FELIPE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HERRERA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MORENO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180 #33 - 12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3199045711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932663"/>
                  </a:ext>
                </a:extLst>
              </a:tr>
              <a:tr h="36814">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1.026.255.233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CAMARGO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VARGAS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122 #122 - 24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3206857273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190557"/>
                  </a:ext>
                </a:extLst>
              </a:tr>
              <a:tr h="36814">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1.030.553.805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JORGE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ESTEBAN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REY</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BOTERO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131 #57 - 19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3232091691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1189330"/>
                  </a:ext>
                </a:extLst>
              </a:tr>
              <a:tr h="36814">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1.020.779.259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JULIAN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LEONARDO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SANCHEZ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PRADA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65 #23 - 46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3119827380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623909"/>
                  </a:ext>
                </a:extLst>
              </a:tr>
              <a:tr h="36814">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1.024.518.426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FERNANDA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RODRÍGUEZ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TORRES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10 #164 - 11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3501678520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82430169"/>
                  </a:ext>
                </a:extLst>
              </a:tr>
              <a:tr h="36814">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1.136.879.801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LISETH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TATIANA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SIERRA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VILLAMIL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116 #39 - 37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3144712465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42234098"/>
                  </a:ext>
                </a:extLst>
              </a:tr>
              <a:tr h="36814">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1.032.374.533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MATEO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GARCIA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107 #108 - 26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3208064157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3814"/>
                  </a:ext>
                </a:extLst>
              </a:tr>
              <a:tr h="36814">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1.012.415.608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VASQUEZ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PEREZ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200 #2 - 15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3217082926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505715"/>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54077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254311"/>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819977"/>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Procesadores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155721"/>
                  </a:ext>
                </a:extLst>
              </a:tr>
              <a:tr h="36814">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1" i="0" u="none" strike="noStrike">
                          <a:solidFill>
                            <a:srgbClr val="FFFFFF"/>
                          </a:solidFill>
                          <a:effectLst/>
                          <a:latin typeface="Calibri" panose="020F0502020204030204" pitchFamily="34" charset="0"/>
                        </a:rPr>
                        <a:t>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267864"/>
                  </a:ext>
                </a:extLst>
              </a:tr>
              <a:tr h="36814">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7 4700U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387437"/>
                  </a:ext>
                </a:extLst>
              </a:tr>
              <a:tr h="36814">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5600H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NVMe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340500"/>
                  </a:ext>
                </a:extLst>
              </a:tr>
              <a:tr h="36814">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 Athlon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381469"/>
                  </a:ext>
                </a:extLst>
              </a:tr>
              <a:tr h="36814">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4500U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787732"/>
                  </a:ext>
                </a:extLst>
              </a:tr>
              <a:tr h="36814">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i7-11800H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SSD 128 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1622888"/>
                  </a:ext>
                </a:extLst>
              </a:tr>
              <a:tr h="36814">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i7-10750H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500GB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38609545"/>
                  </a:ext>
                </a:extLst>
              </a:tr>
              <a:tr h="36814">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i5-11400H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885619"/>
                  </a:ext>
                </a:extLst>
              </a:tr>
              <a:tr h="36814">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Celeron N4020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2355062"/>
                  </a:ext>
                </a:extLst>
              </a:tr>
              <a:tr h="36814">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i5-8250U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51342107"/>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9520362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74665421"/>
                  </a:ext>
                </a:extLst>
              </a:tr>
              <a:tr h="36814">
                <a:tc gridSpan="2">
                  <a:txBody>
                    <a:bodyPr/>
                    <a:lstStyle/>
                    <a:p>
                      <a:pPr algn="ctr" fontAlgn="ctr"/>
                      <a:r>
                        <a:rPr lang="es-CO" sz="200" b="1" i="0" u="none" strike="noStrike">
                          <a:solidFill>
                            <a:srgbClr val="FFFFFF"/>
                          </a:solidFill>
                          <a:effectLst/>
                          <a:latin typeface="Calibri" panose="020F0502020204030204" pitchFamily="34" charset="0"/>
                        </a:rPr>
                        <a:t>Gráficas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91078892"/>
                  </a:ext>
                </a:extLst>
              </a:tr>
              <a:tr h="36814">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1" i="0" u="none" strike="noStrike">
                          <a:solidFill>
                            <a:srgbClr val="FFFFFF"/>
                          </a:solidFill>
                          <a:effectLst/>
                          <a:latin typeface="Calibri" panose="020F0502020204030204" pitchFamily="34" charset="0"/>
                        </a:rPr>
                        <a:t>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1" i="0" u="none" strike="noStrike">
                          <a:solidFill>
                            <a:srgbClr val="FFFFFF"/>
                          </a:solidFill>
                          <a:effectLst/>
                          <a:latin typeface="Calibri" panose="020F0502020204030204" pitchFamily="34" charset="0"/>
                        </a:rPr>
                        <a:t>memoria_RAM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17998883"/>
                  </a:ext>
                </a:extLst>
              </a:tr>
              <a:tr h="36814">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AMD Radeon RX Vega 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DDR4-3000Mhz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9014806"/>
                  </a:ext>
                </a:extLst>
              </a:tr>
              <a:tr h="36814">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449766272"/>
                  </a:ext>
                </a:extLst>
              </a:tr>
              <a:tr h="36814">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Radeon RX Vega 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4GB de RAM DDR4-2666MHz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68348994"/>
                  </a:ext>
                </a:extLst>
              </a:tr>
              <a:tr h="36814">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Radeon Vega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 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76295462"/>
                  </a:ext>
                </a:extLst>
              </a:tr>
              <a:tr h="36814">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3060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16 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705844547"/>
                  </a:ext>
                </a:extLst>
              </a:tr>
              <a:tr h="36814">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dirty="0">
                          <a:solidFill>
                            <a:srgbClr val="000000"/>
                          </a:solidFill>
                          <a:effectLst/>
                          <a:latin typeface="Calibri" panose="020F0502020204030204" pitchFamily="34" charset="0"/>
                        </a:rPr>
                        <a:t>Gráficos Integrados Intel UHD Graphics 600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73617782"/>
                  </a:ext>
                </a:extLst>
              </a:tr>
              <a:tr h="36814">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NVIDIA GeForce MX130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56700868"/>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36111886"/>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9181656"/>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692310653"/>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Pantallas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76124427"/>
                  </a:ext>
                </a:extLst>
              </a:tr>
              <a:tr h="36814">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1" i="0" u="none" strike="noStrike">
                          <a:solidFill>
                            <a:srgbClr val="FFFFFF"/>
                          </a:solidFill>
                          <a:effectLst/>
                          <a:latin typeface="Calibri" panose="020F0502020204030204" pitchFamily="34" charset="0"/>
                        </a:rPr>
                        <a:t>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36646874"/>
                  </a:ext>
                </a:extLst>
              </a:tr>
              <a:tr h="36814">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18623200"/>
                  </a:ext>
                </a:extLst>
              </a:tr>
              <a:tr h="36814">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120Hz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3796283"/>
                  </a:ext>
                </a:extLst>
              </a:tr>
              <a:tr h="36814">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17.3"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37791867"/>
                  </a:ext>
                </a:extLst>
              </a:tr>
              <a:tr h="36814">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22351076"/>
                  </a:ext>
                </a:extLst>
              </a:tr>
              <a:tr h="36814">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14"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33640598"/>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63784854"/>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33385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17929925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5766793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652028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2033010"/>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215430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38327694"/>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8528294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90393253"/>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4627635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3435215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11879194"/>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2632956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50802606"/>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278381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97714175"/>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210636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1156828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5207731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1109220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87049868"/>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Gráfica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4590201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75433148"/>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170852"/>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12564955"/>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780867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4462354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9723819"/>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4598310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59610071"/>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2113040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692950"/>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64461142"/>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509918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51264702"/>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dirty="0">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68217439"/>
                  </a:ext>
                </a:extLst>
              </a:tr>
            </a:tbl>
          </a:graphicData>
        </a:graphic>
      </p:graphicFrame>
      <p:sp>
        <p:nvSpPr>
          <p:cNvPr id="4" name="CuadroTexto 3">
            <a:extLst>
              <a:ext uri="{FF2B5EF4-FFF2-40B4-BE49-F238E27FC236}">
                <a16:creationId xmlns:a16="http://schemas.microsoft.com/office/drawing/2014/main" id="{E28BF361-2A1B-4D73-BB3A-4877FFE3A5EE}"/>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464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85AF14E-0E34-451D-B48F-9BC400103700}"/>
              </a:ext>
            </a:extLst>
          </p:cNvPr>
          <p:cNvGraphicFramePr>
            <a:graphicFrameLocks noGrp="1"/>
          </p:cNvGraphicFramePr>
          <p:nvPr>
            <p:extLst>
              <p:ext uri="{D42A27DB-BD31-4B8C-83A1-F6EECF244321}">
                <p14:modId xmlns:p14="http://schemas.microsoft.com/office/powerpoint/2010/main" val="4244182844"/>
              </p:ext>
            </p:extLst>
          </p:nvPr>
        </p:nvGraphicFramePr>
        <p:xfrm>
          <a:off x="847165" y="1294265"/>
          <a:ext cx="3426825" cy="1113456"/>
        </p:xfrm>
        <a:graphic>
          <a:graphicData uri="http://schemas.openxmlformats.org/drawingml/2006/table">
            <a:tbl>
              <a:tblPr/>
              <a:tblGrid>
                <a:gridCol w="790487">
                  <a:extLst>
                    <a:ext uri="{9D8B030D-6E8A-4147-A177-3AD203B41FA5}">
                      <a16:colId xmlns:a16="http://schemas.microsoft.com/office/drawing/2014/main" val="1221325677"/>
                    </a:ext>
                  </a:extLst>
                </a:gridCol>
                <a:gridCol w="870800">
                  <a:extLst>
                    <a:ext uri="{9D8B030D-6E8A-4147-A177-3AD203B41FA5}">
                      <a16:colId xmlns:a16="http://schemas.microsoft.com/office/drawing/2014/main" val="549428029"/>
                    </a:ext>
                  </a:extLst>
                </a:gridCol>
                <a:gridCol w="904628">
                  <a:extLst>
                    <a:ext uri="{9D8B030D-6E8A-4147-A177-3AD203B41FA5}">
                      <a16:colId xmlns:a16="http://schemas.microsoft.com/office/drawing/2014/main" val="3272791961"/>
                    </a:ext>
                  </a:extLst>
                </a:gridCol>
                <a:gridCol w="860910">
                  <a:extLst>
                    <a:ext uri="{9D8B030D-6E8A-4147-A177-3AD203B41FA5}">
                      <a16:colId xmlns:a16="http://schemas.microsoft.com/office/drawing/2014/main" val="1568485845"/>
                    </a:ext>
                  </a:extLst>
                </a:gridCol>
              </a:tblGrid>
              <a:tr h="278364">
                <a:tc>
                  <a:txBody>
                    <a:bodyPr/>
                    <a:lstStyle/>
                    <a:p>
                      <a:pPr algn="ctr" fontAlgn="ctr"/>
                      <a:r>
                        <a:rPr lang="es-CO" sz="9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1738869553"/>
                  </a:ext>
                </a:extLst>
              </a:tr>
              <a:tr h="278364">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721049"/>
                  </a:ext>
                </a:extLst>
              </a:tr>
              <a:tr h="278364">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735101"/>
                  </a:ext>
                </a:extLst>
              </a:tr>
              <a:tr h="278364">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030702"/>
                  </a:ext>
                </a:extLst>
              </a:tr>
            </a:tbl>
          </a:graphicData>
        </a:graphic>
      </p:graphicFrame>
      <p:graphicFrame>
        <p:nvGraphicFramePr>
          <p:cNvPr id="8" name="Tabla 7">
            <a:extLst>
              <a:ext uri="{FF2B5EF4-FFF2-40B4-BE49-F238E27FC236}">
                <a16:creationId xmlns:a16="http://schemas.microsoft.com/office/drawing/2014/main" id="{136DBF7D-89D8-4B9C-BEDF-4ED28224A6C4}"/>
              </a:ext>
            </a:extLst>
          </p:cNvPr>
          <p:cNvGraphicFramePr>
            <a:graphicFrameLocks noGrp="1"/>
          </p:cNvGraphicFramePr>
          <p:nvPr>
            <p:extLst>
              <p:ext uri="{D42A27DB-BD31-4B8C-83A1-F6EECF244321}">
                <p14:modId xmlns:p14="http://schemas.microsoft.com/office/powerpoint/2010/main" val="649935186"/>
              </p:ext>
            </p:extLst>
          </p:nvPr>
        </p:nvGraphicFramePr>
        <p:xfrm>
          <a:off x="5103159" y="1300111"/>
          <a:ext cx="3780345" cy="1530637"/>
        </p:xfrm>
        <a:graphic>
          <a:graphicData uri="http://schemas.openxmlformats.org/drawingml/2006/table">
            <a:tbl>
              <a:tblPr/>
              <a:tblGrid>
                <a:gridCol w="708444">
                  <a:extLst>
                    <a:ext uri="{9D8B030D-6E8A-4147-A177-3AD203B41FA5}">
                      <a16:colId xmlns:a16="http://schemas.microsoft.com/office/drawing/2014/main" val="1251448881"/>
                    </a:ext>
                  </a:extLst>
                </a:gridCol>
                <a:gridCol w="851319">
                  <a:extLst>
                    <a:ext uri="{9D8B030D-6E8A-4147-A177-3AD203B41FA5}">
                      <a16:colId xmlns:a16="http://schemas.microsoft.com/office/drawing/2014/main" val="659211577"/>
                    </a:ext>
                  </a:extLst>
                </a:gridCol>
                <a:gridCol w="340144">
                  <a:extLst>
                    <a:ext uri="{9D8B030D-6E8A-4147-A177-3AD203B41FA5}">
                      <a16:colId xmlns:a16="http://schemas.microsoft.com/office/drawing/2014/main" val="2530545087"/>
                    </a:ext>
                  </a:extLst>
                </a:gridCol>
                <a:gridCol w="1384719">
                  <a:extLst>
                    <a:ext uri="{9D8B030D-6E8A-4147-A177-3AD203B41FA5}">
                      <a16:colId xmlns:a16="http://schemas.microsoft.com/office/drawing/2014/main" val="1056792324"/>
                    </a:ext>
                  </a:extLst>
                </a:gridCol>
                <a:gridCol w="495719">
                  <a:extLst>
                    <a:ext uri="{9D8B030D-6E8A-4147-A177-3AD203B41FA5}">
                      <a16:colId xmlns:a16="http://schemas.microsoft.com/office/drawing/2014/main" val="2316342011"/>
                    </a:ext>
                  </a:extLst>
                </a:gridCol>
              </a:tblGrid>
              <a:tr h="138533">
                <a:tc>
                  <a:txBody>
                    <a:bodyPr/>
                    <a:lstStyle/>
                    <a:p>
                      <a:pPr algn="ctr" fontAlgn="ctr"/>
                      <a:r>
                        <a:rPr lang="es-CO" sz="900" b="1" i="0" u="none" strike="noStrike" dirty="0">
                          <a:solidFill>
                            <a:srgbClr val="FFFFFF"/>
                          </a:solidFill>
                          <a:effectLst/>
                          <a:latin typeface="Calibri" panose="020F0502020204030204" pitchFamily="34" charset="0"/>
                        </a:rPr>
                        <a:t>cod_producto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serial_producto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marca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modelo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precio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551500031"/>
                  </a:ext>
                </a:extLst>
              </a:tr>
              <a:tr h="138533">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SXD62R41589I235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M513IA-BN738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08671"/>
                  </a:ext>
                </a:extLst>
              </a:tr>
              <a:tr h="138533">
                <a:tc>
                  <a:txBody>
                    <a:bodyPr/>
                    <a:lstStyle/>
                    <a:p>
                      <a:pPr algn="ctr" fontAlgn="ctr"/>
                      <a:r>
                        <a:rPr lang="es-CO" sz="800" b="0" i="0" u="none" strike="noStrike">
                          <a:solidFill>
                            <a:srgbClr val="000000"/>
                          </a:solidFill>
                          <a:effectLst/>
                          <a:latin typeface="Calibri" panose="020F0502020204030204" pitchFamily="34" charset="0"/>
                        </a:rPr>
                        <a:t>221250-3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Gaming 3 82K200M7LM</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$4.099.900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393497"/>
                  </a:ext>
                </a:extLst>
              </a:tr>
              <a:tr h="138533">
                <a:tc>
                  <a:txBody>
                    <a:bodyPr/>
                    <a:lstStyle/>
                    <a:p>
                      <a:pPr algn="ctr" fontAlgn="ctr"/>
                      <a:r>
                        <a:rPr lang="es-CO" sz="800" b="0" i="0" u="none" strike="noStrike">
                          <a:solidFill>
                            <a:srgbClr val="000000"/>
                          </a:solidFill>
                          <a:effectLst/>
                          <a:latin typeface="Calibri" panose="020F0502020204030204" pitchFamily="34" charset="0"/>
                        </a:rPr>
                        <a:t>772004-0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ef1019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$1.380.000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326477"/>
                  </a:ext>
                </a:extLst>
              </a:tr>
              <a:tr h="138533">
                <a:tc>
                  <a:txBody>
                    <a:bodyPr/>
                    <a:lstStyle/>
                    <a:p>
                      <a:pPr algn="ctr" fontAlgn="ctr"/>
                      <a:r>
                        <a:rPr lang="es-CO" sz="800" b="0" i="0" u="none" strike="noStrike">
                          <a:solidFill>
                            <a:srgbClr val="000000"/>
                          </a:solidFill>
                          <a:effectLst/>
                          <a:latin typeface="Calibri" panose="020F0502020204030204" pitchFamily="34" charset="0"/>
                        </a:rPr>
                        <a:t>356519-6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HP</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15-ef1017la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$2.000.000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2959"/>
                  </a:ext>
                </a:extLst>
              </a:tr>
              <a:tr h="138533">
                <a:tc>
                  <a:txBody>
                    <a:bodyPr/>
                    <a:lstStyle/>
                    <a:p>
                      <a:pPr algn="ctr" fontAlgn="ctr"/>
                      <a:r>
                        <a:rPr lang="es-CO" sz="800" b="0" i="0" u="none" strike="noStrike">
                          <a:solidFill>
                            <a:srgbClr val="000000"/>
                          </a:solidFill>
                          <a:effectLst/>
                          <a:latin typeface="Calibri" panose="020F0502020204030204" pitchFamily="34" charset="0"/>
                        </a:rPr>
                        <a:t>826030-2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378408"/>
                  </a:ext>
                </a:extLst>
              </a:tr>
              <a:tr h="138533">
                <a:tc>
                  <a:txBody>
                    <a:bodyPr/>
                    <a:lstStyle/>
                    <a:p>
                      <a:pPr algn="ctr" fontAlgn="ctr"/>
                      <a:r>
                        <a:rPr lang="es-CO" sz="800" b="0" i="0" u="none" strike="noStrike">
                          <a:solidFill>
                            <a:srgbClr val="000000"/>
                          </a:solidFill>
                          <a:effectLst/>
                          <a:latin typeface="Calibri" panose="020F0502020204030204" pitchFamily="34" charset="0"/>
                        </a:rPr>
                        <a:t>704888-1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456985"/>
                  </a:ext>
                </a:extLst>
              </a:tr>
              <a:tr h="138533">
                <a:tc>
                  <a:txBody>
                    <a:bodyPr/>
                    <a:lstStyle/>
                    <a:p>
                      <a:pPr algn="ctr" fontAlgn="ctr"/>
                      <a:r>
                        <a:rPr lang="es-CO" sz="800" b="0" i="0" u="none" strike="noStrike">
                          <a:solidFill>
                            <a:srgbClr val="000000"/>
                          </a:solidFill>
                          <a:effectLst/>
                          <a:latin typeface="Calibri" panose="020F0502020204030204" pitchFamily="34" charset="0"/>
                        </a:rPr>
                        <a:t>281309-2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GF65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577492"/>
                  </a:ext>
                </a:extLst>
              </a:tr>
              <a:tr h="138533">
                <a:tc>
                  <a:txBody>
                    <a:bodyPr/>
                    <a:lstStyle/>
                    <a:p>
                      <a:pPr algn="ctr" fontAlgn="ctr"/>
                      <a:r>
                        <a:rPr lang="es-CO" sz="800" b="0" i="0" u="none" strike="noStrike">
                          <a:solidFill>
                            <a:srgbClr val="000000"/>
                          </a:solidFill>
                          <a:effectLst/>
                          <a:latin typeface="Calibri" panose="020F0502020204030204" pitchFamily="34" charset="0"/>
                        </a:rPr>
                        <a:t>852086-8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 GF76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$6.999.999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19388"/>
                  </a:ext>
                </a:extLst>
              </a:tr>
              <a:tr h="138533">
                <a:tc>
                  <a:txBody>
                    <a:bodyPr/>
                    <a:lstStyle/>
                    <a:p>
                      <a:pPr algn="ctr" fontAlgn="ctr"/>
                      <a:r>
                        <a:rPr lang="es-CO" sz="800" b="0" i="0" u="none" strike="noStrike">
                          <a:solidFill>
                            <a:srgbClr val="000000"/>
                          </a:solidFill>
                          <a:effectLst/>
                          <a:latin typeface="Calibri" panose="020F0502020204030204" pitchFamily="34" charset="0"/>
                        </a:rPr>
                        <a:t>244646-2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3 Intel Celeron</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$1.749.000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951602"/>
                  </a:ext>
                </a:extLst>
              </a:tr>
              <a:tr h="138533">
                <a:tc>
                  <a:txBody>
                    <a:bodyPr/>
                    <a:lstStyle/>
                    <a:p>
                      <a:pPr algn="ctr" fontAlgn="ctr"/>
                      <a:r>
                        <a:rPr lang="es-CO" sz="800" b="0" i="0" u="none" strike="noStrike">
                          <a:solidFill>
                            <a:srgbClr val="000000"/>
                          </a:solidFill>
                          <a:effectLst/>
                          <a:latin typeface="Calibri" panose="020F0502020204030204" pitchFamily="34" charset="0"/>
                        </a:rPr>
                        <a:t>301405-9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Aspire 5 51G</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$1.549.900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421190"/>
                  </a:ext>
                </a:extLst>
              </a:tr>
            </a:tbl>
          </a:graphicData>
        </a:graphic>
      </p:graphicFrame>
      <p:graphicFrame>
        <p:nvGraphicFramePr>
          <p:cNvPr id="12" name="Tabla 11">
            <a:extLst>
              <a:ext uri="{FF2B5EF4-FFF2-40B4-BE49-F238E27FC236}">
                <a16:creationId xmlns:a16="http://schemas.microsoft.com/office/drawing/2014/main" id="{897757BF-21E0-4092-9D23-17C9A25093CE}"/>
              </a:ext>
            </a:extLst>
          </p:cNvPr>
          <p:cNvGraphicFramePr>
            <a:graphicFrameLocks noGrp="1"/>
          </p:cNvGraphicFramePr>
          <p:nvPr>
            <p:extLst>
              <p:ext uri="{D42A27DB-BD31-4B8C-83A1-F6EECF244321}">
                <p14:modId xmlns:p14="http://schemas.microsoft.com/office/powerpoint/2010/main" val="2082246498"/>
              </p:ext>
            </p:extLst>
          </p:nvPr>
        </p:nvGraphicFramePr>
        <p:xfrm>
          <a:off x="495708" y="3092822"/>
          <a:ext cx="5384019" cy="1688491"/>
        </p:xfrm>
        <a:graphic>
          <a:graphicData uri="http://schemas.openxmlformats.org/drawingml/2006/table">
            <a:tbl>
              <a:tblPr/>
              <a:tblGrid>
                <a:gridCol w="690664">
                  <a:extLst>
                    <a:ext uri="{9D8B030D-6E8A-4147-A177-3AD203B41FA5}">
                      <a16:colId xmlns:a16="http://schemas.microsoft.com/office/drawing/2014/main" val="540948485"/>
                    </a:ext>
                  </a:extLst>
                </a:gridCol>
                <a:gridCol w="465239">
                  <a:extLst>
                    <a:ext uri="{9D8B030D-6E8A-4147-A177-3AD203B41FA5}">
                      <a16:colId xmlns:a16="http://schemas.microsoft.com/office/drawing/2014/main" val="68548899"/>
                    </a:ext>
                  </a:extLst>
                </a:gridCol>
                <a:gridCol w="706538">
                  <a:extLst>
                    <a:ext uri="{9D8B030D-6E8A-4147-A177-3AD203B41FA5}">
                      <a16:colId xmlns:a16="http://schemas.microsoft.com/office/drawing/2014/main" val="915199821"/>
                    </a:ext>
                  </a:extLst>
                </a:gridCol>
                <a:gridCol w="693838">
                  <a:extLst>
                    <a:ext uri="{9D8B030D-6E8A-4147-A177-3AD203B41FA5}">
                      <a16:colId xmlns:a16="http://schemas.microsoft.com/office/drawing/2014/main" val="3080725536"/>
                    </a:ext>
                  </a:extLst>
                </a:gridCol>
                <a:gridCol w="712888">
                  <a:extLst>
                    <a:ext uri="{9D8B030D-6E8A-4147-A177-3AD203B41FA5}">
                      <a16:colId xmlns:a16="http://schemas.microsoft.com/office/drawing/2014/main" val="1200817530"/>
                    </a:ext>
                  </a:extLst>
                </a:gridCol>
                <a:gridCol w="700188">
                  <a:extLst>
                    <a:ext uri="{9D8B030D-6E8A-4147-A177-3AD203B41FA5}">
                      <a16:colId xmlns:a16="http://schemas.microsoft.com/office/drawing/2014/main" val="3152250899"/>
                    </a:ext>
                  </a:extLst>
                </a:gridCol>
                <a:gridCol w="779563">
                  <a:extLst>
                    <a:ext uri="{9D8B030D-6E8A-4147-A177-3AD203B41FA5}">
                      <a16:colId xmlns:a16="http://schemas.microsoft.com/office/drawing/2014/main" val="375155290"/>
                    </a:ext>
                  </a:extLst>
                </a:gridCol>
                <a:gridCol w="635101">
                  <a:extLst>
                    <a:ext uri="{9D8B030D-6E8A-4147-A177-3AD203B41FA5}">
                      <a16:colId xmlns:a16="http://schemas.microsoft.com/office/drawing/2014/main" val="1882795754"/>
                    </a:ext>
                  </a:extLst>
                </a:gridCol>
              </a:tblGrid>
              <a:tr h="148513">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4144895643"/>
                  </a:ext>
                </a:extLst>
              </a:tr>
              <a:tr h="139998">
                <a:tc>
                  <a:txBody>
                    <a:bodyPr/>
                    <a:lstStyle/>
                    <a:p>
                      <a:pPr algn="ctr" fontAlgn="ctr"/>
                      <a:r>
                        <a:rPr lang="es-CO" sz="600" b="0" i="0" u="none" strike="noStrike">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251540"/>
                  </a:ext>
                </a:extLst>
              </a:tr>
              <a:tr h="139998">
                <a:tc>
                  <a:txBody>
                    <a:bodyPr/>
                    <a:lstStyle/>
                    <a:p>
                      <a:pPr algn="ctr" fontAlgn="ctr"/>
                      <a:r>
                        <a:rPr lang="es-CO" sz="600" b="0" i="0" u="none" strike="noStrike">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548547"/>
                  </a:ext>
                </a:extLst>
              </a:tr>
              <a:tr h="139998">
                <a:tc>
                  <a:txBody>
                    <a:bodyPr/>
                    <a:lstStyle/>
                    <a:p>
                      <a:pPr algn="ctr" fontAlgn="ctr"/>
                      <a:r>
                        <a:rPr lang="es-CO" sz="600" b="0" i="0" u="none" strike="noStrike">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98816"/>
                  </a:ext>
                </a:extLst>
              </a:tr>
              <a:tr h="139998">
                <a:tc>
                  <a:txBody>
                    <a:bodyPr/>
                    <a:lstStyle/>
                    <a:p>
                      <a:pPr algn="ctr" fontAlgn="ctr"/>
                      <a:r>
                        <a:rPr lang="es-CO" sz="600" b="0" i="0" u="none" strike="noStrike">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743612"/>
                  </a:ext>
                </a:extLst>
              </a:tr>
              <a:tr h="139998">
                <a:tc>
                  <a:txBody>
                    <a:bodyPr/>
                    <a:lstStyle/>
                    <a:p>
                      <a:pPr algn="ctr" fontAlgn="ctr"/>
                      <a:r>
                        <a:rPr lang="es-CO" sz="600" b="0" i="0" u="none" strike="noStrike">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187492"/>
                  </a:ext>
                </a:extLst>
              </a:tr>
              <a:tr h="139998">
                <a:tc>
                  <a:txBody>
                    <a:bodyPr/>
                    <a:lstStyle/>
                    <a:p>
                      <a:pPr algn="ctr" fontAlgn="ctr"/>
                      <a:r>
                        <a:rPr lang="es-CO" sz="600" b="0" i="0" u="none" strike="noStrike">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348163"/>
                  </a:ext>
                </a:extLst>
              </a:tr>
              <a:tr h="139998">
                <a:tc>
                  <a:txBody>
                    <a:bodyPr/>
                    <a:lstStyle/>
                    <a:p>
                      <a:pPr algn="ctr" fontAlgn="ctr"/>
                      <a:r>
                        <a:rPr lang="es-CO" sz="600" b="0" i="0" u="none" strike="noStrike">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905392"/>
                  </a:ext>
                </a:extLst>
              </a:tr>
              <a:tr h="139998">
                <a:tc>
                  <a:txBody>
                    <a:bodyPr/>
                    <a:lstStyle/>
                    <a:p>
                      <a:pPr algn="ctr" fontAlgn="ctr"/>
                      <a:r>
                        <a:rPr lang="es-CO" sz="600" b="0" i="0" u="none" strike="noStrike">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982811"/>
                  </a:ext>
                </a:extLst>
              </a:tr>
              <a:tr h="139998">
                <a:tc>
                  <a:txBody>
                    <a:bodyPr/>
                    <a:lstStyle/>
                    <a:p>
                      <a:pPr algn="ctr" fontAlgn="ctr"/>
                      <a:r>
                        <a:rPr lang="es-CO" sz="600" b="0" i="0" u="none" strike="noStrike">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743131"/>
                  </a:ext>
                </a:extLst>
              </a:tr>
              <a:tr h="139998">
                <a:tc>
                  <a:txBody>
                    <a:bodyPr/>
                    <a:lstStyle/>
                    <a:p>
                      <a:pPr algn="ctr" fontAlgn="ctr"/>
                      <a:r>
                        <a:rPr lang="es-CO" sz="600" b="0" i="0" u="none" strike="noStrike">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552717"/>
                  </a:ext>
                </a:extLst>
              </a:tr>
              <a:tr h="139998">
                <a:tc>
                  <a:txBody>
                    <a:bodyPr/>
                    <a:lstStyle/>
                    <a:p>
                      <a:pPr algn="ctr" fontAlgn="ctr"/>
                      <a:r>
                        <a:rPr lang="es-CO" sz="600" b="0" i="0" u="none" strike="noStrike">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601581"/>
                  </a:ext>
                </a:extLst>
              </a:tr>
            </a:tbl>
          </a:graphicData>
        </a:graphic>
      </p:graphicFrame>
      <p:sp>
        <p:nvSpPr>
          <p:cNvPr id="14" name="CuadroTexto 13">
            <a:extLst>
              <a:ext uri="{FF2B5EF4-FFF2-40B4-BE49-F238E27FC236}">
                <a16:creationId xmlns:a16="http://schemas.microsoft.com/office/drawing/2014/main" id="{B1F4A5CF-F43E-4D99-AC98-2B091502FA92}"/>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2EAFEBFC-EB40-4CC1-B65D-793582950203}"/>
              </a:ext>
            </a:extLst>
          </p:cNvPr>
          <p:cNvGrpSpPr/>
          <p:nvPr/>
        </p:nvGrpSpPr>
        <p:grpSpPr>
          <a:xfrm>
            <a:off x="495708" y="1093954"/>
            <a:ext cx="8017868" cy="2144546"/>
            <a:chOff x="495708" y="1093954"/>
            <a:chExt cx="8017868" cy="2144546"/>
          </a:xfrm>
        </p:grpSpPr>
        <p:grpSp>
          <p:nvGrpSpPr>
            <p:cNvPr id="2" name="Grupo 1">
              <a:extLst>
                <a:ext uri="{FF2B5EF4-FFF2-40B4-BE49-F238E27FC236}">
                  <a16:creationId xmlns:a16="http://schemas.microsoft.com/office/drawing/2014/main" id="{1C718726-F6AA-4266-865A-7172C16600DB}"/>
                </a:ext>
              </a:extLst>
            </p:cNvPr>
            <p:cNvGrpSpPr/>
            <p:nvPr/>
          </p:nvGrpSpPr>
          <p:grpSpPr>
            <a:xfrm>
              <a:off x="626016" y="1093954"/>
              <a:ext cx="7887560" cy="1999064"/>
              <a:chOff x="626016" y="1093954"/>
              <a:chExt cx="7887560" cy="1999064"/>
            </a:xfrm>
          </p:grpSpPr>
          <p:sp>
            <p:nvSpPr>
              <p:cNvPr id="11" name="CuadroTexto 10">
                <a:extLst>
                  <a:ext uri="{FF2B5EF4-FFF2-40B4-BE49-F238E27FC236}">
                    <a16:creationId xmlns:a16="http://schemas.microsoft.com/office/drawing/2014/main" id="{C78D478D-03F2-4B7C-9FBE-7930F9039DBF}"/>
                  </a:ext>
                </a:extLst>
              </p:cNvPr>
              <p:cNvSpPr txBox="1"/>
              <p:nvPr/>
            </p:nvSpPr>
            <p:spPr>
              <a:xfrm>
                <a:off x="847165" y="1093954"/>
                <a:ext cx="847165" cy="215444"/>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 clave</a:t>
                </a:r>
                <a:endParaRPr lang="es-CO" dirty="0"/>
              </a:p>
            </p:txBody>
          </p:sp>
          <p:sp>
            <p:nvSpPr>
              <p:cNvPr id="13" name="CuadroTexto 12">
                <a:extLst>
                  <a:ext uri="{FF2B5EF4-FFF2-40B4-BE49-F238E27FC236}">
                    <a16:creationId xmlns:a16="http://schemas.microsoft.com/office/drawing/2014/main" id="{40892DC1-E86A-4E90-84DE-DA5D907EF603}"/>
                  </a:ext>
                </a:extLst>
              </p:cNvPr>
              <p:cNvSpPr txBox="1"/>
              <p:nvPr/>
            </p:nvSpPr>
            <p:spPr>
              <a:xfrm>
                <a:off x="4996769" y="1099121"/>
                <a:ext cx="847166"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562ED6A3-D0E1-43CF-9A63-95660E0CCDF7}"/>
                  </a:ext>
                </a:extLst>
              </p:cNvPr>
              <p:cNvSpPr txBox="1"/>
              <p:nvPr/>
            </p:nvSpPr>
            <p:spPr>
              <a:xfrm>
                <a:off x="626016" y="2877378"/>
                <a:ext cx="889393" cy="215444"/>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Atributos clave</a:t>
                </a:r>
                <a:endParaRPr lang="es-CO" dirty="0"/>
              </a:p>
            </p:txBody>
          </p:sp>
          <p:sp>
            <p:nvSpPr>
              <p:cNvPr id="16" name="CuadroTexto 15">
                <a:extLst>
                  <a:ext uri="{FF2B5EF4-FFF2-40B4-BE49-F238E27FC236}">
                    <a16:creationId xmlns:a16="http://schemas.microsoft.com/office/drawing/2014/main" id="{60C6F656-389C-4E73-B626-3EA5423D71CA}"/>
                  </a:ext>
                </a:extLst>
              </p:cNvPr>
              <p:cNvSpPr txBox="1"/>
              <p:nvPr/>
            </p:nvSpPr>
            <p:spPr>
              <a:xfrm>
                <a:off x="2403195" y="287757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75641F54-C24D-49AC-8D88-A06A6523E166}"/>
                  </a:ext>
                </a:extLst>
              </p:cNvPr>
              <p:cNvSpPr txBox="1"/>
              <p:nvPr/>
            </p:nvSpPr>
            <p:spPr>
              <a:xfrm>
                <a:off x="1953639" y="109834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2EF745A0-D690-4C0D-A333-36D599374ABC}"/>
                  </a:ext>
                </a:extLst>
              </p:cNvPr>
              <p:cNvSpPr txBox="1"/>
              <p:nvPr/>
            </p:nvSpPr>
            <p:spPr>
              <a:xfrm>
                <a:off x="6249521" y="109395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19" name="Rectángulo 18">
              <a:extLst>
                <a:ext uri="{FF2B5EF4-FFF2-40B4-BE49-F238E27FC236}">
                  <a16:creationId xmlns:a16="http://schemas.microsoft.com/office/drawing/2014/main" id="{C0313659-2407-47FA-BBFA-68F874FC3FBF}"/>
                </a:ext>
              </a:extLst>
            </p:cNvPr>
            <p:cNvSpPr/>
            <p:nvPr/>
          </p:nvSpPr>
          <p:spPr>
            <a:xfrm>
              <a:off x="847165" y="1294266"/>
              <a:ext cx="788754" cy="2772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73B2745A-1CCF-4E65-A1DD-EB259D52F445}"/>
                </a:ext>
              </a:extLst>
            </p:cNvPr>
            <p:cNvSpPr/>
            <p:nvPr/>
          </p:nvSpPr>
          <p:spPr>
            <a:xfrm>
              <a:off x="5103160" y="1300111"/>
              <a:ext cx="711854" cy="1476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88106563-7A0D-4405-B033-8130EA1768F2}"/>
                </a:ext>
              </a:extLst>
            </p:cNvPr>
            <p:cNvSpPr/>
            <p:nvPr/>
          </p:nvSpPr>
          <p:spPr>
            <a:xfrm>
              <a:off x="495708" y="3087655"/>
              <a:ext cx="1159262" cy="15084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4186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27CE220-90E9-4691-871A-66828A730BD8}"/>
              </a:ext>
            </a:extLst>
          </p:cNvPr>
          <p:cNvGraphicFramePr>
            <a:graphicFrameLocks noGrp="1"/>
          </p:cNvGraphicFramePr>
          <p:nvPr>
            <p:extLst>
              <p:ext uri="{D42A27DB-BD31-4B8C-83A1-F6EECF244321}">
                <p14:modId xmlns:p14="http://schemas.microsoft.com/office/powerpoint/2010/main" val="1034886390"/>
              </p:ext>
            </p:extLst>
          </p:nvPr>
        </p:nvGraphicFramePr>
        <p:xfrm>
          <a:off x="281288" y="1281477"/>
          <a:ext cx="2487706" cy="1314450"/>
        </p:xfrm>
        <a:graphic>
          <a:graphicData uri="http://schemas.openxmlformats.org/drawingml/2006/table">
            <a:tbl>
              <a:tblPr/>
              <a:tblGrid>
                <a:gridCol w="751952">
                  <a:extLst>
                    <a:ext uri="{9D8B030D-6E8A-4147-A177-3AD203B41FA5}">
                      <a16:colId xmlns:a16="http://schemas.microsoft.com/office/drawing/2014/main" val="1926159947"/>
                    </a:ext>
                  </a:extLst>
                </a:gridCol>
                <a:gridCol w="1735754">
                  <a:extLst>
                    <a:ext uri="{9D8B030D-6E8A-4147-A177-3AD203B41FA5}">
                      <a16:colId xmlns:a16="http://schemas.microsoft.com/office/drawing/2014/main" val="3169252307"/>
                    </a:ext>
                  </a:extLst>
                </a:gridCol>
              </a:tblGrid>
              <a:tr h="110214">
                <a:tc>
                  <a:txBody>
                    <a:bodyPr/>
                    <a:lstStyle/>
                    <a:p>
                      <a:pPr algn="ctr" fontAlgn="ctr"/>
                      <a:r>
                        <a:rPr lang="es-CO" sz="8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800" b="1" i="0" u="none" strike="noStrike" dirty="0">
                          <a:solidFill>
                            <a:srgbClr val="FFFFFF"/>
                          </a:solidFill>
                          <a:effectLst/>
                          <a:latin typeface="Calibri" panose="020F0502020204030204" pitchFamily="34" charset="0"/>
                        </a:rPr>
                        <a:t>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extLst>
                  <a:ext uri="{0D108BD9-81ED-4DB2-BD59-A6C34878D82A}">
                    <a16:rowId xmlns:a16="http://schemas.microsoft.com/office/drawing/2014/main" val="3918847902"/>
                  </a:ext>
                </a:extLst>
              </a:tr>
              <a:tr h="110214">
                <a:tc>
                  <a:txBody>
                    <a:bodyPr/>
                    <a:lstStyle/>
                    <a:p>
                      <a:pPr algn="ctr" fontAlgn="ctr"/>
                      <a:r>
                        <a:rPr lang="es-CO" sz="800" b="0" i="0" u="none" strike="noStrike" dirty="0">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7 4700U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82699"/>
                  </a:ext>
                </a:extLst>
              </a:tr>
              <a:tr h="110214">
                <a:tc>
                  <a:txBody>
                    <a:bodyPr/>
                    <a:lstStyle/>
                    <a:p>
                      <a:pPr algn="ctr" fontAlgn="ctr"/>
                      <a:r>
                        <a:rPr lang="es-CO" sz="8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5 5600H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400513"/>
                  </a:ext>
                </a:extLst>
              </a:tr>
              <a:tr h="110214">
                <a:tc>
                  <a:txBody>
                    <a:bodyPr/>
                    <a:lstStyle/>
                    <a:p>
                      <a:pPr algn="ctr" fontAlgn="ctr"/>
                      <a:r>
                        <a:rPr lang="es-CO" sz="8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AMD Athlon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613244"/>
                  </a:ext>
                </a:extLst>
              </a:tr>
              <a:tr h="110214">
                <a:tc>
                  <a:txBody>
                    <a:bodyPr/>
                    <a:lstStyle/>
                    <a:p>
                      <a:pPr algn="ctr" fontAlgn="ctr"/>
                      <a:r>
                        <a:rPr lang="es-CO" sz="8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Ryzen 5 4500U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25013"/>
                  </a:ext>
                </a:extLst>
              </a:tr>
              <a:tr h="110214">
                <a:tc>
                  <a:txBody>
                    <a:bodyPr/>
                    <a:lstStyle/>
                    <a:p>
                      <a:pPr algn="ctr" fontAlgn="ctr"/>
                      <a:r>
                        <a:rPr lang="es-CO" sz="8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i7-11800H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141614"/>
                  </a:ext>
                </a:extLst>
              </a:tr>
              <a:tr h="110214">
                <a:tc>
                  <a:txBody>
                    <a:bodyPr/>
                    <a:lstStyle/>
                    <a:p>
                      <a:pPr algn="ctr" fontAlgn="ctr"/>
                      <a:r>
                        <a:rPr lang="es-CO" sz="8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i7-10750H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285317"/>
                  </a:ext>
                </a:extLst>
              </a:tr>
              <a:tr h="110214">
                <a:tc>
                  <a:txBody>
                    <a:bodyPr/>
                    <a:lstStyle/>
                    <a:p>
                      <a:pPr algn="ctr" fontAlgn="ctr"/>
                      <a:r>
                        <a:rPr lang="es-CO" sz="8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i5-11400H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416369"/>
                  </a:ext>
                </a:extLst>
              </a:tr>
              <a:tr h="126629">
                <a:tc>
                  <a:txBody>
                    <a:bodyPr/>
                    <a:lstStyle/>
                    <a:p>
                      <a:pPr algn="ctr" fontAlgn="ctr"/>
                      <a:r>
                        <a:rPr lang="es-CO" sz="8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Celeron N4020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833080"/>
                  </a:ext>
                </a:extLst>
              </a:tr>
              <a:tr h="110214">
                <a:tc>
                  <a:txBody>
                    <a:bodyPr/>
                    <a:lstStyle/>
                    <a:p>
                      <a:pPr algn="ctr" fontAlgn="ctr"/>
                      <a:r>
                        <a:rPr lang="es-CO" sz="800" b="0" i="0" u="none" strike="noStrike">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i5-8250U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665535"/>
                  </a:ext>
                </a:extLst>
              </a:tr>
            </a:tbl>
          </a:graphicData>
        </a:graphic>
      </p:graphicFrame>
      <p:graphicFrame>
        <p:nvGraphicFramePr>
          <p:cNvPr id="5" name="Tabla 4">
            <a:extLst>
              <a:ext uri="{FF2B5EF4-FFF2-40B4-BE49-F238E27FC236}">
                <a16:creationId xmlns:a16="http://schemas.microsoft.com/office/drawing/2014/main" id="{900BD09A-3753-47ED-8E15-1F94FA40621F}"/>
              </a:ext>
            </a:extLst>
          </p:cNvPr>
          <p:cNvGraphicFramePr>
            <a:graphicFrameLocks noGrp="1"/>
          </p:cNvGraphicFramePr>
          <p:nvPr>
            <p:extLst>
              <p:ext uri="{D42A27DB-BD31-4B8C-83A1-F6EECF244321}">
                <p14:modId xmlns:p14="http://schemas.microsoft.com/office/powerpoint/2010/main" val="906819256"/>
              </p:ext>
            </p:extLst>
          </p:nvPr>
        </p:nvGraphicFramePr>
        <p:xfrm>
          <a:off x="3417425" y="1281477"/>
          <a:ext cx="2061135" cy="1075172"/>
        </p:xfrm>
        <a:graphic>
          <a:graphicData uri="http://schemas.openxmlformats.org/drawingml/2006/table">
            <a:tbl>
              <a:tblPr/>
              <a:tblGrid>
                <a:gridCol w="1064485">
                  <a:extLst>
                    <a:ext uri="{9D8B030D-6E8A-4147-A177-3AD203B41FA5}">
                      <a16:colId xmlns:a16="http://schemas.microsoft.com/office/drawing/2014/main" val="3565510440"/>
                    </a:ext>
                  </a:extLst>
                </a:gridCol>
                <a:gridCol w="996650">
                  <a:extLst>
                    <a:ext uri="{9D8B030D-6E8A-4147-A177-3AD203B41FA5}">
                      <a16:colId xmlns:a16="http://schemas.microsoft.com/office/drawing/2014/main" val="2901045555"/>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800" b="1" i="0" u="none" strike="noStrike" dirty="0">
                          <a:solidFill>
                            <a:srgbClr val="FFFFFF"/>
                          </a:solidFill>
                          <a:effectLst/>
                          <a:latin typeface="Calibri" panose="020F0502020204030204" pitchFamily="34" charset="0"/>
                        </a:rPr>
                        <a:t>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extLst>
                  <a:ext uri="{0D108BD9-81ED-4DB2-BD59-A6C34878D82A}">
                    <a16:rowId xmlns:a16="http://schemas.microsoft.com/office/drawing/2014/main" val="2225689847"/>
                  </a:ext>
                </a:extLst>
              </a:tr>
              <a:tr h="153596">
                <a:tc>
                  <a:txBody>
                    <a:bodyPr/>
                    <a:lstStyle/>
                    <a:p>
                      <a:pPr algn="ctr" fontAlgn="ctr"/>
                      <a:r>
                        <a:rPr lang="es-CO" sz="8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933555"/>
                  </a:ext>
                </a:extLst>
              </a:tr>
              <a:tr h="153596">
                <a:tc>
                  <a:txBody>
                    <a:bodyPr/>
                    <a:lstStyle/>
                    <a:p>
                      <a:pPr algn="ctr" fontAlgn="ctr"/>
                      <a:r>
                        <a:rPr lang="es-CO" sz="8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NVMe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212184"/>
                  </a:ext>
                </a:extLst>
              </a:tr>
              <a:tr h="153596">
                <a:tc>
                  <a:txBody>
                    <a:bodyPr/>
                    <a:lstStyle/>
                    <a:p>
                      <a:pPr algn="ctr" fontAlgn="ctr"/>
                      <a:r>
                        <a:rPr lang="es-CO" sz="8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HDD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834513"/>
                  </a:ext>
                </a:extLst>
              </a:tr>
              <a:tr h="153596">
                <a:tc>
                  <a:txBody>
                    <a:bodyPr/>
                    <a:lstStyle/>
                    <a:p>
                      <a:pPr algn="ctr" fontAlgn="ctr"/>
                      <a:r>
                        <a:rPr lang="es-CO" sz="8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74007"/>
                  </a:ext>
                </a:extLst>
              </a:tr>
              <a:tr h="153596">
                <a:tc>
                  <a:txBody>
                    <a:bodyPr/>
                    <a:lstStyle/>
                    <a:p>
                      <a:pPr algn="ctr" fontAlgn="ctr"/>
                      <a:r>
                        <a:rPr lang="es-CO" sz="8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SSD 128 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854039"/>
                  </a:ext>
                </a:extLst>
              </a:tr>
              <a:tr h="153596">
                <a:tc>
                  <a:txBody>
                    <a:bodyPr/>
                    <a:lstStyle/>
                    <a:p>
                      <a:pPr algn="ctr" fontAlgn="ctr"/>
                      <a:r>
                        <a:rPr lang="es-CO" sz="8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HDD 500GB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81483"/>
                  </a:ext>
                </a:extLst>
              </a:tr>
            </a:tbl>
          </a:graphicData>
        </a:graphic>
      </p:graphicFrame>
      <p:graphicFrame>
        <p:nvGraphicFramePr>
          <p:cNvPr id="7" name="Tabla 6">
            <a:extLst>
              <a:ext uri="{FF2B5EF4-FFF2-40B4-BE49-F238E27FC236}">
                <a16:creationId xmlns:a16="http://schemas.microsoft.com/office/drawing/2014/main" id="{826CFE01-AB54-4AE0-BAB7-034A6E5D2C33}"/>
              </a:ext>
            </a:extLst>
          </p:cNvPr>
          <p:cNvGraphicFramePr>
            <a:graphicFrameLocks noGrp="1"/>
          </p:cNvGraphicFramePr>
          <p:nvPr>
            <p:extLst>
              <p:ext uri="{D42A27DB-BD31-4B8C-83A1-F6EECF244321}">
                <p14:modId xmlns:p14="http://schemas.microsoft.com/office/powerpoint/2010/main" val="3331181897"/>
              </p:ext>
            </p:extLst>
          </p:nvPr>
        </p:nvGraphicFramePr>
        <p:xfrm>
          <a:off x="6126991" y="1281475"/>
          <a:ext cx="2487147" cy="1092240"/>
        </p:xfrm>
        <a:graphic>
          <a:graphicData uri="http://schemas.openxmlformats.org/drawingml/2006/table">
            <a:tbl>
              <a:tblPr/>
              <a:tblGrid>
                <a:gridCol w="642472">
                  <a:extLst>
                    <a:ext uri="{9D8B030D-6E8A-4147-A177-3AD203B41FA5}">
                      <a16:colId xmlns:a16="http://schemas.microsoft.com/office/drawing/2014/main" val="630111673"/>
                    </a:ext>
                  </a:extLst>
                </a:gridCol>
                <a:gridCol w="1844675">
                  <a:extLst>
                    <a:ext uri="{9D8B030D-6E8A-4147-A177-3AD203B41FA5}">
                      <a16:colId xmlns:a16="http://schemas.microsoft.com/office/drawing/2014/main" val="4226588047"/>
                    </a:ext>
                  </a:extLst>
                </a:gridCol>
              </a:tblGrid>
              <a:tr h="136530">
                <a:tc>
                  <a:txBody>
                    <a:bodyPr/>
                    <a:lstStyle/>
                    <a:p>
                      <a:pPr algn="ctr" fontAlgn="ctr"/>
                      <a:r>
                        <a:rPr lang="es-CO" sz="800" b="1" i="0" u="none" strike="noStrike" dirty="0">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800" b="1" i="0" u="none" strike="noStrike" dirty="0">
                          <a:solidFill>
                            <a:srgbClr val="FFFFFF"/>
                          </a:solidFill>
                          <a:effectLst/>
                          <a:latin typeface="Calibri" panose="020F0502020204030204" pitchFamily="34" charset="0"/>
                        </a:rPr>
                        <a:t>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extLst>
                  <a:ext uri="{0D108BD9-81ED-4DB2-BD59-A6C34878D82A}">
                    <a16:rowId xmlns:a16="http://schemas.microsoft.com/office/drawing/2014/main" val="1563750663"/>
                  </a:ext>
                </a:extLst>
              </a:tr>
              <a:tr h="136530">
                <a:tc>
                  <a:txBody>
                    <a:bodyPr/>
                    <a:lstStyle/>
                    <a:p>
                      <a:pPr algn="ctr" fontAlgn="ctr"/>
                      <a:r>
                        <a:rPr lang="es-CO" sz="8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AMD Radeon RX Vega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381533"/>
                  </a:ext>
                </a:extLst>
              </a:tr>
              <a:tr h="136530">
                <a:tc>
                  <a:txBody>
                    <a:bodyPr/>
                    <a:lstStyle/>
                    <a:p>
                      <a:pPr algn="ctr" fontAlgn="ctr"/>
                      <a:r>
                        <a:rPr lang="es-CO" sz="8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a:solidFill>
                            <a:srgbClr val="000000"/>
                          </a:solidFill>
                          <a:effectLst/>
                          <a:latin typeface="Calibri" panose="020F0502020204030204" pitchFamily="34" charset="0"/>
                        </a:rPr>
                        <a:t>Gráficos NVIDIA GeForce RTX 3050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789171"/>
                  </a:ext>
                </a:extLst>
              </a:tr>
              <a:tr h="136530">
                <a:tc>
                  <a:txBody>
                    <a:bodyPr/>
                    <a:lstStyle/>
                    <a:p>
                      <a:pPr algn="ctr" fontAlgn="ctr"/>
                      <a:r>
                        <a:rPr lang="es-CO" sz="8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Gráficos Radeon RX Vega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6212089"/>
                  </a:ext>
                </a:extLst>
              </a:tr>
              <a:tr h="136530">
                <a:tc>
                  <a:txBody>
                    <a:bodyPr/>
                    <a:lstStyle/>
                    <a:p>
                      <a:pPr algn="ctr" fontAlgn="ctr"/>
                      <a:r>
                        <a:rPr lang="es-CO" sz="8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Radeon Vega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270368"/>
                  </a:ext>
                </a:extLst>
              </a:tr>
              <a:tr h="136530">
                <a:tc>
                  <a:txBody>
                    <a:bodyPr/>
                    <a:lstStyle/>
                    <a:p>
                      <a:pPr algn="ctr" fontAlgn="ctr"/>
                      <a:r>
                        <a:rPr lang="es-CO" sz="8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dirty="0">
                          <a:solidFill>
                            <a:srgbClr val="000000"/>
                          </a:solidFill>
                          <a:effectLst/>
                          <a:latin typeface="Calibri" panose="020F0502020204030204" pitchFamily="34" charset="0"/>
                        </a:rPr>
                        <a:t>Gráficos NVIDIA GeForce RTX 3060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073259"/>
                  </a:ext>
                </a:extLst>
              </a:tr>
              <a:tr h="136530">
                <a:tc>
                  <a:txBody>
                    <a:bodyPr/>
                    <a:lstStyle/>
                    <a:p>
                      <a:pPr algn="ctr" fontAlgn="ctr"/>
                      <a:r>
                        <a:rPr lang="es-CO" sz="8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Intel UHD Graphics 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16347"/>
                  </a:ext>
                </a:extLst>
              </a:tr>
              <a:tr h="136530">
                <a:tc>
                  <a:txBody>
                    <a:bodyPr/>
                    <a:lstStyle/>
                    <a:p>
                      <a:pPr algn="ctr" fontAlgn="ctr"/>
                      <a:r>
                        <a:rPr lang="es-CO" sz="8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NVIDIA GeForce MX130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472197"/>
                  </a:ext>
                </a:extLst>
              </a:tr>
            </a:tbl>
          </a:graphicData>
        </a:graphic>
      </p:graphicFrame>
      <p:graphicFrame>
        <p:nvGraphicFramePr>
          <p:cNvPr id="9" name="Tabla 8">
            <a:extLst>
              <a:ext uri="{FF2B5EF4-FFF2-40B4-BE49-F238E27FC236}">
                <a16:creationId xmlns:a16="http://schemas.microsoft.com/office/drawing/2014/main" id="{783E05E8-E8D8-4452-B587-CA76154BA491}"/>
              </a:ext>
            </a:extLst>
          </p:cNvPr>
          <p:cNvGraphicFramePr>
            <a:graphicFrameLocks noGrp="1"/>
          </p:cNvGraphicFramePr>
          <p:nvPr>
            <p:extLst>
              <p:ext uri="{D42A27DB-BD31-4B8C-83A1-F6EECF244321}">
                <p14:modId xmlns:p14="http://schemas.microsoft.com/office/powerpoint/2010/main" val="2001594458"/>
              </p:ext>
            </p:extLst>
          </p:nvPr>
        </p:nvGraphicFramePr>
        <p:xfrm>
          <a:off x="281288" y="3475251"/>
          <a:ext cx="2597652" cy="1075172"/>
        </p:xfrm>
        <a:graphic>
          <a:graphicData uri="http://schemas.openxmlformats.org/drawingml/2006/table">
            <a:tbl>
              <a:tblPr/>
              <a:tblGrid>
                <a:gridCol w="1284790">
                  <a:extLst>
                    <a:ext uri="{9D8B030D-6E8A-4147-A177-3AD203B41FA5}">
                      <a16:colId xmlns:a16="http://schemas.microsoft.com/office/drawing/2014/main" val="3448607564"/>
                    </a:ext>
                  </a:extLst>
                </a:gridCol>
                <a:gridCol w="1312862">
                  <a:extLst>
                    <a:ext uri="{9D8B030D-6E8A-4147-A177-3AD203B41FA5}">
                      <a16:colId xmlns:a16="http://schemas.microsoft.com/office/drawing/2014/main" val="1644081502"/>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800" b="1" i="0" u="none" strike="noStrike" dirty="0">
                          <a:solidFill>
                            <a:srgbClr val="FFFFFF"/>
                          </a:solidFill>
                          <a:effectLst/>
                          <a:latin typeface="Calibri" panose="020F0502020204030204" pitchFamily="34" charset="0"/>
                        </a:rPr>
                        <a:t>memoria_RAM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993124393"/>
                  </a:ext>
                </a:extLst>
              </a:tr>
              <a:tr h="153596">
                <a:tc>
                  <a:txBody>
                    <a:bodyPr/>
                    <a:lstStyle/>
                    <a:p>
                      <a:pPr algn="ctr" fontAlgn="ctr"/>
                      <a:r>
                        <a:rPr lang="es-CO" sz="8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DDR4-3000Mhz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637883"/>
                  </a:ext>
                </a:extLst>
              </a:tr>
              <a:tr h="153596">
                <a:tc>
                  <a:txBody>
                    <a:bodyPr/>
                    <a:lstStyle/>
                    <a:p>
                      <a:pPr algn="ctr" fontAlgn="ctr"/>
                      <a:r>
                        <a:rPr lang="es-CO" sz="8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777462"/>
                  </a:ext>
                </a:extLst>
              </a:tr>
              <a:tr h="153596">
                <a:tc>
                  <a:txBody>
                    <a:bodyPr/>
                    <a:lstStyle/>
                    <a:p>
                      <a:pPr algn="ctr" fontAlgn="ctr"/>
                      <a:r>
                        <a:rPr lang="es-CO" sz="8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4GB de RAM DDR4-2666MHz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213025"/>
                  </a:ext>
                </a:extLst>
              </a:tr>
              <a:tr h="153596">
                <a:tc>
                  <a:txBody>
                    <a:bodyPr/>
                    <a:lstStyle/>
                    <a:p>
                      <a:pPr algn="ctr" fontAlgn="ctr"/>
                      <a:r>
                        <a:rPr lang="es-CO" sz="8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 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02942"/>
                  </a:ext>
                </a:extLst>
              </a:tr>
              <a:tr h="153596">
                <a:tc>
                  <a:txBody>
                    <a:bodyPr/>
                    <a:lstStyle/>
                    <a:p>
                      <a:pPr algn="ctr" fontAlgn="ctr"/>
                      <a:r>
                        <a:rPr lang="es-CO" sz="8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16 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541395"/>
                  </a:ext>
                </a:extLst>
              </a:tr>
              <a:tr h="153596">
                <a:tc>
                  <a:txBody>
                    <a:bodyPr/>
                    <a:lstStyle/>
                    <a:p>
                      <a:pPr algn="ctr" fontAlgn="ctr"/>
                      <a:r>
                        <a:rPr lang="es-CO" sz="8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352062"/>
                  </a:ext>
                </a:extLst>
              </a:tr>
            </a:tbl>
          </a:graphicData>
        </a:graphic>
      </p:graphicFrame>
      <p:graphicFrame>
        <p:nvGraphicFramePr>
          <p:cNvPr id="10" name="Tabla 9">
            <a:extLst>
              <a:ext uri="{FF2B5EF4-FFF2-40B4-BE49-F238E27FC236}">
                <a16:creationId xmlns:a16="http://schemas.microsoft.com/office/drawing/2014/main" id="{A2864B56-6F31-4E35-BA51-E23E56F6E3E3}"/>
              </a:ext>
            </a:extLst>
          </p:cNvPr>
          <p:cNvGraphicFramePr>
            <a:graphicFrameLocks noGrp="1"/>
          </p:cNvGraphicFramePr>
          <p:nvPr>
            <p:extLst>
              <p:ext uri="{D42A27DB-BD31-4B8C-83A1-F6EECF244321}">
                <p14:modId xmlns:p14="http://schemas.microsoft.com/office/powerpoint/2010/main" val="3227788142"/>
              </p:ext>
            </p:extLst>
          </p:nvPr>
        </p:nvGraphicFramePr>
        <p:xfrm>
          <a:off x="3542925" y="3475251"/>
          <a:ext cx="2058149" cy="1053234"/>
        </p:xfrm>
        <a:graphic>
          <a:graphicData uri="http://schemas.openxmlformats.org/drawingml/2006/table">
            <a:tbl>
              <a:tblPr/>
              <a:tblGrid>
                <a:gridCol w="622110">
                  <a:extLst>
                    <a:ext uri="{9D8B030D-6E8A-4147-A177-3AD203B41FA5}">
                      <a16:colId xmlns:a16="http://schemas.microsoft.com/office/drawing/2014/main" val="3471255130"/>
                    </a:ext>
                  </a:extLst>
                </a:gridCol>
                <a:gridCol w="1436039">
                  <a:extLst>
                    <a:ext uri="{9D8B030D-6E8A-4147-A177-3AD203B41FA5}">
                      <a16:colId xmlns:a16="http://schemas.microsoft.com/office/drawing/2014/main" val="1963935528"/>
                    </a:ext>
                  </a:extLst>
                </a:gridCol>
              </a:tblGrid>
              <a:tr h="175539">
                <a:tc>
                  <a:txBody>
                    <a:bodyPr/>
                    <a:lstStyle/>
                    <a:p>
                      <a:pPr algn="ctr" fontAlgn="ctr"/>
                      <a:r>
                        <a:rPr lang="es-CO" sz="8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800" b="1" i="0" u="none" strike="noStrike" dirty="0">
                          <a:solidFill>
                            <a:srgbClr val="FFFFFF"/>
                          </a:solidFill>
                          <a:effectLst/>
                          <a:latin typeface="Calibri" panose="020F0502020204030204" pitchFamily="34" charset="0"/>
                        </a:rPr>
                        <a:t>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468041618"/>
                  </a:ext>
                </a:extLst>
              </a:tr>
              <a:tr h="175539">
                <a:tc>
                  <a:txBody>
                    <a:bodyPr/>
                    <a:lstStyle/>
                    <a:p>
                      <a:pPr algn="ctr" fontAlgn="ctr"/>
                      <a:r>
                        <a:rPr lang="es-CO" sz="8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15.6"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523014"/>
                  </a:ext>
                </a:extLst>
              </a:tr>
              <a:tr h="175539">
                <a:tc>
                  <a:txBody>
                    <a:bodyPr/>
                    <a:lstStyle/>
                    <a:p>
                      <a:pPr algn="ctr" fontAlgn="ctr"/>
                      <a:r>
                        <a:rPr lang="es-CO" sz="8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120Hz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928445"/>
                  </a:ext>
                </a:extLst>
              </a:tr>
              <a:tr h="175539">
                <a:tc>
                  <a:txBody>
                    <a:bodyPr/>
                    <a:lstStyle/>
                    <a:p>
                      <a:pPr algn="ctr" fontAlgn="ctr"/>
                      <a:r>
                        <a:rPr lang="es-CO" sz="8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17.3"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445113"/>
                  </a:ext>
                </a:extLst>
              </a:tr>
              <a:tr h="175539">
                <a:tc>
                  <a:txBody>
                    <a:bodyPr/>
                    <a:lstStyle/>
                    <a:p>
                      <a:pPr algn="ctr" fontAlgn="ctr"/>
                      <a:r>
                        <a:rPr lang="es-CO" sz="8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701020"/>
                  </a:ext>
                </a:extLst>
              </a:tr>
              <a:tr h="175539">
                <a:tc>
                  <a:txBody>
                    <a:bodyPr/>
                    <a:lstStyle/>
                    <a:p>
                      <a:pPr algn="ctr" fontAlgn="ctr"/>
                      <a:r>
                        <a:rPr lang="es-CO" sz="8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14"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500005"/>
                  </a:ext>
                </a:extLst>
              </a:tr>
            </a:tbl>
          </a:graphicData>
        </a:graphic>
      </p:graphicFrame>
      <p:sp>
        <p:nvSpPr>
          <p:cNvPr id="16" name="CuadroTexto 15">
            <a:extLst>
              <a:ext uri="{FF2B5EF4-FFF2-40B4-BE49-F238E27FC236}">
                <a16:creationId xmlns:a16="http://schemas.microsoft.com/office/drawing/2014/main" id="{B9802427-7879-4DC9-9B37-5E2E6775409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1DDA3961-129F-461C-8EA7-B2A9B83144E6}"/>
              </a:ext>
            </a:extLst>
          </p:cNvPr>
          <p:cNvGrpSpPr/>
          <p:nvPr/>
        </p:nvGrpSpPr>
        <p:grpSpPr>
          <a:xfrm>
            <a:off x="197484" y="945595"/>
            <a:ext cx="8338704" cy="2709624"/>
            <a:chOff x="197484" y="945595"/>
            <a:chExt cx="8338704" cy="2709624"/>
          </a:xfrm>
        </p:grpSpPr>
        <p:grpSp>
          <p:nvGrpSpPr>
            <p:cNvPr id="2" name="Grupo 1">
              <a:extLst>
                <a:ext uri="{FF2B5EF4-FFF2-40B4-BE49-F238E27FC236}">
                  <a16:creationId xmlns:a16="http://schemas.microsoft.com/office/drawing/2014/main" id="{CF632578-C037-487F-BA14-1297286B63E8}"/>
                </a:ext>
              </a:extLst>
            </p:cNvPr>
            <p:cNvGrpSpPr/>
            <p:nvPr/>
          </p:nvGrpSpPr>
          <p:grpSpPr>
            <a:xfrm>
              <a:off x="197484" y="945595"/>
              <a:ext cx="8338704" cy="2543121"/>
              <a:chOff x="197484" y="945595"/>
              <a:chExt cx="8338704" cy="2543121"/>
            </a:xfrm>
          </p:grpSpPr>
          <p:sp>
            <p:nvSpPr>
              <p:cNvPr id="15" name="CuadroTexto 14">
                <a:extLst>
                  <a:ext uri="{FF2B5EF4-FFF2-40B4-BE49-F238E27FC236}">
                    <a16:creationId xmlns:a16="http://schemas.microsoft.com/office/drawing/2014/main" id="{46753905-3AC3-475F-AC9D-70E1C9A68375}"/>
                  </a:ext>
                </a:extLst>
              </p:cNvPr>
              <p:cNvSpPr txBox="1"/>
              <p:nvPr/>
            </p:nvSpPr>
            <p:spPr>
              <a:xfrm>
                <a:off x="197484" y="1067679"/>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17395C3-9CA4-48D2-BCE9-3A7F25691067}"/>
                  </a:ext>
                </a:extLst>
              </p:cNvPr>
              <p:cNvSpPr txBox="1"/>
              <p:nvPr/>
            </p:nvSpPr>
            <p:spPr>
              <a:xfrm>
                <a:off x="3507857" y="1066031"/>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96B76FAB-25EB-4774-8084-71430F49D26C}"/>
                  </a:ext>
                </a:extLst>
              </p:cNvPr>
              <p:cNvSpPr txBox="1"/>
              <p:nvPr/>
            </p:nvSpPr>
            <p:spPr>
              <a:xfrm>
                <a:off x="3417425" y="3273272"/>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6C915D4D-1491-4F13-8480-7E7419CBDF16}"/>
                  </a:ext>
                </a:extLst>
              </p:cNvPr>
              <p:cNvSpPr txBox="1"/>
              <p:nvPr/>
            </p:nvSpPr>
            <p:spPr>
              <a:xfrm>
                <a:off x="6022108" y="1090714"/>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69F50010-1AEB-45DA-B00F-D40645010B44}"/>
                  </a:ext>
                </a:extLst>
              </p:cNvPr>
              <p:cNvSpPr txBox="1"/>
              <p:nvPr/>
            </p:nvSpPr>
            <p:spPr>
              <a:xfrm>
                <a:off x="499270" y="3259807"/>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84EA135C-74FD-47D1-9CAF-27F74F5017D2}"/>
                  </a:ext>
                </a:extLst>
              </p:cNvPr>
              <p:cNvSpPr txBox="1"/>
              <p:nvPr/>
            </p:nvSpPr>
            <p:spPr>
              <a:xfrm>
                <a:off x="6869273" y="945595"/>
                <a:ext cx="1666915"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8DF29BC1-311F-4697-ACDF-66A1C0787F50}"/>
                  </a:ext>
                </a:extLst>
              </p:cNvPr>
              <p:cNvSpPr txBox="1"/>
              <p:nvPr/>
            </p:nvSpPr>
            <p:spPr>
              <a:xfrm>
                <a:off x="1128453" y="967604"/>
                <a:ext cx="1632258"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ADA12A61-3086-4FA2-97E5-F4CC5D019230}"/>
                  </a:ext>
                </a:extLst>
              </p:cNvPr>
              <p:cNvSpPr txBox="1"/>
              <p:nvPr/>
            </p:nvSpPr>
            <p:spPr>
              <a:xfrm>
                <a:off x="4343822" y="945595"/>
                <a:ext cx="1319261"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21B5BF64-F5F2-4A90-AF40-D8E5C2719194}"/>
                  </a:ext>
                </a:extLst>
              </p:cNvPr>
              <p:cNvSpPr txBox="1"/>
              <p:nvPr/>
            </p:nvSpPr>
            <p:spPr>
              <a:xfrm>
                <a:off x="4306770" y="3136697"/>
                <a:ext cx="1243610"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A8A58CDD-E928-4B76-996C-9026821BD025}"/>
                  </a:ext>
                </a:extLst>
              </p:cNvPr>
              <p:cNvSpPr txBox="1"/>
              <p:nvPr/>
            </p:nvSpPr>
            <p:spPr>
              <a:xfrm>
                <a:off x="1605680" y="3136697"/>
                <a:ext cx="1288799"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6" name="Rectángulo 25">
              <a:extLst>
                <a:ext uri="{FF2B5EF4-FFF2-40B4-BE49-F238E27FC236}">
                  <a16:creationId xmlns:a16="http://schemas.microsoft.com/office/drawing/2014/main" id="{57F61FC4-2A68-414A-A076-8125493FE808}"/>
                </a:ext>
              </a:extLst>
            </p:cNvPr>
            <p:cNvSpPr/>
            <p:nvPr/>
          </p:nvSpPr>
          <p:spPr>
            <a:xfrm>
              <a:off x="281288" y="1281474"/>
              <a:ext cx="740268" cy="13060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8B26D77A-27AD-4B09-A9B6-36F177C6C02A}"/>
                </a:ext>
              </a:extLst>
            </p:cNvPr>
            <p:cNvSpPr/>
            <p:nvPr/>
          </p:nvSpPr>
          <p:spPr>
            <a:xfrm>
              <a:off x="3542925" y="3471198"/>
              <a:ext cx="624263" cy="1840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EF10FEEA-97A4-411D-BD3D-801BEBDC2720}"/>
                </a:ext>
              </a:extLst>
            </p:cNvPr>
            <p:cNvSpPr/>
            <p:nvPr/>
          </p:nvSpPr>
          <p:spPr>
            <a:xfrm>
              <a:off x="6126991" y="1285828"/>
              <a:ext cx="640522" cy="1262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a:extLst>
                <a:ext uri="{FF2B5EF4-FFF2-40B4-BE49-F238E27FC236}">
                  <a16:creationId xmlns:a16="http://schemas.microsoft.com/office/drawing/2014/main" id="{F4A2F8E4-D828-4497-805B-6A35563BBA57}"/>
                </a:ext>
              </a:extLst>
            </p:cNvPr>
            <p:cNvSpPr/>
            <p:nvPr/>
          </p:nvSpPr>
          <p:spPr>
            <a:xfrm>
              <a:off x="3417424" y="1285528"/>
              <a:ext cx="1061707" cy="1479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a:extLst>
                <a:ext uri="{FF2B5EF4-FFF2-40B4-BE49-F238E27FC236}">
                  <a16:creationId xmlns:a16="http://schemas.microsoft.com/office/drawing/2014/main" id="{BAF12177-356C-4A9A-BC11-D8C4AD984AB2}"/>
                </a:ext>
              </a:extLst>
            </p:cNvPr>
            <p:cNvSpPr/>
            <p:nvPr/>
          </p:nvSpPr>
          <p:spPr>
            <a:xfrm>
              <a:off x="281288" y="3475252"/>
              <a:ext cx="1283193" cy="1561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26461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2FDEA9D-E67E-41CD-8628-6B30FB3A8BFF}"/>
              </a:ext>
            </a:extLst>
          </p:cNvPr>
          <p:cNvGraphicFramePr>
            <a:graphicFrameLocks noGrp="1"/>
          </p:cNvGraphicFramePr>
          <p:nvPr>
            <p:extLst>
              <p:ext uri="{D42A27DB-BD31-4B8C-83A1-F6EECF244321}">
                <p14:modId xmlns:p14="http://schemas.microsoft.com/office/powerpoint/2010/main" val="865953063"/>
              </p:ext>
            </p:extLst>
          </p:nvPr>
        </p:nvGraphicFramePr>
        <p:xfrm>
          <a:off x="170578" y="1075720"/>
          <a:ext cx="1863074" cy="1822119"/>
        </p:xfrm>
        <a:graphic>
          <a:graphicData uri="http://schemas.openxmlformats.org/drawingml/2006/table">
            <a:tbl>
              <a:tblPr/>
              <a:tblGrid>
                <a:gridCol w="552450">
                  <a:extLst>
                    <a:ext uri="{9D8B030D-6E8A-4147-A177-3AD203B41FA5}">
                      <a16:colId xmlns:a16="http://schemas.microsoft.com/office/drawing/2014/main" val="348747106"/>
                    </a:ext>
                  </a:extLst>
                </a:gridCol>
                <a:gridCol w="1310624">
                  <a:extLst>
                    <a:ext uri="{9D8B030D-6E8A-4147-A177-3AD203B41FA5}">
                      <a16:colId xmlns:a16="http://schemas.microsoft.com/office/drawing/2014/main" val="686039146"/>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943004100"/>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430381632"/>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89437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96989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71634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19439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040666"/>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92795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047974"/>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31719"/>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6432548"/>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660191"/>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344242"/>
                  </a:ext>
                </a:extLst>
              </a:tr>
            </a:tbl>
          </a:graphicData>
        </a:graphic>
      </p:graphicFrame>
      <p:graphicFrame>
        <p:nvGraphicFramePr>
          <p:cNvPr id="12" name="Tabla 11">
            <a:extLst>
              <a:ext uri="{FF2B5EF4-FFF2-40B4-BE49-F238E27FC236}">
                <a16:creationId xmlns:a16="http://schemas.microsoft.com/office/drawing/2014/main" id="{8E8757FA-FE45-43CD-9ECB-7BB8C2D74872}"/>
              </a:ext>
            </a:extLst>
          </p:cNvPr>
          <p:cNvGraphicFramePr>
            <a:graphicFrameLocks noGrp="1"/>
          </p:cNvGraphicFramePr>
          <p:nvPr>
            <p:extLst>
              <p:ext uri="{D42A27DB-BD31-4B8C-83A1-F6EECF244321}">
                <p14:modId xmlns:p14="http://schemas.microsoft.com/office/powerpoint/2010/main" val="4002446137"/>
              </p:ext>
            </p:extLst>
          </p:nvPr>
        </p:nvGraphicFramePr>
        <p:xfrm>
          <a:off x="2353239" y="1075721"/>
          <a:ext cx="1929649" cy="1822119"/>
        </p:xfrm>
        <a:graphic>
          <a:graphicData uri="http://schemas.openxmlformats.org/drawingml/2006/table">
            <a:tbl>
              <a:tblPr/>
              <a:tblGrid>
                <a:gridCol w="782290">
                  <a:extLst>
                    <a:ext uri="{9D8B030D-6E8A-4147-A177-3AD203B41FA5}">
                      <a16:colId xmlns:a16="http://schemas.microsoft.com/office/drawing/2014/main" val="517529714"/>
                    </a:ext>
                  </a:extLst>
                </a:gridCol>
                <a:gridCol w="1147359">
                  <a:extLst>
                    <a:ext uri="{9D8B030D-6E8A-4147-A177-3AD203B41FA5}">
                      <a16:colId xmlns:a16="http://schemas.microsoft.com/office/drawing/2014/main" val="160768443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41122443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133997148"/>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3776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06297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459781"/>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530683"/>
                  </a:ext>
                </a:extLst>
              </a:tr>
              <a:tr h="140163">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733354"/>
                  </a:ext>
                </a:extLst>
              </a:tr>
              <a:tr h="140163">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14529"/>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99397"/>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283063"/>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401517"/>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710873"/>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000120"/>
                  </a:ext>
                </a:extLst>
              </a:tr>
            </a:tbl>
          </a:graphicData>
        </a:graphic>
      </p:graphicFrame>
      <p:graphicFrame>
        <p:nvGraphicFramePr>
          <p:cNvPr id="14" name="Tabla 13">
            <a:extLst>
              <a:ext uri="{FF2B5EF4-FFF2-40B4-BE49-F238E27FC236}">
                <a16:creationId xmlns:a16="http://schemas.microsoft.com/office/drawing/2014/main" id="{AD31A32A-5B4A-4798-8521-05E7DAD3B107}"/>
              </a:ext>
            </a:extLst>
          </p:cNvPr>
          <p:cNvGraphicFramePr>
            <a:graphicFrameLocks noGrp="1"/>
          </p:cNvGraphicFramePr>
          <p:nvPr>
            <p:extLst>
              <p:ext uri="{D42A27DB-BD31-4B8C-83A1-F6EECF244321}">
                <p14:modId xmlns:p14="http://schemas.microsoft.com/office/powerpoint/2010/main" val="2717441014"/>
              </p:ext>
            </p:extLst>
          </p:nvPr>
        </p:nvGraphicFramePr>
        <p:xfrm>
          <a:off x="4545110" y="1082399"/>
          <a:ext cx="2037225" cy="1822119"/>
        </p:xfrm>
        <a:graphic>
          <a:graphicData uri="http://schemas.openxmlformats.org/drawingml/2006/table">
            <a:tbl>
              <a:tblPr/>
              <a:tblGrid>
                <a:gridCol w="825903">
                  <a:extLst>
                    <a:ext uri="{9D8B030D-6E8A-4147-A177-3AD203B41FA5}">
                      <a16:colId xmlns:a16="http://schemas.microsoft.com/office/drawing/2014/main" val="2225957894"/>
                    </a:ext>
                  </a:extLst>
                </a:gridCol>
                <a:gridCol w="1211322">
                  <a:extLst>
                    <a:ext uri="{9D8B030D-6E8A-4147-A177-3AD203B41FA5}">
                      <a16:colId xmlns:a16="http://schemas.microsoft.com/office/drawing/2014/main" val="359751437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Tienda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52996206"/>
                  </a:ext>
                </a:extLst>
              </a:tr>
              <a:tr h="140163">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008201594"/>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457008"/>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964947"/>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245243"/>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757710"/>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797464"/>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149321"/>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790062"/>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684095"/>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359119"/>
                  </a:ext>
                </a:extLst>
              </a:tr>
              <a:tr h="140163">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31829"/>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97595"/>
                  </a:ext>
                </a:extLst>
              </a:tr>
            </a:tbl>
          </a:graphicData>
        </a:graphic>
      </p:graphicFrame>
      <p:graphicFrame>
        <p:nvGraphicFramePr>
          <p:cNvPr id="16" name="Tabla 15">
            <a:extLst>
              <a:ext uri="{FF2B5EF4-FFF2-40B4-BE49-F238E27FC236}">
                <a16:creationId xmlns:a16="http://schemas.microsoft.com/office/drawing/2014/main" id="{E151D3B2-6FCD-4AC3-829C-E1AE7F973F2A}"/>
              </a:ext>
            </a:extLst>
          </p:cNvPr>
          <p:cNvGraphicFramePr>
            <a:graphicFrameLocks noGrp="1"/>
          </p:cNvGraphicFramePr>
          <p:nvPr>
            <p:extLst>
              <p:ext uri="{D42A27DB-BD31-4B8C-83A1-F6EECF244321}">
                <p14:modId xmlns:p14="http://schemas.microsoft.com/office/powerpoint/2010/main" val="2928044318"/>
              </p:ext>
            </p:extLst>
          </p:nvPr>
        </p:nvGraphicFramePr>
        <p:xfrm>
          <a:off x="6837833" y="1082399"/>
          <a:ext cx="2135589" cy="1822119"/>
        </p:xfrm>
        <a:graphic>
          <a:graphicData uri="http://schemas.openxmlformats.org/drawingml/2006/table">
            <a:tbl>
              <a:tblPr/>
              <a:tblGrid>
                <a:gridCol w="1102936">
                  <a:extLst>
                    <a:ext uri="{9D8B030D-6E8A-4147-A177-3AD203B41FA5}">
                      <a16:colId xmlns:a16="http://schemas.microsoft.com/office/drawing/2014/main" val="3804178218"/>
                    </a:ext>
                  </a:extLst>
                </a:gridCol>
                <a:gridCol w="1032653">
                  <a:extLst>
                    <a:ext uri="{9D8B030D-6E8A-4147-A177-3AD203B41FA5}">
                      <a16:colId xmlns:a16="http://schemas.microsoft.com/office/drawing/2014/main" val="3003650002"/>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774928218"/>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1426056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197803"/>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239450"/>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65631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576924"/>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736430"/>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865699"/>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23377"/>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117843"/>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835159"/>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38169"/>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84285"/>
                  </a:ext>
                </a:extLst>
              </a:tr>
            </a:tbl>
          </a:graphicData>
        </a:graphic>
      </p:graphicFrame>
      <p:graphicFrame>
        <p:nvGraphicFramePr>
          <p:cNvPr id="18" name="Tabla 17">
            <a:extLst>
              <a:ext uri="{FF2B5EF4-FFF2-40B4-BE49-F238E27FC236}">
                <a16:creationId xmlns:a16="http://schemas.microsoft.com/office/drawing/2014/main" id="{AFFC9C5B-30B1-41E8-A4AD-BE7DCDA36B4A}"/>
              </a:ext>
            </a:extLst>
          </p:cNvPr>
          <p:cNvGraphicFramePr>
            <a:graphicFrameLocks noGrp="1"/>
          </p:cNvGraphicFramePr>
          <p:nvPr>
            <p:extLst>
              <p:ext uri="{D42A27DB-BD31-4B8C-83A1-F6EECF244321}">
                <p14:modId xmlns:p14="http://schemas.microsoft.com/office/powerpoint/2010/main" val="2092989974"/>
              </p:ext>
            </p:extLst>
          </p:nvPr>
        </p:nvGraphicFramePr>
        <p:xfrm>
          <a:off x="170578" y="3178454"/>
          <a:ext cx="1863074" cy="1825332"/>
        </p:xfrm>
        <a:graphic>
          <a:graphicData uri="http://schemas.openxmlformats.org/drawingml/2006/table">
            <a:tbl>
              <a:tblPr/>
              <a:tblGrid>
                <a:gridCol w="492369">
                  <a:extLst>
                    <a:ext uri="{9D8B030D-6E8A-4147-A177-3AD203B41FA5}">
                      <a16:colId xmlns:a16="http://schemas.microsoft.com/office/drawing/2014/main" val="3651007183"/>
                    </a:ext>
                  </a:extLst>
                </a:gridCol>
                <a:gridCol w="1370705">
                  <a:extLst>
                    <a:ext uri="{9D8B030D-6E8A-4147-A177-3AD203B41FA5}">
                      <a16:colId xmlns:a16="http://schemas.microsoft.com/office/drawing/2014/main" val="3798910976"/>
                    </a:ext>
                  </a:extLst>
                </a:gridCol>
              </a:tblGrid>
              <a:tr h="145677">
                <a:tc gridSpan="2">
                  <a:txBody>
                    <a:bodyPr/>
                    <a:lstStyle/>
                    <a:p>
                      <a:pPr algn="ctr" fontAlgn="ctr"/>
                      <a:r>
                        <a:rPr lang="es-CO" sz="700" b="1" i="0" u="none" strike="noStrike">
                          <a:solidFill>
                            <a:srgbClr val="FFFFFF"/>
                          </a:solidFill>
                          <a:effectLst/>
                          <a:latin typeface="Calibri" panose="020F0502020204030204" pitchFamily="34" charset="0"/>
                        </a:rPr>
                        <a:t>Producto - 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26825141"/>
                  </a:ext>
                </a:extLst>
              </a:tr>
              <a:tr h="21383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09959850"/>
                  </a:ext>
                </a:extLst>
              </a:tr>
              <a:tr h="145677">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85720"/>
                  </a:ext>
                </a:extLst>
              </a:tr>
              <a:tr h="145677">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434015"/>
                  </a:ext>
                </a:extLst>
              </a:tr>
              <a:tr h="145677">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62963"/>
                  </a:ext>
                </a:extLst>
              </a:tr>
              <a:tr h="145677">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940634"/>
                  </a:ext>
                </a:extLst>
              </a:tr>
              <a:tr h="145677">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361242"/>
                  </a:ext>
                </a:extLst>
              </a:tr>
              <a:tr h="145677">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939597"/>
                  </a:ext>
                </a:extLst>
              </a:tr>
              <a:tr h="145677">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36621"/>
                  </a:ext>
                </a:extLst>
              </a:tr>
              <a:tr h="145677">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777189"/>
                  </a:ext>
                </a:extLst>
              </a:tr>
              <a:tr h="145677">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889938"/>
                  </a:ext>
                </a:extLst>
              </a:tr>
              <a:tr h="145677">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3565038"/>
                  </a:ext>
                </a:extLst>
              </a:tr>
            </a:tbl>
          </a:graphicData>
        </a:graphic>
      </p:graphicFrame>
      <p:graphicFrame>
        <p:nvGraphicFramePr>
          <p:cNvPr id="20" name="Tabla 19">
            <a:extLst>
              <a:ext uri="{FF2B5EF4-FFF2-40B4-BE49-F238E27FC236}">
                <a16:creationId xmlns:a16="http://schemas.microsoft.com/office/drawing/2014/main" id="{10247FB5-14E7-4A5C-A9ED-FACB4118D6CB}"/>
              </a:ext>
            </a:extLst>
          </p:cNvPr>
          <p:cNvGraphicFramePr>
            <a:graphicFrameLocks noGrp="1"/>
          </p:cNvGraphicFramePr>
          <p:nvPr>
            <p:extLst>
              <p:ext uri="{D42A27DB-BD31-4B8C-83A1-F6EECF244321}">
                <p14:modId xmlns:p14="http://schemas.microsoft.com/office/powerpoint/2010/main" val="1845338181"/>
              </p:ext>
            </p:extLst>
          </p:nvPr>
        </p:nvGraphicFramePr>
        <p:xfrm>
          <a:off x="2353239" y="3172621"/>
          <a:ext cx="1929649" cy="1822119"/>
        </p:xfrm>
        <a:graphic>
          <a:graphicData uri="http://schemas.openxmlformats.org/drawingml/2006/table">
            <a:tbl>
              <a:tblPr/>
              <a:tblGrid>
                <a:gridCol w="996578">
                  <a:extLst>
                    <a:ext uri="{9D8B030D-6E8A-4147-A177-3AD203B41FA5}">
                      <a16:colId xmlns:a16="http://schemas.microsoft.com/office/drawing/2014/main" val="4045897374"/>
                    </a:ext>
                  </a:extLst>
                </a:gridCol>
                <a:gridCol w="933071">
                  <a:extLst>
                    <a:ext uri="{9D8B030D-6E8A-4147-A177-3AD203B41FA5}">
                      <a16:colId xmlns:a16="http://schemas.microsoft.com/office/drawing/2014/main" val="14721325"/>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90934618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504717050"/>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017708"/>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56807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74237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747255"/>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92813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51038"/>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84928"/>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480246"/>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410450"/>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466050"/>
                  </a:ext>
                </a:extLst>
              </a:tr>
              <a:tr h="140163">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3908234"/>
                  </a:ext>
                </a:extLst>
              </a:tr>
            </a:tbl>
          </a:graphicData>
        </a:graphic>
      </p:graphicFrame>
      <p:graphicFrame>
        <p:nvGraphicFramePr>
          <p:cNvPr id="22" name="Tabla 21">
            <a:extLst>
              <a:ext uri="{FF2B5EF4-FFF2-40B4-BE49-F238E27FC236}">
                <a16:creationId xmlns:a16="http://schemas.microsoft.com/office/drawing/2014/main" id="{E4FC6ED6-30F1-4320-AC6A-4E2F6ABA5244}"/>
              </a:ext>
            </a:extLst>
          </p:cNvPr>
          <p:cNvGraphicFramePr>
            <a:graphicFrameLocks noGrp="1"/>
          </p:cNvGraphicFramePr>
          <p:nvPr>
            <p:extLst>
              <p:ext uri="{D42A27DB-BD31-4B8C-83A1-F6EECF244321}">
                <p14:modId xmlns:p14="http://schemas.microsoft.com/office/powerpoint/2010/main" val="1105756163"/>
              </p:ext>
            </p:extLst>
          </p:nvPr>
        </p:nvGraphicFramePr>
        <p:xfrm>
          <a:off x="4545110" y="3172618"/>
          <a:ext cx="2037225" cy="1822114"/>
        </p:xfrm>
        <a:graphic>
          <a:graphicData uri="http://schemas.openxmlformats.org/drawingml/2006/table">
            <a:tbl>
              <a:tblPr/>
              <a:tblGrid>
                <a:gridCol w="945646">
                  <a:extLst>
                    <a:ext uri="{9D8B030D-6E8A-4147-A177-3AD203B41FA5}">
                      <a16:colId xmlns:a16="http://schemas.microsoft.com/office/drawing/2014/main" val="1621410450"/>
                    </a:ext>
                  </a:extLst>
                </a:gridCol>
                <a:gridCol w="1091579">
                  <a:extLst>
                    <a:ext uri="{9D8B030D-6E8A-4147-A177-3AD203B41FA5}">
                      <a16:colId xmlns:a16="http://schemas.microsoft.com/office/drawing/2014/main" val="1023782054"/>
                    </a:ext>
                  </a:extLst>
                </a:gridCol>
              </a:tblGrid>
              <a:tr h="133200">
                <a:tc gridSpan="2">
                  <a:txBody>
                    <a:bodyPr/>
                    <a:lstStyle/>
                    <a:p>
                      <a:pPr algn="ctr" fontAlgn="ctr"/>
                      <a:r>
                        <a:rPr lang="es-CO" sz="700" b="1" i="0" u="none" strike="noStrike">
                          <a:solidFill>
                            <a:srgbClr val="FFFFFF"/>
                          </a:solidFill>
                          <a:effectLst/>
                          <a:latin typeface="Calibri" panose="020F0502020204030204" pitchFamily="34" charset="0"/>
                        </a:rPr>
                        <a:t>Producto - Gráfica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97980777"/>
                  </a:ext>
                </a:extLst>
              </a:tr>
              <a:tr h="22371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29748424"/>
                  </a:ext>
                </a:extLst>
              </a:tr>
              <a:tr h="133200">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560438"/>
                  </a:ext>
                </a:extLst>
              </a:tr>
              <a:tr h="133200">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745568"/>
                  </a:ext>
                </a:extLst>
              </a:tr>
              <a:tr h="133200">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87962"/>
                  </a:ext>
                </a:extLst>
              </a:tr>
              <a:tr h="133200">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449750"/>
                  </a:ext>
                </a:extLst>
              </a:tr>
              <a:tr h="133200">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268416"/>
                  </a:ext>
                </a:extLst>
              </a:tr>
              <a:tr h="133200">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365308"/>
                  </a:ext>
                </a:extLst>
              </a:tr>
              <a:tr h="133200">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787927"/>
                  </a:ext>
                </a:extLst>
              </a:tr>
              <a:tr h="133200">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675297"/>
                  </a:ext>
                </a:extLst>
              </a:tr>
              <a:tr h="133200">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859726"/>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093248"/>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225552"/>
                  </a:ext>
                </a:extLst>
              </a:tr>
            </a:tbl>
          </a:graphicData>
        </a:graphic>
      </p:graphicFrame>
      <p:graphicFrame>
        <p:nvGraphicFramePr>
          <p:cNvPr id="24" name="Tabla 23">
            <a:extLst>
              <a:ext uri="{FF2B5EF4-FFF2-40B4-BE49-F238E27FC236}">
                <a16:creationId xmlns:a16="http://schemas.microsoft.com/office/drawing/2014/main" id="{3130CD34-7EC4-4AF8-AB6A-CFD57FB40C0F}"/>
              </a:ext>
            </a:extLst>
          </p:cNvPr>
          <p:cNvGraphicFramePr>
            <a:graphicFrameLocks noGrp="1"/>
          </p:cNvGraphicFramePr>
          <p:nvPr>
            <p:extLst>
              <p:ext uri="{D42A27DB-BD31-4B8C-83A1-F6EECF244321}">
                <p14:modId xmlns:p14="http://schemas.microsoft.com/office/powerpoint/2010/main" val="1961483281"/>
              </p:ext>
            </p:extLst>
          </p:nvPr>
        </p:nvGraphicFramePr>
        <p:xfrm>
          <a:off x="6836747" y="3172618"/>
          <a:ext cx="2136675" cy="1822116"/>
        </p:xfrm>
        <a:graphic>
          <a:graphicData uri="http://schemas.openxmlformats.org/drawingml/2006/table">
            <a:tbl>
              <a:tblPr/>
              <a:tblGrid>
                <a:gridCol w="1103498">
                  <a:extLst>
                    <a:ext uri="{9D8B030D-6E8A-4147-A177-3AD203B41FA5}">
                      <a16:colId xmlns:a16="http://schemas.microsoft.com/office/drawing/2014/main" val="2068780952"/>
                    </a:ext>
                  </a:extLst>
                </a:gridCol>
                <a:gridCol w="1033177">
                  <a:extLst>
                    <a:ext uri="{9D8B030D-6E8A-4147-A177-3AD203B41FA5}">
                      <a16:colId xmlns:a16="http://schemas.microsoft.com/office/drawing/2014/main" val="3990859390"/>
                    </a:ext>
                  </a:extLst>
                </a:gridCol>
              </a:tblGrid>
              <a:tr h="151843">
                <a:tc gridSpan="2">
                  <a:txBody>
                    <a:bodyPr/>
                    <a:lstStyle/>
                    <a:p>
                      <a:pPr algn="ctr" fontAlgn="ctr"/>
                      <a:r>
                        <a:rPr lang="es-CO" sz="700" b="1" i="0" u="none" strike="noStrike" dirty="0">
                          <a:solidFill>
                            <a:srgbClr val="FFFFFF"/>
                          </a:solidFill>
                          <a:effectLst/>
                          <a:latin typeface="Calibri" panose="020F0502020204030204" pitchFamily="34" charset="0"/>
                        </a:rPr>
                        <a:t>Producto - 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87849496"/>
                  </a:ext>
                </a:extLst>
              </a:tr>
              <a:tr h="15184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608102349"/>
                  </a:ext>
                </a:extLst>
              </a:tr>
              <a:tr h="15184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39601"/>
                  </a:ext>
                </a:extLst>
              </a:tr>
              <a:tr h="15184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40914"/>
                  </a:ext>
                </a:extLst>
              </a:tr>
              <a:tr h="15184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029387"/>
                  </a:ext>
                </a:extLst>
              </a:tr>
              <a:tr h="15184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038900"/>
                  </a:ext>
                </a:extLst>
              </a:tr>
              <a:tr h="15184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21453"/>
                  </a:ext>
                </a:extLst>
              </a:tr>
              <a:tr h="15184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868389"/>
                  </a:ext>
                </a:extLst>
              </a:tr>
              <a:tr h="15184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108372"/>
                  </a:ext>
                </a:extLst>
              </a:tr>
              <a:tr h="15184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215180"/>
                  </a:ext>
                </a:extLst>
              </a:tr>
              <a:tr h="15184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674976"/>
                  </a:ext>
                </a:extLst>
              </a:tr>
              <a:tr h="15184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602433"/>
                  </a:ext>
                </a:extLst>
              </a:tr>
            </a:tbl>
          </a:graphicData>
        </a:graphic>
      </p:graphicFrame>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RELACIONES</a:t>
            </a:r>
          </a:p>
        </p:txBody>
      </p:sp>
    </p:spTree>
    <p:extLst>
      <p:ext uri="{BB962C8B-B14F-4D97-AF65-F5344CB8AC3E}">
        <p14:creationId xmlns:p14="http://schemas.microsoft.com/office/powerpoint/2010/main" val="2094074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DISEÑO DB</a:t>
            </a:r>
          </a:p>
        </p:txBody>
      </p:sp>
      <p:pic>
        <p:nvPicPr>
          <p:cNvPr id="5" name="Imagen 4">
            <a:extLst>
              <a:ext uri="{FF2B5EF4-FFF2-40B4-BE49-F238E27FC236}">
                <a16:creationId xmlns:a16="http://schemas.microsoft.com/office/drawing/2014/main" id="{C2261CBF-EF6E-433F-B56F-1050F5E361FC}"/>
              </a:ext>
            </a:extLst>
          </p:cNvPr>
          <p:cNvPicPr>
            <a:picLocks noChangeAspect="1"/>
          </p:cNvPicPr>
          <p:nvPr/>
        </p:nvPicPr>
        <p:blipFill>
          <a:blip r:embed="rId3"/>
          <a:stretch>
            <a:fillRect/>
          </a:stretch>
        </p:blipFill>
        <p:spPr>
          <a:xfrm>
            <a:off x="-1" y="927847"/>
            <a:ext cx="9096936" cy="4215653"/>
          </a:xfrm>
          <a:prstGeom prst="rect">
            <a:avLst/>
          </a:prstGeom>
        </p:spPr>
      </p:pic>
    </p:spTree>
    <p:extLst>
      <p:ext uri="{BB962C8B-B14F-4D97-AF65-F5344CB8AC3E}">
        <p14:creationId xmlns:p14="http://schemas.microsoft.com/office/powerpoint/2010/main" val="2885664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2187049"/>
            <a:ext cx="5591670" cy="769401"/>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MER - CROW’S FOOT</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837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BE20"/>
        </a:solidFill>
        <a:effectLst/>
      </p:bgPr>
    </p:bg>
    <p:spTree>
      <p:nvGrpSpPr>
        <p:cNvPr id="1" name="Shape 111"/>
        <p:cNvGrpSpPr/>
        <p:nvPr/>
      </p:nvGrpSpPr>
      <p:grpSpPr>
        <a:xfrm>
          <a:off x="0" y="0"/>
          <a:ext cx="0" cy="0"/>
          <a:chOff x="0" y="0"/>
          <a:chExt cx="0" cy="0"/>
        </a:xfrm>
      </p:grpSpPr>
      <p:sp>
        <p:nvSpPr>
          <p:cNvPr id="112" name="Google Shape;112;p8"/>
          <p:cNvSpPr txBox="1"/>
          <p:nvPr/>
        </p:nvSpPr>
        <p:spPr>
          <a:xfrm>
            <a:off x="533478" y="2255415"/>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JUSTIFICACIÓN</a:t>
            </a:r>
            <a:endParaRPr dirty="0"/>
          </a:p>
        </p:txBody>
      </p:sp>
      <p:pic>
        <p:nvPicPr>
          <p:cNvPr id="113" name="Google Shape;113;p8"/>
          <p:cNvPicPr preferRelativeResize="0"/>
          <p:nvPr/>
        </p:nvPicPr>
        <p:blipFill rotWithShape="1">
          <a:blip r:embed="rId3">
            <a:alphaModFix/>
          </a:blip>
          <a:srcRect/>
          <a:stretch/>
        </p:blipFill>
        <p:spPr>
          <a:xfrm>
            <a:off x="613148" y="2012702"/>
            <a:ext cx="990600" cy="50800"/>
          </a:xfrm>
          <a:prstGeom prst="rect">
            <a:avLst/>
          </a:prstGeom>
          <a:noFill/>
          <a:ln>
            <a:noFill/>
          </a:ln>
        </p:spPr>
      </p:pic>
      <p:sp>
        <p:nvSpPr>
          <p:cNvPr id="114" name="Google Shape;114;p8"/>
          <p:cNvSpPr txBox="1"/>
          <p:nvPr/>
        </p:nvSpPr>
        <p:spPr>
          <a:xfrm>
            <a:off x="4266129" y="1556089"/>
            <a:ext cx="3885416" cy="2031325"/>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Este proyecto se desarrollará con el objetivo de dar ese ascenso inicial a aquellos emprendedores que quieran iniciar en el mundo de la venta de electrónicos y no cuenten con los conocimientos o el personal para desarrollar su propia tienda online.</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DISEÑO DB </a:t>
              </a:r>
            </a:p>
            <a:p>
              <a:r>
                <a:rPr lang="es-ES" sz="2000" b="1" dirty="0">
                  <a:solidFill>
                    <a:schemeClr val="bg1"/>
                  </a:solidFill>
                  <a:latin typeface="Calibri" panose="020F0502020204030204" pitchFamily="34" charset="0"/>
                  <a:cs typeface="Calibri" panose="020F0502020204030204" pitchFamily="34" charset="0"/>
                </a:rPr>
                <a:t>MODELO RELACIONAL</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grpSp>
        <p:nvGrpSpPr>
          <p:cNvPr id="5" name="Grupo 4">
            <a:extLst>
              <a:ext uri="{FF2B5EF4-FFF2-40B4-BE49-F238E27FC236}">
                <a16:creationId xmlns:a16="http://schemas.microsoft.com/office/drawing/2014/main" id="{D0E1A4B1-B429-4BFE-8907-A27870918CDD}"/>
              </a:ext>
            </a:extLst>
          </p:cNvPr>
          <p:cNvGrpSpPr/>
          <p:nvPr/>
        </p:nvGrpSpPr>
        <p:grpSpPr>
          <a:xfrm>
            <a:off x="4572000" y="1543387"/>
            <a:ext cx="3945405" cy="2056726"/>
            <a:chOff x="4572000" y="1221710"/>
            <a:chExt cx="3945405" cy="2056726"/>
          </a:xfrm>
        </p:grpSpPr>
        <p:sp>
          <p:nvSpPr>
            <p:cNvPr id="7" name="CuadroTexto 6">
              <a:extLst>
                <a:ext uri="{FF2B5EF4-FFF2-40B4-BE49-F238E27FC236}">
                  <a16:creationId xmlns:a16="http://schemas.microsoft.com/office/drawing/2014/main" id="{CC27DADF-C97B-41B8-89E3-F1257FF4B612}"/>
                </a:ext>
              </a:extLst>
            </p:cNvPr>
            <p:cNvSpPr txBox="1"/>
            <p:nvPr/>
          </p:nvSpPr>
          <p:spPr>
            <a:xfrm>
              <a:off x="4572000" y="2078107"/>
              <a:ext cx="3945405" cy="1200329"/>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Tipos de Entidad:</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Fuerte: Es aquella que no depende de ninguna otra entidad para llenarse</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Débil: Es aquella que para llenarse necesita información de otra entidad</a:t>
              </a:r>
            </a:p>
            <a:p>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9CFDFE3E-733D-4455-935D-E4FDD88F1D35}"/>
                </a:ext>
              </a:extLst>
            </p:cNvPr>
            <p:cNvSpPr txBox="1"/>
            <p:nvPr/>
          </p:nvSpPr>
          <p:spPr>
            <a:xfrm>
              <a:off x="4572000" y="1221710"/>
              <a:ext cx="3644153" cy="830997"/>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Modelo Relacional: Es un modelo de datos basado en la lógica de predicados y en la teoría de conjuntos su idea fundamental es el uso de relaciones lógicas con el uso de TABLAS.</a:t>
              </a:r>
            </a:p>
          </p:txBody>
        </p:sp>
      </p:grpSp>
    </p:spTree>
    <p:extLst>
      <p:ext uri="{BB962C8B-B14F-4D97-AF65-F5344CB8AC3E}">
        <p14:creationId xmlns:p14="http://schemas.microsoft.com/office/powerpoint/2010/main" val="12191374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0" y="880782"/>
            <a:ext cx="9096934"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ESTRUCTURA GENERAL</a:t>
            </a:r>
            <a:endParaRPr lang="es-CO" sz="2000" b="1" dirty="0">
              <a:solidFill>
                <a:schemeClr val="bg1"/>
              </a:solidFill>
              <a:latin typeface="Calibri"/>
              <a:cs typeface="Calibri"/>
              <a:sym typeface="Calibri"/>
            </a:endParaRPr>
          </a:p>
        </p:txBody>
      </p:sp>
    </p:spTree>
    <p:extLst>
      <p:ext uri="{BB962C8B-B14F-4D97-AF65-F5344CB8AC3E}">
        <p14:creationId xmlns:p14="http://schemas.microsoft.com/office/powerpoint/2010/main" val="18222457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FUERTES</a:t>
            </a:r>
            <a:endParaRPr lang="es-CO" sz="2000" b="1" dirty="0">
              <a:solidFill>
                <a:schemeClr val="bg1"/>
              </a:solidFill>
              <a:latin typeface="Calibri"/>
              <a:cs typeface="Calibri"/>
              <a:sym typeface="Calibri"/>
            </a:endParaRPr>
          </a:p>
        </p:txBody>
      </p:sp>
      <p:grpSp>
        <p:nvGrpSpPr>
          <p:cNvPr id="28" name="Grupo 27">
            <a:extLst>
              <a:ext uri="{FF2B5EF4-FFF2-40B4-BE49-F238E27FC236}">
                <a16:creationId xmlns:a16="http://schemas.microsoft.com/office/drawing/2014/main" id="{CBB7A4B6-EB70-46EC-8796-7ABC4AF931FF}"/>
              </a:ext>
            </a:extLst>
          </p:cNvPr>
          <p:cNvGrpSpPr/>
          <p:nvPr/>
        </p:nvGrpSpPr>
        <p:grpSpPr>
          <a:xfrm>
            <a:off x="47066" y="919163"/>
            <a:ext cx="8868335" cy="4186238"/>
            <a:chOff x="47066" y="919163"/>
            <a:chExt cx="8868335" cy="4186238"/>
          </a:xfrm>
        </p:grpSpPr>
        <p:grpSp>
          <p:nvGrpSpPr>
            <p:cNvPr id="27" name="Grupo 26">
              <a:extLst>
                <a:ext uri="{FF2B5EF4-FFF2-40B4-BE49-F238E27FC236}">
                  <a16:creationId xmlns:a16="http://schemas.microsoft.com/office/drawing/2014/main" id="{282CBBD5-7147-4DFC-B82E-F92D7DB7D2B6}"/>
                </a:ext>
              </a:extLst>
            </p:cNvPr>
            <p:cNvGrpSpPr/>
            <p:nvPr/>
          </p:nvGrpSpPr>
          <p:grpSpPr>
            <a:xfrm>
              <a:off x="47066" y="919163"/>
              <a:ext cx="8868335" cy="4186238"/>
              <a:chOff x="47066" y="919163"/>
              <a:chExt cx="8868335" cy="4186238"/>
            </a:xfrm>
          </p:grpSpPr>
          <p:sp>
            <p:nvSpPr>
              <p:cNvPr id="2" name="Rectángulo 1">
                <a:extLst>
                  <a:ext uri="{FF2B5EF4-FFF2-40B4-BE49-F238E27FC236}">
                    <a16:creationId xmlns:a16="http://schemas.microsoft.com/office/drawing/2014/main" id="{04FD0568-0EC6-4F78-ACAD-BCD77D153417}"/>
                  </a:ext>
                </a:extLst>
              </p:cNvPr>
              <p:cNvSpPr/>
              <p:nvPr/>
            </p:nvSpPr>
            <p:spPr>
              <a:xfrm>
                <a:off x="47066" y="2174875"/>
                <a:ext cx="997509" cy="476250"/>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a:extLst>
                  <a:ext uri="{FF2B5EF4-FFF2-40B4-BE49-F238E27FC236}">
                    <a16:creationId xmlns:a16="http://schemas.microsoft.com/office/drawing/2014/main" id="{EBC4D27B-25C2-4A2E-A33D-276F74269F67}"/>
                  </a:ext>
                </a:extLst>
              </p:cNvPr>
              <p:cNvSpPr/>
              <p:nvPr/>
            </p:nvSpPr>
            <p:spPr>
              <a:xfrm>
                <a:off x="2762250" y="919163"/>
                <a:ext cx="1057275" cy="673894"/>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CBBEC943-79DC-46A2-906A-AF5D5A90120E}"/>
                  </a:ext>
                </a:extLst>
              </p:cNvPr>
              <p:cNvSpPr/>
              <p:nvPr/>
            </p:nvSpPr>
            <p:spPr>
              <a:xfrm>
                <a:off x="7565231" y="1271588"/>
                <a:ext cx="823913" cy="602455"/>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AC0AC87-6D41-4068-9F6D-0C19C635A0E3}"/>
                  </a:ext>
                </a:extLst>
              </p:cNvPr>
              <p:cNvSpPr/>
              <p:nvPr/>
            </p:nvSpPr>
            <p:spPr>
              <a:xfrm>
                <a:off x="6043613" y="1366838"/>
                <a:ext cx="957262"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7A9A3B91-1ED0-45C0-8577-E86197EE192E}"/>
                  </a:ext>
                </a:extLst>
              </p:cNvPr>
              <p:cNvSpPr/>
              <p:nvPr/>
            </p:nvSpPr>
            <p:spPr>
              <a:xfrm>
                <a:off x="7639051" y="4043363"/>
                <a:ext cx="1276350" cy="490537"/>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C24E5B2A-C1AD-47DA-80D6-238FB8ADBD76}"/>
                  </a:ext>
                </a:extLst>
              </p:cNvPr>
              <p:cNvSpPr/>
              <p:nvPr/>
            </p:nvSpPr>
            <p:spPr>
              <a:xfrm>
                <a:off x="4548188" y="4643438"/>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45E0D607-FD6F-4246-A7F4-EE3EE2DEB20D}"/>
                  </a:ext>
                </a:extLst>
              </p:cNvPr>
              <p:cNvSpPr/>
              <p:nvPr/>
            </p:nvSpPr>
            <p:spPr>
              <a:xfrm>
                <a:off x="3774281" y="3500437"/>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id="{524269DD-5603-4489-90B0-F89554A7FEEC}"/>
                  </a:ext>
                </a:extLst>
              </p:cNvPr>
              <p:cNvSpPr/>
              <p:nvPr/>
            </p:nvSpPr>
            <p:spPr>
              <a:xfrm>
                <a:off x="6315075" y="4129088"/>
                <a:ext cx="988219"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rPr>
                <a:t>8 Entidades Fuertes</a:t>
              </a:r>
              <a:endParaRPr lang="es-CO"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5499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DÉBILES</a:t>
            </a:r>
            <a:endParaRPr lang="es-CO" sz="2000" b="1" dirty="0">
              <a:solidFill>
                <a:schemeClr val="bg1"/>
              </a:solidFill>
              <a:latin typeface="Calibri"/>
              <a:cs typeface="Calibri"/>
              <a:sym typeface="Calibri"/>
            </a:endParaRPr>
          </a:p>
        </p:txBody>
      </p:sp>
      <p:grpSp>
        <p:nvGrpSpPr>
          <p:cNvPr id="8" name="Grupo 7">
            <a:extLst>
              <a:ext uri="{FF2B5EF4-FFF2-40B4-BE49-F238E27FC236}">
                <a16:creationId xmlns:a16="http://schemas.microsoft.com/office/drawing/2014/main" id="{47A07775-0EDB-41AA-AEA3-3B0E017DC354}"/>
              </a:ext>
            </a:extLst>
          </p:cNvPr>
          <p:cNvGrpSpPr/>
          <p:nvPr/>
        </p:nvGrpSpPr>
        <p:grpSpPr>
          <a:xfrm>
            <a:off x="708144" y="1278066"/>
            <a:ext cx="7159506" cy="3496142"/>
            <a:chOff x="708144" y="1278066"/>
            <a:chExt cx="7159506" cy="3496142"/>
          </a:xfrm>
        </p:grpSpPr>
        <p:sp>
          <p:nvSpPr>
            <p:cNvPr id="2" name="Rectángulo 1">
              <a:extLst>
                <a:ext uri="{FF2B5EF4-FFF2-40B4-BE49-F238E27FC236}">
                  <a16:creationId xmlns:a16="http://schemas.microsoft.com/office/drawing/2014/main" id="{04FD0568-0EC6-4F78-ACAD-BCD77D153417}"/>
                </a:ext>
              </a:extLst>
            </p:cNvPr>
            <p:cNvSpPr/>
            <p:nvPr/>
          </p:nvSpPr>
          <p:spPr>
            <a:xfrm>
              <a:off x="1316831" y="1278066"/>
              <a:ext cx="1095375" cy="1105565"/>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rPr>
                <a:t>4 Entidades Débiles</a:t>
              </a:r>
              <a:endParaRPr lang="es-CO"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endParaRPr>
            </a:p>
          </p:txBody>
        </p:sp>
        <p:sp>
          <p:nvSpPr>
            <p:cNvPr id="14" name="Rectángulo 13">
              <a:extLst>
                <a:ext uri="{FF2B5EF4-FFF2-40B4-BE49-F238E27FC236}">
                  <a16:creationId xmlns:a16="http://schemas.microsoft.com/office/drawing/2014/main" id="{871FA51C-7300-4159-B25B-2AEA2F41B35F}"/>
                </a:ext>
              </a:extLst>
            </p:cNvPr>
            <p:cNvSpPr/>
            <p:nvPr/>
          </p:nvSpPr>
          <p:spPr>
            <a:xfrm>
              <a:off x="7010400" y="2181225"/>
              <a:ext cx="857250" cy="58816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21">
              <a:extLst>
                <a:ext uri="{FF2B5EF4-FFF2-40B4-BE49-F238E27FC236}">
                  <a16:creationId xmlns:a16="http://schemas.microsoft.com/office/drawing/2014/main" id="{E8539028-7B16-4C2E-AE4A-1494AAD2D6F7}"/>
                </a:ext>
              </a:extLst>
            </p:cNvPr>
            <p:cNvSpPr/>
            <p:nvPr/>
          </p:nvSpPr>
          <p:spPr>
            <a:xfrm>
              <a:off x="4702174" y="2495469"/>
              <a:ext cx="1009651" cy="787481"/>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a:extLst>
                <a:ext uri="{FF2B5EF4-FFF2-40B4-BE49-F238E27FC236}">
                  <a16:creationId xmlns:a16="http://schemas.microsoft.com/office/drawing/2014/main" id="{24194384-4E4B-4664-9C56-02FB229631BA}"/>
                </a:ext>
              </a:extLst>
            </p:cNvPr>
            <p:cNvSpPr/>
            <p:nvPr/>
          </p:nvSpPr>
          <p:spPr>
            <a:xfrm>
              <a:off x="708144" y="3140481"/>
              <a:ext cx="1468460" cy="89811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Tree>
    <p:extLst>
      <p:ext uri="{BB962C8B-B14F-4D97-AF65-F5344CB8AC3E}">
        <p14:creationId xmlns:p14="http://schemas.microsoft.com/office/powerpoint/2010/main" val="32004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30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ENTIDADES FUERTES</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E59280CF-5B96-49F8-9C3A-878AE2DB2C54}"/>
              </a:ext>
            </a:extLst>
          </p:cNvPr>
          <p:cNvGrpSpPr/>
          <p:nvPr/>
        </p:nvGrpSpPr>
        <p:grpSpPr>
          <a:xfrm>
            <a:off x="69056" y="867335"/>
            <a:ext cx="7939088" cy="4104714"/>
            <a:chOff x="69056" y="867335"/>
            <a:chExt cx="7939088" cy="4104714"/>
          </a:xfrm>
        </p:grpSpPr>
        <p:sp>
          <p:nvSpPr>
            <p:cNvPr id="5" name="Rectángulo 4">
              <a:extLst>
                <a:ext uri="{FF2B5EF4-FFF2-40B4-BE49-F238E27FC236}">
                  <a16:creationId xmlns:a16="http://schemas.microsoft.com/office/drawing/2014/main" id="{A075BEF6-A7BF-4D62-9F64-33EDC965D8CA}"/>
                </a:ext>
              </a:extLst>
            </p:cNvPr>
            <p:cNvSpPr/>
            <p:nvPr/>
          </p:nvSpPr>
          <p:spPr>
            <a:xfrm>
              <a:off x="69056" y="985837"/>
              <a:ext cx="831518" cy="54292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B7D52CDA-2B98-4567-B3ED-5A2183C38DE7}"/>
                </a:ext>
              </a:extLst>
            </p:cNvPr>
            <p:cNvSpPr/>
            <p:nvPr/>
          </p:nvSpPr>
          <p:spPr>
            <a:xfrm>
              <a:off x="6255545" y="902494"/>
              <a:ext cx="709612" cy="5357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3BE7A8F-DAB1-4BE6-8AE5-95663620635E}"/>
                </a:ext>
              </a:extLst>
            </p:cNvPr>
            <p:cNvSpPr/>
            <p:nvPr/>
          </p:nvSpPr>
          <p:spPr>
            <a:xfrm>
              <a:off x="7198520" y="4474368"/>
              <a:ext cx="809624" cy="4976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FABB8A11-6DF2-4402-BEB9-3A37086EA1FC}"/>
                </a:ext>
              </a:extLst>
            </p:cNvPr>
            <p:cNvSpPr/>
            <p:nvPr/>
          </p:nvSpPr>
          <p:spPr>
            <a:xfrm>
              <a:off x="2869406" y="867335"/>
              <a:ext cx="952500" cy="83049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a:extLst>
                <a:ext uri="{FF2B5EF4-FFF2-40B4-BE49-F238E27FC236}">
                  <a16:creationId xmlns:a16="http://schemas.microsoft.com/office/drawing/2014/main" id="{A05A40C1-CC2D-4262-86C6-D5965028D7E5}"/>
                </a:ext>
              </a:extLst>
            </p:cNvPr>
            <p:cNvSpPr txBox="1"/>
            <p:nvPr/>
          </p:nvSpPr>
          <p:spPr>
            <a:xfrm>
              <a:off x="900574" y="4094189"/>
              <a:ext cx="2007556" cy="338554"/>
            </a:xfrm>
            <a:prstGeom prst="rect">
              <a:avLst/>
            </a:prstGeom>
            <a:noFill/>
          </p:spPr>
          <p:txBody>
            <a:bodyPr wrap="square" rtlCol="0">
              <a:spAutoFit/>
            </a:bodyPr>
            <a:lstStyle/>
            <a:p>
              <a:r>
                <a:rPr lang="es-ES"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rPr>
                <a:t>4 Entidades Fuertes</a:t>
              </a:r>
              <a:endParaRPr lang="es-CO"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159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B4504AAA-E53B-4CC3-981D-722BE339E6A7}"/>
              </a:ext>
            </a:extLst>
          </p:cNvPr>
          <p:cNvGrpSpPr/>
          <p:nvPr/>
        </p:nvGrpSpPr>
        <p:grpSpPr>
          <a:xfrm>
            <a:off x="171450" y="927777"/>
            <a:ext cx="8579645" cy="4084614"/>
            <a:chOff x="171450" y="927777"/>
            <a:chExt cx="8579645" cy="4084614"/>
          </a:xfrm>
        </p:grpSpPr>
        <p:sp>
          <p:nvSpPr>
            <p:cNvPr id="6" name="Rectángulo 5">
              <a:extLst>
                <a:ext uri="{FF2B5EF4-FFF2-40B4-BE49-F238E27FC236}">
                  <a16:creationId xmlns:a16="http://schemas.microsoft.com/office/drawing/2014/main" id="{0C4AA81F-F7BF-4389-8E07-8E9E938341DD}"/>
                </a:ext>
              </a:extLst>
            </p:cNvPr>
            <p:cNvSpPr/>
            <p:nvPr/>
          </p:nvSpPr>
          <p:spPr>
            <a:xfrm>
              <a:off x="1340644" y="927777"/>
              <a:ext cx="1250156" cy="107247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B30A0D5E-FC54-4223-95F6-9D8A90422426}"/>
                </a:ext>
              </a:extLst>
            </p:cNvPr>
            <p:cNvSpPr/>
            <p:nvPr/>
          </p:nvSpPr>
          <p:spPr>
            <a:xfrm>
              <a:off x="171450" y="2312194"/>
              <a:ext cx="1076325" cy="440531"/>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1A4413A2-631D-4394-AAE7-37032F22D0F7}"/>
                </a:ext>
              </a:extLst>
            </p:cNvPr>
            <p:cNvSpPr/>
            <p:nvPr/>
          </p:nvSpPr>
          <p:spPr>
            <a:xfrm>
              <a:off x="1440656" y="2147888"/>
              <a:ext cx="904876" cy="63579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F68620E1-4D60-41A6-ADBD-2C770E457DCA}"/>
                </a:ext>
              </a:extLst>
            </p:cNvPr>
            <p:cNvSpPr/>
            <p:nvPr/>
          </p:nvSpPr>
          <p:spPr>
            <a:xfrm>
              <a:off x="4214813" y="2490787"/>
              <a:ext cx="872098" cy="73104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a:extLst>
                <a:ext uri="{FF2B5EF4-FFF2-40B4-BE49-F238E27FC236}">
                  <a16:creationId xmlns:a16="http://schemas.microsoft.com/office/drawing/2014/main" id="{0023631E-8196-49B4-9D2A-F0C0D40F9FDB}"/>
                </a:ext>
              </a:extLst>
            </p:cNvPr>
            <p:cNvSpPr/>
            <p:nvPr/>
          </p:nvSpPr>
          <p:spPr>
            <a:xfrm>
              <a:off x="5035923" y="3719513"/>
              <a:ext cx="1012451"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a:extLst>
                <a:ext uri="{FF2B5EF4-FFF2-40B4-BE49-F238E27FC236}">
                  <a16:creationId xmlns:a16="http://schemas.microsoft.com/office/drawing/2014/main" id="{4BC4B204-1C06-4B7D-A80F-DDF0ADC5C81B}"/>
                </a:ext>
              </a:extLst>
            </p:cNvPr>
            <p:cNvSpPr/>
            <p:nvPr/>
          </p:nvSpPr>
          <p:spPr>
            <a:xfrm>
              <a:off x="4195763" y="4483754"/>
              <a:ext cx="1159668"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a:extLst>
                <a:ext uri="{FF2B5EF4-FFF2-40B4-BE49-F238E27FC236}">
                  <a16:creationId xmlns:a16="http://schemas.microsoft.com/office/drawing/2014/main" id="{DE1A6D54-A91C-4C98-A9EB-6136FE1EBA06}"/>
                </a:ext>
              </a:extLst>
            </p:cNvPr>
            <p:cNvSpPr/>
            <p:nvPr/>
          </p:nvSpPr>
          <p:spPr>
            <a:xfrm>
              <a:off x="6501653" y="3422276"/>
              <a:ext cx="839741" cy="449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a:extLst>
                <a:ext uri="{FF2B5EF4-FFF2-40B4-BE49-F238E27FC236}">
                  <a16:creationId xmlns:a16="http://schemas.microsoft.com/office/drawing/2014/main" id="{9F5415CF-2CC8-4EE7-9325-7719F7C68003}"/>
                </a:ext>
              </a:extLst>
            </p:cNvPr>
            <p:cNvSpPr/>
            <p:nvPr/>
          </p:nvSpPr>
          <p:spPr>
            <a:xfrm>
              <a:off x="7172325" y="2733676"/>
              <a:ext cx="926305" cy="432214"/>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a:extLst>
                <a:ext uri="{FF2B5EF4-FFF2-40B4-BE49-F238E27FC236}">
                  <a16:creationId xmlns:a16="http://schemas.microsoft.com/office/drawing/2014/main" id="{8F7D99A2-4876-4A9A-9261-3B9DA1AF257F}"/>
                </a:ext>
              </a:extLst>
            </p:cNvPr>
            <p:cNvSpPr/>
            <p:nvPr/>
          </p:nvSpPr>
          <p:spPr>
            <a:xfrm>
              <a:off x="7936707" y="1974056"/>
              <a:ext cx="814388" cy="435769"/>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a:extLst>
                <a:ext uri="{FF2B5EF4-FFF2-40B4-BE49-F238E27FC236}">
                  <a16:creationId xmlns:a16="http://schemas.microsoft.com/office/drawing/2014/main" id="{9DBE17E2-53D2-4FDB-80C1-2E3307F6D9E8}"/>
                </a:ext>
              </a:extLst>
            </p:cNvPr>
            <p:cNvSpPr/>
            <p:nvPr/>
          </p:nvSpPr>
          <p:spPr>
            <a:xfrm>
              <a:off x="4356847" y="1109382"/>
              <a:ext cx="783568" cy="551330"/>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CuadroTexto 15">
              <a:extLst>
                <a:ext uri="{FF2B5EF4-FFF2-40B4-BE49-F238E27FC236}">
                  <a16:creationId xmlns:a16="http://schemas.microsoft.com/office/drawing/2014/main" id="{21BA41BC-CCA7-4482-8EA3-A1D981545CC8}"/>
                </a:ext>
              </a:extLst>
            </p:cNvPr>
            <p:cNvSpPr txBox="1"/>
            <p:nvPr/>
          </p:nvSpPr>
          <p:spPr>
            <a:xfrm>
              <a:off x="708144" y="4435654"/>
              <a:ext cx="2007556" cy="338554"/>
            </a:xfrm>
            <a:prstGeom prst="rect">
              <a:avLst/>
            </a:prstGeom>
            <a:noFill/>
          </p:spPr>
          <p:txBody>
            <a:bodyPr wrap="square" rtlCol="0">
              <a:spAutoFit/>
            </a:bodyPr>
            <a:lstStyle/>
            <a:p>
              <a:r>
                <a:rPr lang="es-ES"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rPr>
                <a:t>10 Entidades Débiles</a:t>
              </a:r>
              <a:endParaRPr lang="es-CO"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8372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848495"/>
            <a:ext cx="5591670" cy="1446509"/>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cs typeface="Calibri"/>
                <a:sym typeface="Calibri"/>
              </a:rPr>
              <a:t>DD- DICCIONARIO DE DATOS</a:t>
            </a:r>
          </a:p>
        </p:txBody>
      </p:sp>
    </p:spTree>
    <p:extLst>
      <p:ext uri="{BB962C8B-B14F-4D97-AF65-F5344CB8AC3E}">
        <p14:creationId xmlns:p14="http://schemas.microsoft.com/office/powerpoint/2010/main" val="1618258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DD – DICCIONARIO DE DATOS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2052707"/>
            <a:ext cx="3648075" cy="954107"/>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diccionario de datos se realizo utilizando el programa Microsoft Word como estructura base, por medio de un plugin se actualizo en formato HTML gracias a MySQL WorkBrench</a:t>
            </a:r>
          </a:p>
        </p:txBody>
      </p:sp>
    </p:spTree>
    <p:extLst>
      <p:ext uri="{BB962C8B-B14F-4D97-AF65-F5344CB8AC3E}">
        <p14:creationId xmlns:p14="http://schemas.microsoft.com/office/powerpoint/2010/main" val="1514319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1F42F9-9816-4F49-A7A4-485E8C6BC5E8}"/>
              </a:ext>
            </a:extLst>
          </p:cNvPr>
          <p:cNvSpPr txBox="1"/>
          <p:nvPr/>
        </p:nvSpPr>
        <p:spPr>
          <a:xfrm>
            <a:off x="3169474" y="268133"/>
            <a:ext cx="280505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SIMBOLOGIA</a:t>
            </a:r>
          </a:p>
        </p:txBody>
      </p:sp>
      <p:graphicFrame>
        <p:nvGraphicFramePr>
          <p:cNvPr id="4" name="Tabla 3">
            <a:extLst>
              <a:ext uri="{FF2B5EF4-FFF2-40B4-BE49-F238E27FC236}">
                <a16:creationId xmlns:a16="http://schemas.microsoft.com/office/drawing/2014/main" id="{FB815D0B-060B-40D0-826C-A740A57A6105}"/>
              </a:ext>
            </a:extLst>
          </p:cNvPr>
          <p:cNvGraphicFramePr>
            <a:graphicFrameLocks noGrp="1"/>
          </p:cNvGraphicFramePr>
          <p:nvPr>
            <p:extLst>
              <p:ext uri="{D42A27DB-BD31-4B8C-83A1-F6EECF244321}">
                <p14:modId xmlns:p14="http://schemas.microsoft.com/office/powerpoint/2010/main" val="3960697203"/>
              </p:ext>
            </p:extLst>
          </p:nvPr>
        </p:nvGraphicFramePr>
        <p:xfrm>
          <a:off x="457089" y="1528143"/>
          <a:ext cx="3853177" cy="3262309"/>
        </p:xfrm>
        <a:graphic>
          <a:graphicData uri="http://schemas.openxmlformats.org/drawingml/2006/table">
            <a:tbl>
              <a:tblPr/>
              <a:tblGrid>
                <a:gridCol w="857144">
                  <a:extLst>
                    <a:ext uri="{9D8B030D-6E8A-4147-A177-3AD203B41FA5}">
                      <a16:colId xmlns:a16="http://schemas.microsoft.com/office/drawing/2014/main" val="2815614848"/>
                    </a:ext>
                  </a:extLst>
                </a:gridCol>
                <a:gridCol w="2996033">
                  <a:extLst>
                    <a:ext uri="{9D8B030D-6E8A-4147-A177-3AD203B41FA5}">
                      <a16:colId xmlns:a16="http://schemas.microsoft.com/office/drawing/2014/main" val="24357863"/>
                    </a:ext>
                  </a:extLst>
                </a:gridCol>
              </a:tblGrid>
              <a:tr h="225750">
                <a:tc>
                  <a:txBody>
                    <a:bodyPr/>
                    <a:lstStyle/>
                    <a:p>
                      <a:pPr algn="ctr">
                        <a:spcBef>
                          <a:spcPts val="200"/>
                        </a:spcBef>
                        <a:spcAft>
                          <a:spcPts val="200"/>
                        </a:spcAft>
                      </a:pPr>
                      <a:r>
                        <a:rPr lang="es-ES_tradnl" sz="700" b="1">
                          <a:effectLst/>
                          <a:latin typeface="Arial" panose="020B0604020202020204" pitchFamily="34" charset="0"/>
                          <a:ea typeface="Arial" panose="020B0604020202020204" pitchFamily="34" charset="0"/>
                          <a:cs typeface="Calibri" panose="020F0502020204030204" pitchFamily="34" charset="0"/>
                        </a:rPr>
                        <a:t>Abreviatura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200"/>
                        </a:spcBef>
                        <a:spcAft>
                          <a:spcPts val="2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Significado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015768"/>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carácter.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514733"/>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carácter, numérico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557930"/>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numérico - Entero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681052"/>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TINYINT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numérico – 0 a 255 – Entero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807865"/>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numérico más grande de los enteros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532553"/>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BOOLEAN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Dato tipo numérico – Entero con valor de 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451488"/>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Dato tipo fecha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727717"/>
                  </a:ext>
                </a:extLst>
              </a:tr>
              <a:tr h="406793">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TIME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Tiempo expresado en la hora (horas – minutos – segundos)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059485"/>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DATETIME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combinado de fecha y hora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9755981"/>
                  </a:ext>
                </a:extLst>
              </a:tr>
              <a:tr h="395284">
                <a:tc>
                  <a:txBody>
                    <a:bodyPr/>
                    <a:lstStyle/>
                    <a:p>
                      <a:pPr algn="ctr">
                        <a:spcBef>
                          <a:spcPts val="200"/>
                        </a:spcBef>
                        <a:spcAft>
                          <a:spcPts val="200"/>
                        </a:spcAft>
                      </a:pPr>
                      <a:r>
                        <a:rPr lang="es-ES_tradnl" sz="600">
                          <a:effectLst/>
                          <a:latin typeface="Arial" panose="020B0604020202020204" pitchFamily="34" charset="0"/>
                          <a:ea typeface="Arial" panose="020B0604020202020204" pitchFamily="34" charset="0"/>
                          <a:cs typeface="Calibri" panose="020F0502020204030204" pitchFamily="34" charset="0"/>
                        </a:rPr>
                        <a:t>TIMESTAMP</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Tiempo expresado totalmente (año – mes – día – horas – minutos – segundos)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875019"/>
                  </a:ext>
                </a:extLst>
              </a:tr>
              <a:tr h="395284">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YEAR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Año expresado con cuatro dígitos (Formato común para los años en un dato tipo fecha)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95165"/>
                  </a:ext>
                </a:extLst>
              </a:tr>
            </a:tbl>
          </a:graphicData>
        </a:graphic>
      </p:graphicFrame>
      <p:graphicFrame>
        <p:nvGraphicFramePr>
          <p:cNvPr id="6" name="Tabla 5">
            <a:extLst>
              <a:ext uri="{FF2B5EF4-FFF2-40B4-BE49-F238E27FC236}">
                <a16:creationId xmlns:a16="http://schemas.microsoft.com/office/drawing/2014/main" id="{E8514344-A63F-46BA-AEEC-ECDFD80E7754}"/>
              </a:ext>
            </a:extLst>
          </p:cNvPr>
          <p:cNvGraphicFramePr>
            <a:graphicFrameLocks noGrp="1"/>
          </p:cNvGraphicFramePr>
          <p:nvPr>
            <p:extLst>
              <p:ext uri="{D42A27DB-BD31-4B8C-83A1-F6EECF244321}">
                <p14:modId xmlns:p14="http://schemas.microsoft.com/office/powerpoint/2010/main" val="408313962"/>
              </p:ext>
            </p:extLst>
          </p:nvPr>
        </p:nvGraphicFramePr>
        <p:xfrm>
          <a:off x="4833735" y="1528143"/>
          <a:ext cx="3853176" cy="3262312"/>
        </p:xfrm>
        <a:graphic>
          <a:graphicData uri="http://schemas.openxmlformats.org/drawingml/2006/table">
            <a:tbl>
              <a:tblPr/>
              <a:tblGrid>
                <a:gridCol w="1003528">
                  <a:extLst>
                    <a:ext uri="{9D8B030D-6E8A-4147-A177-3AD203B41FA5}">
                      <a16:colId xmlns:a16="http://schemas.microsoft.com/office/drawing/2014/main" val="935907114"/>
                    </a:ext>
                  </a:extLst>
                </a:gridCol>
                <a:gridCol w="2849648">
                  <a:extLst>
                    <a:ext uri="{9D8B030D-6E8A-4147-A177-3AD203B41FA5}">
                      <a16:colId xmlns:a16="http://schemas.microsoft.com/office/drawing/2014/main" val="4266645915"/>
                    </a:ext>
                  </a:extLst>
                </a:gridCol>
              </a:tblGrid>
              <a:tr h="183296">
                <a:tc>
                  <a:txBody>
                    <a:bodyPr/>
                    <a:lstStyle/>
                    <a:p>
                      <a:pPr algn="ctr">
                        <a:spcBef>
                          <a:spcPts val="200"/>
                        </a:spcBef>
                        <a:spcAft>
                          <a:spcPts val="200"/>
                        </a:spcAft>
                      </a:pPr>
                      <a:r>
                        <a:rPr lang="es-ES_tradnl" sz="700" b="1">
                          <a:effectLst/>
                          <a:latin typeface="Arial" panose="020B0604020202020204" pitchFamily="34" charset="0"/>
                          <a:ea typeface="Arial" panose="020B0604020202020204" pitchFamily="34" charset="0"/>
                          <a:cs typeface="Calibri" panose="020F0502020204030204" pitchFamily="34" charset="0"/>
                        </a:rPr>
                        <a:t>Término/Abreviatura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200"/>
                        </a:spcBef>
                        <a:spcAft>
                          <a:spcPts val="2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Significado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56461647"/>
                  </a:ext>
                </a:extLst>
              </a:tr>
              <a:tr h="19210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BD</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Base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61380"/>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Sistema de Información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923848"/>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DB</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Diseño Base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147320"/>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NN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Not null es un tipo de identificador que se utilizar para evitar campos vacíos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698062"/>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Primary Key es un identificador que sirve para marcar el campo que se considera la llave primaria de la tabla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237576"/>
                  </a:ext>
                </a:extLst>
              </a:tr>
              <a:tr h="32076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UQ</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Unique index es un tipo de identificador que evita la repetición de valores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716740"/>
                  </a:ext>
                </a:extLst>
              </a:tr>
              <a:tr h="19210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DDL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Lenguaje de Definición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385190"/>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ENUM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Son campos cuyo contenido forman parte de una serie de opciones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054209"/>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USE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Palabra utilizada para establecer una base de datos como predeterminada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685814"/>
                  </a:ext>
                </a:extLst>
              </a:tr>
              <a:tr h="32076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AI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Auto_Increment Tipo de modificador que es utilizado para incrementar automáticamente el valor de cada registro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597010"/>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SGBD</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Conjunto de programas que permiten el almacenamiento, modificación y extracción de la información de una base de datos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338942"/>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S.Q.L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Structured Query Language - Lenguaje de Consulta Estructurado</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936874"/>
                  </a:ext>
                </a:extLst>
              </a:tr>
            </a:tbl>
          </a:graphicData>
        </a:graphic>
      </p:graphicFrame>
      <p:sp>
        <p:nvSpPr>
          <p:cNvPr id="7" name="CuadroTexto 6">
            <a:extLst>
              <a:ext uri="{FF2B5EF4-FFF2-40B4-BE49-F238E27FC236}">
                <a16:creationId xmlns:a16="http://schemas.microsoft.com/office/drawing/2014/main" id="{A8D7D1D7-417F-4DCD-AEFF-C7A75E4FC22F}"/>
              </a:ext>
            </a:extLst>
          </p:cNvPr>
          <p:cNvSpPr txBox="1"/>
          <p:nvPr/>
        </p:nvSpPr>
        <p:spPr>
          <a:xfrm>
            <a:off x="457089" y="1220366"/>
            <a:ext cx="1619218"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Formato de Datos</a:t>
            </a:r>
            <a:endParaRPr lang="es-CO" b="1"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B3D72ACF-F334-47B1-920D-86FDF0D39351}"/>
              </a:ext>
            </a:extLst>
          </p:cNvPr>
          <p:cNvSpPr txBox="1"/>
          <p:nvPr/>
        </p:nvSpPr>
        <p:spPr>
          <a:xfrm>
            <a:off x="4833735" y="1220366"/>
            <a:ext cx="91392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Glosario</a:t>
            </a:r>
          </a:p>
        </p:txBody>
      </p:sp>
    </p:spTree>
    <p:extLst>
      <p:ext uri="{BB962C8B-B14F-4D97-AF65-F5344CB8AC3E}">
        <p14:creationId xmlns:p14="http://schemas.microsoft.com/office/powerpoint/2010/main" val="38294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LEVANTAMIENTO DE INFORMACIÓN</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graphicFrame>
        <p:nvGraphicFramePr>
          <p:cNvPr id="4" name="Tabla 3">
            <a:extLst>
              <a:ext uri="{FF2B5EF4-FFF2-40B4-BE49-F238E27FC236}">
                <a16:creationId xmlns:a16="http://schemas.microsoft.com/office/drawing/2014/main" id="{D4F631A8-350B-48F2-AE82-740963C9762D}"/>
              </a:ext>
            </a:extLst>
          </p:cNvPr>
          <p:cNvGraphicFramePr>
            <a:graphicFrameLocks noGrp="1"/>
          </p:cNvGraphicFramePr>
          <p:nvPr>
            <p:extLst>
              <p:ext uri="{D42A27DB-BD31-4B8C-83A1-F6EECF244321}">
                <p14:modId xmlns:p14="http://schemas.microsoft.com/office/powerpoint/2010/main" val="1717331512"/>
              </p:ext>
            </p:extLst>
          </p:nvPr>
        </p:nvGraphicFramePr>
        <p:xfrm>
          <a:off x="265384" y="1341223"/>
          <a:ext cx="4756842" cy="2559621"/>
        </p:xfrm>
        <a:graphic>
          <a:graphicData uri="http://schemas.openxmlformats.org/drawingml/2006/table">
            <a:tbl>
              <a:tblPr/>
              <a:tblGrid>
                <a:gridCol w="810253">
                  <a:extLst>
                    <a:ext uri="{9D8B030D-6E8A-4147-A177-3AD203B41FA5}">
                      <a16:colId xmlns:a16="http://schemas.microsoft.com/office/drawing/2014/main" val="1332793407"/>
                    </a:ext>
                  </a:extLst>
                </a:gridCol>
                <a:gridCol w="1621787">
                  <a:extLst>
                    <a:ext uri="{9D8B030D-6E8A-4147-A177-3AD203B41FA5}">
                      <a16:colId xmlns:a16="http://schemas.microsoft.com/office/drawing/2014/main" val="2754924105"/>
                    </a:ext>
                  </a:extLst>
                </a:gridCol>
                <a:gridCol w="303454">
                  <a:extLst>
                    <a:ext uri="{9D8B030D-6E8A-4147-A177-3AD203B41FA5}">
                      <a16:colId xmlns:a16="http://schemas.microsoft.com/office/drawing/2014/main" val="984665650"/>
                    </a:ext>
                  </a:extLst>
                </a:gridCol>
                <a:gridCol w="615691">
                  <a:extLst>
                    <a:ext uri="{9D8B030D-6E8A-4147-A177-3AD203B41FA5}">
                      <a16:colId xmlns:a16="http://schemas.microsoft.com/office/drawing/2014/main" val="3394799327"/>
                    </a:ext>
                  </a:extLst>
                </a:gridCol>
                <a:gridCol w="408579">
                  <a:extLst>
                    <a:ext uri="{9D8B030D-6E8A-4147-A177-3AD203B41FA5}">
                      <a16:colId xmlns:a16="http://schemas.microsoft.com/office/drawing/2014/main" val="148592631"/>
                    </a:ext>
                  </a:extLst>
                </a:gridCol>
                <a:gridCol w="997078">
                  <a:extLst>
                    <a:ext uri="{9D8B030D-6E8A-4147-A177-3AD203B41FA5}">
                      <a16:colId xmlns:a16="http://schemas.microsoft.com/office/drawing/2014/main" val="4188550383"/>
                    </a:ext>
                  </a:extLst>
                </a:gridCol>
              </a:tblGrid>
              <a:tr h="259835">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110638678"/>
                  </a:ext>
                </a:extLst>
              </a:tr>
              <a:tr h="24923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TIPO_DOCUMENTO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28800263"/>
                  </a:ext>
                </a:extLst>
              </a:tr>
              <a:tr h="342912">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32968656"/>
                  </a:ext>
                </a:extLst>
              </a:tr>
              <a:tr h="477838">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x</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 – Unique Index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273922"/>
                  </a:ext>
                </a:extLst>
              </a:tr>
              <a:tr h="514840">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nombre_t_doc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ejemplo: Cedula de Ciudadanía – Tarjeta de Identidad – Cedula de Extranjería…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40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89381"/>
                  </a:ext>
                </a:extLst>
              </a:tr>
              <a:tr h="488444">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estado_tdoc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Sr(a) en este campo podrá almacenar los estados de los tipos de documento ejemplo: 1= activo 0= inactivo.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boolean</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474216"/>
                  </a:ext>
                </a:extLst>
              </a:tr>
            </a:tbl>
          </a:graphicData>
        </a:graphic>
      </p:graphicFrame>
      <p:graphicFrame>
        <p:nvGraphicFramePr>
          <p:cNvPr id="6" name="Tabla 5">
            <a:extLst>
              <a:ext uri="{FF2B5EF4-FFF2-40B4-BE49-F238E27FC236}">
                <a16:creationId xmlns:a16="http://schemas.microsoft.com/office/drawing/2014/main" id="{48F241B0-6B0C-4A31-8CC7-422E3E755AEB}"/>
              </a:ext>
            </a:extLst>
          </p:cNvPr>
          <p:cNvGraphicFramePr>
            <a:graphicFrameLocks noGrp="1"/>
          </p:cNvGraphicFramePr>
          <p:nvPr>
            <p:extLst>
              <p:ext uri="{D42A27DB-BD31-4B8C-83A1-F6EECF244321}">
                <p14:modId xmlns:p14="http://schemas.microsoft.com/office/powerpoint/2010/main" val="736195903"/>
              </p:ext>
            </p:extLst>
          </p:nvPr>
        </p:nvGraphicFramePr>
        <p:xfrm>
          <a:off x="5362575" y="1347564"/>
          <a:ext cx="3338188" cy="2138586"/>
        </p:xfrm>
        <a:graphic>
          <a:graphicData uri="http://schemas.openxmlformats.org/drawingml/2006/table">
            <a:tbl>
              <a:tblPr/>
              <a:tblGrid>
                <a:gridCol w="742950">
                  <a:extLst>
                    <a:ext uri="{9D8B030D-6E8A-4147-A177-3AD203B41FA5}">
                      <a16:colId xmlns:a16="http://schemas.microsoft.com/office/drawing/2014/main" val="1000362275"/>
                    </a:ext>
                  </a:extLst>
                </a:gridCol>
                <a:gridCol w="1685925">
                  <a:extLst>
                    <a:ext uri="{9D8B030D-6E8A-4147-A177-3AD203B41FA5}">
                      <a16:colId xmlns:a16="http://schemas.microsoft.com/office/drawing/2014/main" val="4269590870"/>
                    </a:ext>
                  </a:extLst>
                </a:gridCol>
                <a:gridCol w="909313">
                  <a:extLst>
                    <a:ext uri="{9D8B030D-6E8A-4147-A177-3AD203B41FA5}">
                      <a16:colId xmlns:a16="http://schemas.microsoft.com/office/drawing/2014/main" val="1593713580"/>
                    </a:ext>
                  </a:extLst>
                </a:gridCol>
              </a:tblGrid>
              <a:tr h="545389">
                <a:tc>
                  <a:txBody>
                    <a:bodyPr/>
                    <a:lstStyle/>
                    <a:p>
                      <a:pPr algn="ctr"/>
                      <a:r>
                        <a:rPr lang="es-ES_tradnl" sz="800" b="1">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nombre_t_doc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estado_tdoc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1199292"/>
                  </a:ext>
                </a:extLst>
              </a:tr>
              <a:tr h="523904">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CIUDADANÍA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04976"/>
                  </a:ext>
                </a:extLst>
              </a:tr>
              <a:tr h="545389">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CE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EXTRANJERIA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375222"/>
                  </a:ext>
                </a:extLst>
              </a:tr>
              <a:tr h="523904">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TI</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TARJETA DE IDENTIDAD</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330150"/>
                  </a:ext>
                </a:extLst>
              </a:tr>
            </a:tbl>
          </a:graphicData>
        </a:graphic>
      </p:graphicFrame>
      <p:sp>
        <p:nvSpPr>
          <p:cNvPr id="7" name="CuadroTexto 6">
            <a:extLst>
              <a:ext uri="{FF2B5EF4-FFF2-40B4-BE49-F238E27FC236}">
                <a16:creationId xmlns:a16="http://schemas.microsoft.com/office/drawing/2014/main" id="{525F1594-1310-4338-9ED3-C0A9F24BCBAD}"/>
              </a:ext>
            </a:extLst>
          </p:cNvPr>
          <p:cNvSpPr txBox="1"/>
          <p:nvPr/>
        </p:nvSpPr>
        <p:spPr>
          <a:xfrm>
            <a:off x="5362575" y="1033445"/>
            <a:ext cx="873149" cy="307777"/>
          </a:xfrm>
          <a:prstGeom prst="rect">
            <a:avLst/>
          </a:prstGeom>
          <a:noFill/>
        </p:spPr>
        <p:txBody>
          <a:bodyPr wrap="square" rtlCol="0">
            <a:spAutoFit/>
          </a:bodyPr>
          <a:lstStyle/>
          <a:p>
            <a:pPr algn="ctr"/>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21730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TIPO_DOCUMENTO</a:t>
            </a:r>
            <a:endParaRPr lang="es-CO" sz="1800" b="1" dirty="0">
              <a:solidFill>
                <a:schemeClr val="bg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FB1C72AE-DC19-4025-9BBA-8039F348696E}"/>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1909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829175"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A2E6E2AA-3C3B-4EB2-9A5A-0CBDD38C6CA1}"/>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1158468"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TIENDAS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8972A89-1DE0-421D-BC9D-8C6C23EDD505}"/>
              </a:ext>
            </a:extLst>
          </p:cNvPr>
          <p:cNvGraphicFramePr>
            <a:graphicFrameLocks noGrp="1"/>
          </p:cNvGraphicFramePr>
          <p:nvPr>
            <p:extLst>
              <p:ext uri="{D42A27DB-BD31-4B8C-83A1-F6EECF244321}">
                <p14:modId xmlns:p14="http://schemas.microsoft.com/office/powerpoint/2010/main" val="2926772599"/>
              </p:ext>
            </p:extLst>
          </p:nvPr>
        </p:nvGraphicFramePr>
        <p:xfrm>
          <a:off x="265384" y="1320901"/>
          <a:ext cx="4214502" cy="3034309"/>
        </p:xfrm>
        <a:graphic>
          <a:graphicData uri="http://schemas.openxmlformats.org/drawingml/2006/table">
            <a:tbl>
              <a:tblPr/>
              <a:tblGrid>
                <a:gridCol w="871222">
                  <a:extLst>
                    <a:ext uri="{9D8B030D-6E8A-4147-A177-3AD203B41FA5}">
                      <a16:colId xmlns:a16="http://schemas.microsoft.com/office/drawing/2014/main" val="2367143247"/>
                    </a:ext>
                  </a:extLst>
                </a:gridCol>
                <a:gridCol w="1296180">
                  <a:extLst>
                    <a:ext uri="{9D8B030D-6E8A-4147-A177-3AD203B41FA5}">
                      <a16:colId xmlns:a16="http://schemas.microsoft.com/office/drawing/2014/main" val="3107255484"/>
                    </a:ext>
                  </a:extLst>
                </a:gridCol>
                <a:gridCol w="283830">
                  <a:extLst>
                    <a:ext uri="{9D8B030D-6E8A-4147-A177-3AD203B41FA5}">
                      <a16:colId xmlns:a16="http://schemas.microsoft.com/office/drawing/2014/main" val="2965104569"/>
                    </a:ext>
                  </a:extLst>
                </a:gridCol>
                <a:gridCol w="489208">
                  <a:extLst>
                    <a:ext uri="{9D8B030D-6E8A-4147-A177-3AD203B41FA5}">
                      <a16:colId xmlns:a16="http://schemas.microsoft.com/office/drawing/2014/main" val="1529468409"/>
                    </a:ext>
                  </a:extLst>
                </a:gridCol>
                <a:gridCol w="317184">
                  <a:extLst>
                    <a:ext uri="{9D8B030D-6E8A-4147-A177-3AD203B41FA5}">
                      <a16:colId xmlns:a16="http://schemas.microsoft.com/office/drawing/2014/main" val="1874310380"/>
                    </a:ext>
                  </a:extLst>
                </a:gridCol>
                <a:gridCol w="956878">
                  <a:extLst>
                    <a:ext uri="{9D8B030D-6E8A-4147-A177-3AD203B41FA5}">
                      <a16:colId xmlns:a16="http://schemas.microsoft.com/office/drawing/2014/main" val="622370783"/>
                    </a:ext>
                  </a:extLst>
                </a:gridCol>
              </a:tblGrid>
              <a:tr h="14759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24261232"/>
                  </a:ext>
                </a:extLst>
              </a:tr>
              <a:tr h="12651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TIENDAS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42006936"/>
                  </a:ext>
                </a:extLst>
              </a:tr>
              <a:tr h="351108">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1328883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nit_tienda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que identifica legalmente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76366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nombre_tienda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nombre de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30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952482"/>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dirección_tienda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lugar en el que se encuentra ubicado la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688824"/>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teléfono_tienda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telefónico para contactar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10</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315886"/>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email_tienda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248326"/>
                  </a:ext>
                </a:extLst>
              </a:tr>
              <a:tr h="35110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contraseña_tienda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de acceso al sistema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173782"/>
                  </a:ext>
                </a:extLst>
              </a:tr>
            </a:tbl>
          </a:graphicData>
        </a:graphic>
      </p:graphicFrame>
      <p:graphicFrame>
        <p:nvGraphicFramePr>
          <p:cNvPr id="11" name="Tabla 10">
            <a:extLst>
              <a:ext uri="{FF2B5EF4-FFF2-40B4-BE49-F238E27FC236}">
                <a16:creationId xmlns:a16="http://schemas.microsoft.com/office/drawing/2014/main" id="{603EA770-3F36-4795-BA3B-D3E0B90A8423}"/>
              </a:ext>
            </a:extLst>
          </p:cNvPr>
          <p:cNvGraphicFramePr>
            <a:graphicFrameLocks noGrp="1"/>
          </p:cNvGraphicFramePr>
          <p:nvPr>
            <p:extLst>
              <p:ext uri="{D42A27DB-BD31-4B8C-83A1-F6EECF244321}">
                <p14:modId xmlns:p14="http://schemas.microsoft.com/office/powerpoint/2010/main" val="976746669"/>
              </p:ext>
            </p:extLst>
          </p:nvPr>
        </p:nvGraphicFramePr>
        <p:xfrm>
          <a:off x="4829176" y="1341222"/>
          <a:ext cx="4155362" cy="2373528"/>
        </p:xfrm>
        <a:graphic>
          <a:graphicData uri="http://schemas.openxmlformats.org/drawingml/2006/table">
            <a:tbl>
              <a:tblPr/>
              <a:tblGrid>
                <a:gridCol w="634806">
                  <a:extLst>
                    <a:ext uri="{9D8B030D-6E8A-4147-A177-3AD203B41FA5}">
                      <a16:colId xmlns:a16="http://schemas.microsoft.com/office/drawing/2014/main" val="3889612890"/>
                    </a:ext>
                  </a:extLst>
                </a:gridCol>
                <a:gridCol w="791524">
                  <a:extLst>
                    <a:ext uri="{9D8B030D-6E8A-4147-A177-3AD203B41FA5}">
                      <a16:colId xmlns:a16="http://schemas.microsoft.com/office/drawing/2014/main" val="2399728447"/>
                    </a:ext>
                  </a:extLst>
                </a:gridCol>
                <a:gridCol w="659313">
                  <a:extLst>
                    <a:ext uri="{9D8B030D-6E8A-4147-A177-3AD203B41FA5}">
                      <a16:colId xmlns:a16="http://schemas.microsoft.com/office/drawing/2014/main" val="2223893494"/>
                    </a:ext>
                  </a:extLst>
                </a:gridCol>
                <a:gridCol w="564251">
                  <a:extLst>
                    <a:ext uri="{9D8B030D-6E8A-4147-A177-3AD203B41FA5}">
                      <a16:colId xmlns:a16="http://schemas.microsoft.com/office/drawing/2014/main" val="3230826092"/>
                    </a:ext>
                  </a:extLst>
                </a:gridCol>
                <a:gridCol w="853805">
                  <a:extLst>
                    <a:ext uri="{9D8B030D-6E8A-4147-A177-3AD203B41FA5}">
                      <a16:colId xmlns:a16="http://schemas.microsoft.com/office/drawing/2014/main" val="1068308842"/>
                    </a:ext>
                  </a:extLst>
                </a:gridCol>
                <a:gridCol w="651663">
                  <a:extLst>
                    <a:ext uri="{9D8B030D-6E8A-4147-A177-3AD203B41FA5}">
                      <a16:colId xmlns:a16="http://schemas.microsoft.com/office/drawing/2014/main" val="3980007275"/>
                    </a:ext>
                  </a:extLst>
                </a:gridCol>
              </a:tblGrid>
              <a:tr h="605597">
                <a:tc>
                  <a:txBody>
                    <a:bodyPr/>
                    <a:lstStyle/>
                    <a:p>
                      <a:pPr algn="ctr"/>
                      <a:r>
                        <a:rPr lang="es-ES_tradnl" sz="600" b="1" dirty="0">
                          <a:effectLst/>
                          <a:latin typeface="Arial" panose="020B0604020202020204" pitchFamily="34" charset="0"/>
                          <a:ea typeface="Arial" panose="020B0604020202020204" pitchFamily="34" charset="0"/>
                          <a:cs typeface="Calibri" panose="020F0502020204030204" pitchFamily="34" charset="0"/>
                        </a:rPr>
                        <a:t>nit_tienda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dirección_tienda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teléfono_tienda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1049716"/>
                  </a:ext>
                </a:extLst>
              </a:tr>
              <a:tr h="58116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901101602 - 8</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Vampix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Avenida 23 #76 - 43</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3244228549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vampixt0re_45@gmail.com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2171439"/>
                  </a:ext>
                </a:extLst>
              </a:tr>
              <a:tr h="60559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901101602 - 6</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GLA TECNOLOGIA SAS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Diagonal 39 #3 - 33</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3151469468</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gl4tech48@outlook.com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101531"/>
                  </a:ext>
                </a:extLst>
              </a:tr>
              <a:tr h="581167">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900924451 - 9</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KAMALEON LTDA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Carrera 10 #85 - 9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3125391912</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klt40n35@hotmail.com</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423475"/>
                  </a:ext>
                </a:extLst>
              </a:tr>
            </a:tbl>
          </a:graphicData>
        </a:graphic>
      </p:graphicFrame>
    </p:spTree>
    <p:extLst>
      <p:ext uri="{BB962C8B-B14F-4D97-AF65-F5344CB8AC3E}">
        <p14:creationId xmlns:p14="http://schemas.microsoft.com/office/powerpoint/2010/main" val="1269559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698505"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113780"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PERSONA</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DFA70E09-6F95-4127-8CE6-015C0A30BBD7}"/>
              </a:ext>
            </a:extLst>
          </p:cNvPr>
          <p:cNvGraphicFramePr>
            <a:graphicFrameLocks noGrp="1"/>
          </p:cNvGraphicFramePr>
          <p:nvPr>
            <p:extLst>
              <p:ext uri="{D42A27DB-BD31-4B8C-83A1-F6EECF244321}">
                <p14:modId xmlns:p14="http://schemas.microsoft.com/office/powerpoint/2010/main" val="2629822975"/>
              </p:ext>
            </p:extLst>
          </p:nvPr>
        </p:nvGraphicFramePr>
        <p:xfrm>
          <a:off x="265384" y="1320901"/>
          <a:ext cx="4180113" cy="3281876"/>
        </p:xfrm>
        <a:graphic>
          <a:graphicData uri="http://schemas.openxmlformats.org/drawingml/2006/table">
            <a:tbl>
              <a:tblPr/>
              <a:tblGrid>
                <a:gridCol w="1168557">
                  <a:extLst>
                    <a:ext uri="{9D8B030D-6E8A-4147-A177-3AD203B41FA5}">
                      <a16:colId xmlns:a16="http://schemas.microsoft.com/office/drawing/2014/main" val="1691243284"/>
                    </a:ext>
                  </a:extLst>
                </a:gridCol>
                <a:gridCol w="1380934">
                  <a:extLst>
                    <a:ext uri="{9D8B030D-6E8A-4147-A177-3AD203B41FA5}">
                      <a16:colId xmlns:a16="http://schemas.microsoft.com/office/drawing/2014/main" val="4186498413"/>
                    </a:ext>
                  </a:extLst>
                </a:gridCol>
                <a:gridCol w="223379">
                  <a:extLst>
                    <a:ext uri="{9D8B030D-6E8A-4147-A177-3AD203B41FA5}">
                      <a16:colId xmlns:a16="http://schemas.microsoft.com/office/drawing/2014/main" val="3957515720"/>
                    </a:ext>
                  </a:extLst>
                </a:gridCol>
                <a:gridCol w="405624">
                  <a:extLst>
                    <a:ext uri="{9D8B030D-6E8A-4147-A177-3AD203B41FA5}">
                      <a16:colId xmlns:a16="http://schemas.microsoft.com/office/drawing/2014/main" val="770278193"/>
                    </a:ext>
                  </a:extLst>
                </a:gridCol>
                <a:gridCol w="313783">
                  <a:extLst>
                    <a:ext uri="{9D8B030D-6E8A-4147-A177-3AD203B41FA5}">
                      <a16:colId xmlns:a16="http://schemas.microsoft.com/office/drawing/2014/main" val="644117094"/>
                    </a:ext>
                  </a:extLst>
                </a:gridCol>
                <a:gridCol w="687836">
                  <a:extLst>
                    <a:ext uri="{9D8B030D-6E8A-4147-A177-3AD203B41FA5}">
                      <a16:colId xmlns:a16="http://schemas.microsoft.com/office/drawing/2014/main" val="3592394784"/>
                    </a:ext>
                  </a:extLst>
                </a:gridCol>
              </a:tblGrid>
              <a:tr h="185642">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14822692"/>
                  </a:ext>
                </a:extLst>
              </a:tr>
              <a:tr h="178128">
                <a:tc gridSpan="6">
                  <a:txBody>
                    <a:bodyPr/>
                    <a:lstStyle/>
                    <a:p>
                      <a:pPr algn="ctr"/>
                      <a:r>
                        <a:rPr lang="es-ES_tradnl" sz="7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806360146"/>
                  </a:ext>
                </a:extLst>
              </a:tr>
              <a:tr h="244870">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3002944"/>
                  </a:ext>
                </a:extLst>
              </a:tr>
              <a:tr h="381891">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tipo_documento_persona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Sr(a) en este campo podrá almacenar el tipo de documento de la persona seleccionada ejemplo: CC, CE, TI</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566632"/>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num_doc_persona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documentó de identidad de la persona.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281749"/>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676957"/>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276226"/>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714221"/>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005198"/>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email_persona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contacto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201946"/>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contraseña_persona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para poder iniciar sesión con el rol respectivo en el aplicativo web</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813693"/>
                  </a:ext>
                </a:extLst>
              </a:tr>
            </a:tbl>
          </a:graphicData>
        </a:graphic>
      </p:graphicFrame>
      <p:graphicFrame>
        <p:nvGraphicFramePr>
          <p:cNvPr id="13" name="Tabla 12">
            <a:extLst>
              <a:ext uri="{FF2B5EF4-FFF2-40B4-BE49-F238E27FC236}">
                <a16:creationId xmlns:a16="http://schemas.microsoft.com/office/drawing/2014/main" id="{97AC4FF4-E808-4368-92FC-3D187CBCFFCB}"/>
              </a:ext>
            </a:extLst>
          </p:cNvPr>
          <p:cNvGraphicFramePr>
            <a:graphicFrameLocks noGrp="1"/>
          </p:cNvGraphicFramePr>
          <p:nvPr>
            <p:extLst>
              <p:ext uri="{D42A27DB-BD31-4B8C-83A1-F6EECF244321}">
                <p14:modId xmlns:p14="http://schemas.microsoft.com/office/powerpoint/2010/main" val="1518937090"/>
              </p:ext>
            </p:extLst>
          </p:nvPr>
        </p:nvGraphicFramePr>
        <p:xfrm>
          <a:off x="4698505" y="1341223"/>
          <a:ext cx="4290101" cy="1539699"/>
        </p:xfrm>
        <a:graphic>
          <a:graphicData uri="http://schemas.openxmlformats.org/drawingml/2006/table">
            <a:tbl>
              <a:tblPr/>
              <a:tblGrid>
                <a:gridCol w="1180158">
                  <a:extLst>
                    <a:ext uri="{9D8B030D-6E8A-4147-A177-3AD203B41FA5}">
                      <a16:colId xmlns:a16="http://schemas.microsoft.com/office/drawing/2014/main" val="2272529218"/>
                    </a:ext>
                  </a:extLst>
                </a:gridCol>
                <a:gridCol w="1183595">
                  <a:extLst>
                    <a:ext uri="{9D8B030D-6E8A-4147-A177-3AD203B41FA5}">
                      <a16:colId xmlns:a16="http://schemas.microsoft.com/office/drawing/2014/main" val="328570923"/>
                    </a:ext>
                  </a:extLst>
                </a:gridCol>
                <a:gridCol w="973974">
                  <a:extLst>
                    <a:ext uri="{9D8B030D-6E8A-4147-A177-3AD203B41FA5}">
                      <a16:colId xmlns:a16="http://schemas.microsoft.com/office/drawing/2014/main" val="1550957580"/>
                    </a:ext>
                  </a:extLst>
                </a:gridCol>
                <a:gridCol w="952374">
                  <a:extLst>
                    <a:ext uri="{9D8B030D-6E8A-4147-A177-3AD203B41FA5}">
                      <a16:colId xmlns:a16="http://schemas.microsoft.com/office/drawing/2014/main" val="1988922919"/>
                    </a:ext>
                  </a:extLst>
                </a:gridCol>
              </a:tblGrid>
              <a:tr h="253712">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tipo_documento_persona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492152"/>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num_doc_persona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1.030.525.089</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1.018.424.181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1.033.718.248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44762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ADRIANA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CAMILO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DANIEL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42795"/>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CAROLINA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ALBERTO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ANDRÉS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64518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p_apellido_persona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HERNANDEZ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CORTÉS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CASTIBLANCO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020333"/>
                  </a:ext>
                </a:extLst>
              </a:tr>
              <a:tr h="174541">
                <a:tc>
                  <a:txBody>
                    <a:bodyPr/>
                    <a:lstStyle/>
                    <a:p>
                      <a:pPr algn="ctr">
                        <a:spcBef>
                          <a:spcPts val="300"/>
                        </a:spcBef>
                        <a:spcAft>
                          <a:spcPts val="300"/>
                        </a:spcAft>
                      </a:pP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s_apellido_persona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MONTERROZA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MONTEJO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SALGADO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8031"/>
                  </a:ext>
                </a:extLst>
              </a:tr>
              <a:tr h="2387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0" algn="ctr" rtl="0">
                        <a:lnSpc>
                          <a:spcPct val="100000"/>
                        </a:lnSpc>
                        <a:spcBef>
                          <a:spcPts val="300"/>
                        </a:spcBef>
                        <a:spcAft>
                          <a:spcPts val="300"/>
                        </a:spcAft>
                        <a:buClr>
                          <a:srgbClr val="000000"/>
                        </a:buClr>
                        <a:buFont typeface="Arial"/>
                      </a:pPr>
                      <a:r>
                        <a:rPr lang="es-ES_tradnl"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adr_hermon4495@outlook.com</a:t>
                      </a:r>
                      <a:endParaRPr lang="es-CO"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adr_hermon4495@outlook.com</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dan_cassal6238@gmail.com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975276"/>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340407"/>
                  </a:ext>
                </a:extLst>
              </a:tr>
            </a:tbl>
          </a:graphicData>
        </a:graphic>
      </p:graphicFrame>
      <p:sp>
        <p:nvSpPr>
          <p:cNvPr id="10" name="CuadroTexto 9">
            <a:extLst>
              <a:ext uri="{FF2B5EF4-FFF2-40B4-BE49-F238E27FC236}">
                <a16:creationId xmlns:a16="http://schemas.microsoft.com/office/drawing/2014/main" id="{99AE2FB2-517B-4956-A10B-69C036CBA9E3}"/>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726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39086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2211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ADMINISTRADORES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1B0B055-6733-4F3A-99D5-B7D2C9B4FABD}"/>
              </a:ext>
            </a:extLst>
          </p:cNvPr>
          <p:cNvGraphicFramePr>
            <a:graphicFrameLocks noGrp="1"/>
          </p:cNvGraphicFramePr>
          <p:nvPr>
            <p:extLst>
              <p:ext uri="{D42A27DB-BD31-4B8C-83A1-F6EECF244321}">
                <p14:modId xmlns:p14="http://schemas.microsoft.com/office/powerpoint/2010/main" val="1207813855"/>
              </p:ext>
            </p:extLst>
          </p:nvPr>
        </p:nvGraphicFramePr>
        <p:xfrm>
          <a:off x="265384" y="1320901"/>
          <a:ext cx="4713964" cy="2138680"/>
        </p:xfrm>
        <a:graphic>
          <a:graphicData uri="http://schemas.openxmlformats.org/drawingml/2006/table">
            <a:tbl>
              <a:tblPr/>
              <a:tblGrid>
                <a:gridCol w="1106875">
                  <a:extLst>
                    <a:ext uri="{9D8B030D-6E8A-4147-A177-3AD203B41FA5}">
                      <a16:colId xmlns:a16="http://schemas.microsoft.com/office/drawing/2014/main" val="1171965954"/>
                    </a:ext>
                  </a:extLst>
                </a:gridCol>
                <a:gridCol w="1632484">
                  <a:extLst>
                    <a:ext uri="{9D8B030D-6E8A-4147-A177-3AD203B41FA5}">
                      <a16:colId xmlns:a16="http://schemas.microsoft.com/office/drawing/2014/main" val="25608928"/>
                    </a:ext>
                  </a:extLst>
                </a:gridCol>
                <a:gridCol w="284798">
                  <a:extLst>
                    <a:ext uri="{9D8B030D-6E8A-4147-A177-3AD203B41FA5}">
                      <a16:colId xmlns:a16="http://schemas.microsoft.com/office/drawing/2014/main" val="3264973879"/>
                    </a:ext>
                  </a:extLst>
                </a:gridCol>
                <a:gridCol w="562610">
                  <a:extLst>
                    <a:ext uri="{9D8B030D-6E8A-4147-A177-3AD203B41FA5}">
                      <a16:colId xmlns:a16="http://schemas.microsoft.com/office/drawing/2014/main" val="3425472229"/>
                    </a:ext>
                  </a:extLst>
                </a:gridCol>
                <a:gridCol w="378460">
                  <a:extLst>
                    <a:ext uri="{9D8B030D-6E8A-4147-A177-3AD203B41FA5}">
                      <a16:colId xmlns:a16="http://schemas.microsoft.com/office/drawing/2014/main" val="1233494100"/>
                    </a:ext>
                  </a:extLst>
                </a:gridCol>
                <a:gridCol w="748737">
                  <a:extLst>
                    <a:ext uri="{9D8B030D-6E8A-4147-A177-3AD203B41FA5}">
                      <a16:colId xmlns:a16="http://schemas.microsoft.com/office/drawing/2014/main" val="2916660438"/>
                    </a:ext>
                  </a:extLst>
                </a:gridCol>
              </a:tblGrid>
              <a:tr h="2841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a:t>
                      </a:r>
                      <a:r>
                        <a:rPr lang="es-ES_tradnl" sz="9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193920959"/>
                  </a:ext>
                </a:extLst>
              </a:tr>
              <a:tr h="273097">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ADMINISTRADORES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26398726"/>
                  </a:ext>
                </a:extLst>
              </a:tr>
              <a:tr h="375217">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9412728"/>
                  </a:ext>
                </a:extLst>
              </a:tr>
              <a:tr h="523437">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tipo_doc_administrtador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173824"/>
                  </a:ext>
                </a:extLst>
              </a:tr>
              <a:tr h="682744">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documento que certifique que es un administrador ejemplo: 1.006.366.455…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522103"/>
                  </a:ext>
                </a:extLst>
              </a:tr>
            </a:tbl>
          </a:graphicData>
        </a:graphic>
      </p:graphicFrame>
      <p:graphicFrame>
        <p:nvGraphicFramePr>
          <p:cNvPr id="10" name="Tabla 9">
            <a:extLst>
              <a:ext uri="{FF2B5EF4-FFF2-40B4-BE49-F238E27FC236}">
                <a16:creationId xmlns:a16="http://schemas.microsoft.com/office/drawing/2014/main" id="{8D4154EA-4878-47B3-8688-3F7C488B9C4F}"/>
              </a:ext>
            </a:extLst>
          </p:cNvPr>
          <p:cNvGraphicFramePr>
            <a:graphicFrameLocks noGrp="1"/>
          </p:cNvGraphicFramePr>
          <p:nvPr>
            <p:extLst>
              <p:ext uri="{D42A27DB-BD31-4B8C-83A1-F6EECF244321}">
                <p14:modId xmlns:p14="http://schemas.microsoft.com/office/powerpoint/2010/main" val="4278612680"/>
              </p:ext>
            </p:extLst>
          </p:nvPr>
        </p:nvGraphicFramePr>
        <p:xfrm>
          <a:off x="5395119" y="1341222"/>
          <a:ext cx="3483497" cy="2138680"/>
        </p:xfrm>
        <a:graphic>
          <a:graphicData uri="http://schemas.openxmlformats.org/drawingml/2006/table">
            <a:tbl>
              <a:tblPr/>
              <a:tblGrid>
                <a:gridCol w="1624806">
                  <a:extLst>
                    <a:ext uri="{9D8B030D-6E8A-4147-A177-3AD203B41FA5}">
                      <a16:colId xmlns:a16="http://schemas.microsoft.com/office/drawing/2014/main" val="3644813170"/>
                    </a:ext>
                  </a:extLst>
                </a:gridCol>
                <a:gridCol w="1858691">
                  <a:extLst>
                    <a:ext uri="{9D8B030D-6E8A-4147-A177-3AD203B41FA5}">
                      <a16:colId xmlns:a16="http://schemas.microsoft.com/office/drawing/2014/main" val="104608056"/>
                    </a:ext>
                  </a:extLst>
                </a:gridCol>
              </a:tblGrid>
              <a:tr h="545465">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tipo_doc_administrador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08094175"/>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1.001.291.038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07718"/>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403014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599016"/>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1.282.344.895</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973908"/>
                  </a:ext>
                </a:extLst>
              </a:tr>
            </a:tbl>
          </a:graphicData>
        </a:graphic>
      </p:graphicFrame>
      <p:sp>
        <p:nvSpPr>
          <p:cNvPr id="11" name="CuadroTexto 10">
            <a:extLst>
              <a:ext uri="{FF2B5EF4-FFF2-40B4-BE49-F238E27FC236}">
                <a16:creationId xmlns:a16="http://schemas.microsoft.com/office/drawing/2014/main" id="{E1482897-43A8-4022-BA3E-B84E0D251804}"/>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4953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47951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349869"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MODELOS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FC816245-4F2D-4120-97EB-EB7E0009867A}"/>
              </a:ext>
            </a:extLst>
          </p:cNvPr>
          <p:cNvGraphicFramePr>
            <a:graphicFrameLocks noGrp="1"/>
          </p:cNvGraphicFramePr>
          <p:nvPr>
            <p:extLst>
              <p:ext uri="{D42A27DB-BD31-4B8C-83A1-F6EECF244321}">
                <p14:modId xmlns:p14="http://schemas.microsoft.com/office/powerpoint/2010/main" val="790367699"/>
              </p:ext>
            </p:extLst>
          </p:nvPr>
        </p:nvGraphicFramePr>
        <p:xfrm>
          <a:off x="265384" y="1341221"/>
          <a:ext cx="4814217" cy="2287803"/>
        </p:xfrm>
        <a:graphic>
          <a:graphicData uri="http://schemas.openxmlformats.org/drawingml/2006/table">
            <a:tbl>
              <a:tblPr/>
              <a:tblGrid>
                <a:gridCol w="1338786">
                  <a:extLst>
                    <a:ext uri="{9D8B030D-6E8A-4147-A177-3AD203B41FA5}">
                      <a16:colId xmlns:a16="http://schemas.microsoft.com/office/drawing/2014/main" val="2716766786"/>
                    </a:ext>
                  </a:extLst>
                </a:gridCol>
                <a:gridCol w="1580806">
                  <a:extLst>
                    <a:ext uri="{9D8B030D-6E8A-4147-A177-3AD203B41FA5}">
                      <a16:colId xmlns:a16="http://schemas.microsoft.com/office/drawing/2014/main" val="502820055"/>
                    </a:ext>
                  </a:extLst>
                </a:gridCol>
                <a:gridCol w="284798">
                  <a:extLst>
                    <a:ext uri="{9D8B030D-6E8A-4147-A177-3AD203B41FA5}">
                      <a16:colId xmlns:a16="http://schemas.microsoft.com/office/drawing/2014/main" val="430413011"/>
                    </a:ext>
                  </a:extLst>
                </a:gridCol>
                <a:gridCol w="463783">
                  <a:extLst>
                    <a:ext uri="{9D8B030D-6E8A-4147-A177-3AD203B41FA5}">
                      <a16:colId xmlns:a16="http://schemas.microsoft.com/office/drawing/2014/main" val="3356451052"/>
                    </a:ext>
                  </a:extLst>
                </a:gridCol>
                <a:gridCol w="359200">
                  <a:extLst>
                    <a:ext uri="{9D8B030D-6E8A-4147-A177-3AD203B41FA5}">
                      <a16:colId xmlns:a16="http://schemas.microsoft.com/office/drawing/2014/main" val="2234522119"/>
                    </a:ext>
                  </a:extLst>
                </a:gridCol>
                <a:gridCol w="786844">
                  <a:extLst>
                    <a:ext uri="{9D8B030D-6E8A-4147-A177-3AD203B41FA5}">
                      <a16:colId xmlns:a16="http://schemas.microsoft.com/office/drawing/2014/main" val="3795393268"/>
                    </a:ext>
                  </a:extLst>
                </a:gridCol>
              </a:tblGrid>
              <a:tr h="288899">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7204217"/>
                  </a:ext>
                </a:extLst>
              </a:tr>
              <a:tr h="277205">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MODELOS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100374477"/>
                  </a:ext>
                </a:extLst>
              </a:tr>
              <a:tr h="381071">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93714956"/>
                  </a:ext>
                </a:extLst>
              </a:tr>
              <a:tr h="53171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 cada modelo de los productos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075338"/>
                  </a:ext>
                </a:extLst>
              </a:tr>
              <a:tr h="346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nombre del modelo para 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81397"/>
                  </a:ext>
                </a:extLst>
              </a:tr>
              <a:tr h="46223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id_marca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marca del producto que va ligado con el 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737439"/>
                  </a:ext>
                </a:extLst>
              </a:tr>
            </a:tbl>
          </a:graphicData>
        </a:graphic>
      </p:graphicFrame>
      <p:graphicFrame>
        <p:nvGraphicFramePr>
          <p:cNvPr id="11" name="Tabla 10">
            <a:extLst>
              <a:ext uri="{FF2B5EF4-FFF2-40B4-BE49-F238E27FC236}">
                <a16:creationId xmlns:a16="http://schemas.microsoft.com/office/drawing/2014/main" id="{8C33E2C4-40B2-4F79-9E29-43C300012539}"/>
              </a:ext>
            </a:extLst>
          </p:cNvPr>
          <p:cNvGraphicFramePr>
            <a:graphicFrameLocks noGrp="1"/>
          </p:cNvGraphicFramePr>
          <p:nvPr>
            <p:extLst>
              <p:ext uri="{D42A27DB-BD31-4B8C-83A1-F6EECF244321}">
                <p14:modId xmlns:p14="http://schemas.microsoft.com/office/powerpoint/2010/main" val="1690726356"/>
              </p:ext>
            </p:extLst>
          </p:nvPr>
        </p:nvGraphicFramePr>
        <p:xfrm>
          <a:off x="5479519" y="1341221"/>
          <a:ext cx="3159656" cy="1983002"/>
        </p:xfrm>
        <a:graphic>
          <a:graphicData uri="http://schemas.openxmlformats.org/drawingml/2006/table">
            <a:tbl>
              <a:tblPr/>
              <a:tblGrid>
                <a:gridCol w="948703">
                  <a:extLst>
                    <a:ext uri="{9D8B030D-6E8A-4147-A177-3AD203B41FA5}">
                      <a16:colId xmlns:a16="http://schemas.microsoft.com/office/drawing/2014/main" val="3729578001"/>
                    </a:ext>
                  </a:extLst>
                </a:gridCol>
                <a:gridCol w="1201303">
                  <a:extLst>
                    <a:ext uri="{9D8B030D-6E8A-4147-A177-3AD203B41FA5}">
                      <a16:colId xmlns:a16="http://schemas.microsoft.com/office/drawing/2014/main" val="3560842282"/>
                    </a:ext>
                  </a:extLst>
                </a:gridCol>
                <a:gridCol w="1009650">
                  <a:extLst>
                    <a:ext uri="{9D8B030D-6E8A-4147-A177-3AD203B41FA5}">
                      <a16:colId xmlns:a16="http://schemas.microsoft.com/office/drawing/2014/main" val="678201874"/>
                    </a:ext>
                  </a:extLst>
                </a:gridCol>
              </a:tblGrid>
              <a:tr h="505760">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id_modelos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modelo</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id_marca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36048741"/>
                  </a:ext>
                </a:extLst>
              </a:tr>
              <a:tr h="485741">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M513IA-BN738</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301305"/>
                  </a:ext>
                </a:extLst>
              </a:tr>
              <a:tr h="505760">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GF65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M_06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843647"/>
                  </a:ext>
                </a:extLst>
              </a:tr>
              <a:tr h="48574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MO_5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MSI GF76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M_06</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09397"/>
                  </a:ext>
                </a:extLst>
              </a:tr>
            </a:tbl>
          </a:graphicData>
        </a:graphic>
      </p:graphicFrame>
      <p:sp>
        <p:nvSpPr>
          <p:cNvPr id="10" name="CuadroTexto 9">
            <a:extLst>
              <a:ext uri="{FF2B5EF4-FFF2-40B4-BE49-F238E27FC236}">
                <a16:creationId xmlns:a16="http://schemas.microsoft.com/office/drawing/2014/main" id="{F1C09463-60EC-4C88-B3CC-1331DA0492D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952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268620"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449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PRODUCTOS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B7545F35-CE8A-468A-AF27-1ACACE941425}"/>
              </a:ext>
            </a:extLst>
          </p:cNvPr>
          <p:cNvGraphicFramePr>
            <a:graphicFrameLocks noGrp="1"/>
          </p:cNvGraphicFramePr>
          <p:nvPr>
            <p:extLst>
              <p:ext uri="{D42A27DB-BD31-4B8C-83A1-F6EECF244321}">
                <p14:modId xmlns:p14="http://schemas.microsoft.com/office/powerpoint/2010/main" val="1719214383"/>
              </p:ext>
            </p:extLst>
          </p:nvPr>
        </p:nvGraphicFramePr>
        <p:xfrm>
          <a:off x="265384" y="1341223"/>
          <a:ext cx="4688480" cy="2999992"/>
        </p:xfrm>
        <a:graphic>
          <a:graphicData uri="http://schemas.openxmlformats.org/drawingml/2006/table">
            <a:tbl>
              <a:tblPr/>
              <a:tblGrid>
                <a:gridCol w="1303094">
                  <a:extLst>
                    <a:ext uri="{9D8B030D-6E8A-4147-A177-3AD203B41FA5}">
                      <a16:colId xmlns:a16="http://schemas.microsoft.com/office/drawing/2014/main" val="4048867559"/>
                    </a:ext>
                  </a:extLst>
                </a:gridCol>
                <a:gridCol w="1539923">
                  <a:extLst>
                    <a:ext uri="{9D8B030D-6E8A-4147-A177-3AD203B41FA5}">
                      <a16:colId xmlns:a16="http://schemas.microsoft.com/office/drawing/2014/main" val="2155265696"/>
                    </a:ext>
                  </a:extLst>
                </a:gridCol>
                <a:gridCol w="276201">
                  <a:extLst>
                    <a:ext uri="{9D8B030D-6E8A-4147-A177-3AD203B41FA5}">
                      <a16:colId xmlns:a16="http://schemas.microsoft.com/office/drawing/2014/main" val="1906070244"/>
                    </a:ext>
                  </a:extLst>
                </a:gridCol>
                <a:gridCol w="452323">
                  <a:extLst>
                    <a:ext uri="{9D8B030D-6E8A-4147-A177-3AD203B41FA5}">
                      <a16:colId xmlns:a16="http://schemas.microsoft.com/office/drawing/2014/main" val="2587329304"/>
                    </a:ext>
                  </a:extLst>
                </a:gridCol>
                <a:gridCol w="349910">
                  <a:extLst>
                    <a:ext uri="{9D8B030D-6E8A-4147-A177-3AD203B41FA5}">
                      <a16:colId xmlns:a16="http://schemas.microsoft.com/office/drawing/2014/main" val="3267630810"/>
                    </a:ext>
                  </a:extLst>
                </a:gridCol>
                <a:gridCol w="767029">
                  <a:extLst>
                    <a:ext uri="{9D8B030D-6E8A-4147-A177-3AD203B41FA5}">
                      <a16:colId xmlns:a16="http://schemas.microsoft.com/office/drawing/2014/main" val="706709851"/>
                    </a:ext>
                  </a:extLst>
                </a:gridCol>
              </a:tblGrid>
              <a:tr h="2298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62716019"/>
                  </a:ext>
                </a:extLst>
              </a:tr>
              <a:tr h="220579">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PRODUCTOS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708744987"/>
                  </a:ext>
                </a:extLst>
              </a:tr>
              <a:tr h="303228">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12828102"/>
                  </a:ext>
                </a:extLst>
              </a:tr>
              <a:tr h="591132">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serial_producto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serial del producto seleccionado a añadir a la base de datos ejemplo: SXD62R41589I235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159296"/>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al modelo de su producto ejemplo: MO_1, MO_03…</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247209"/>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precio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precio del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291851"/>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del procesador relacionado con 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562427"/>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pantalla del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3290793"/>
                  </a:ext>
                </a:extLst>
              </a:tr>
            </a:tbl>
          </a:graphicData>
        </a:graphic>
      </p:graphicFrame>
      <p:graphicFrame>
        <p:nvGraphicFramePr>
          <p:cNvPr id="13" name="Tabla 12">
            <a:extLst>
              <a:ext uri="{FF2B5EF4-FFF2-40B4-BE49-F238E27FC236}">
                <a16:creationId xmlns:a16="http://schemas.microsoft.com/office/drawing/2014/main" id="{ECB9A27D-90BA-458A-AA58-8BCCB8429B89}"/>
              </a:ext>
            </a:extLst>
          </p:cNvPr>
          <p:cNvGraphicFramePr>
            <a:graphicFrameLocks noGrp="1"/>
          </p:cNvGraphicFramePr>
          <p:nvPr>
            <p:extLst>
              <p:ext uri="{D42A27DB-BD31-4B8C-83A1-F6EECF244321}">
                <p14:modId xmlns:p14="http://schemas.microsoft.com/office/powerpoint/2010/main" val="1765194685"/>
              </p:ext>
            </p:extLst>
          </p:nvPr>
        </p:nvGraphicFramePr>
        <p:xfrm>
          <a:off x="5268620" y="1341222"/>
          <a:ext cx="3744753" cy="1230528"/>
        </p:xfrm>
        <a:graphic>
          <a:graphicData uri="http://schemas.openxmlformats.org/drawingml/2006/table">
            <a:tbl>
              <a:tblPr/>
              <a:tblGrid>
                <a:gridCol w="954563">
                  <a:extLst>
                    <a:ext uri="{9D8B030D-6E8A-4147-A177-3AD203B41FA5}">
                      <a16:colId xmlns:a16="http://schemas.microsoft.com/office/drawing/2014/main" val="3785916944"/>
                    </a:ext>
                  </a:extLst>
                </a:gridCol>
                <a:gridCol w="997100">
                  <a:extLst>
                    <a:ext uri="{9D8B030D-6E8A-4147-A177-3AD203B41FA5}">
                      <a16:colId xmlns:a16="http://schemas.microsoft.com/office/drawing/2014/main" val="1445008135"/>
                    </a:ext>
                  </a:extLst>
                </a:gridCol>
                <a:gridCol w="1022768">
                  <a:extLst>
                    <a:ext uri="{9D8B030D-6E8A-4147-A177-3AD203B41FA5}">
                      <a16:colId xmlns:a16="http://schemas.microsoft.com/office/drawing/2014/main" val="1895919483"/>
                    </a:ext>
                  </a:extLst>
                </a:gridCol>
                <a:gridCol w="770322">
                  <a:extLst>
                    <a:ext uri="{9D8B030D-6E8A-4147-A177-3AD203B41FA5}">
                      <a16:colId xmlns:a16="http://schemas.microsoft.com/office/drawing/2014/main" val="377005535"/>
                    </a:ext>
                  </a:extLst>
                </a:gridCol>
              </a:tblGrid>
              <a:tr h="333424">
                <a:tc>
                  <a:txBody>
                    <a:bodyPr/>
                    <a:lstStyle/>
                    <a:p>
                      <a:pPr algn="ctr">
                        <a:spcBef>
                          <a:spcPts val="300"/>
                        </a:spcBef>
                        <a:spcAft>
                          <a:spcPts val="300"/>
                        </a:spcAft>
                      </a:pPr>
                      <a:r>
                        <a:rPr lang="es-ES_tradnl" sz="800" b="1">
                          <a:effectLst/>
                          <a:latin typeface="Arial" panose="020B0604020202020204" pitchFamily="34" charset="0"/>
                          <a:ea typeface="Arial" panose="020B0604020202020204" pitchFamily="34" charset="0"/>
                          <a:cs typeface="Calibri" panose="020F0502020204030204" pitchFamily="34" charset="0"/>
                        </a:rPr>
                        <a:t>serial_producto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SXD62R41589I235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FDN65X42188F395</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UKB49G17241O355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390530"/>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id_modelo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MO_7</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971286"/>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precio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$4.099.900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$5.699.999</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004693"/>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id_procesador</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INTEL_03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109138"/>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id_pantalla</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PA_106</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494608"/>
                  </a:ext>
                </a:extLst>
              </a:tr>
            </a:tbl>
          </a:graphicData>
        </a:graphic>
      </p:graphicFrame>
      <p:sp>
        <p:nvSpPr>
          <p:cNvPr id="10" name="CuadroTexto 9">
            <a:extLst>
              <a:ext uri="{FF2B5EF4-FFF2-40B4-BE49-F238E27FC236}">
                <a16:creationId xmlns:a16="http://schemas.microsoft.com/office/drawing/2014/main" id="{4CE9D0E5-F34D-4A31-BA64-C4D8B0AD7B5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552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938337" y="1848495"/>
            <a:ext cx="5267325"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GANTT </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008097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GANTT</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550024"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Haciendo uso de la herramienta Microsoft Project, se realizó el diagrama de Gantt del Proyecto y se generaron informes, en los que se evidencian los costos y recursos usados en el mismo.</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7758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D77461-493B-467A-BD07-0827D3137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781" y="995081"/>
            <a:ext cx="5786438" cy="402849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spTree>
    <p:extLst>
      <p:ext uri="{BB962C8B-B14F-4D97-AF65-F5344CB8AC3E}">
        <p14:creationId xmlns:p14="http://schemas.microsoft.com/office/powerpoint/2010/main" val="208983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5" name="Imagen 4">
            <a:extLst>
              <a:ext uri="{FF2B5EF4-FFF2-40B4-BE49-F238E27FC236}">
                <a16:creationId xmlns:a16="http://schemas.microsoft.com/office/drawing/2014/main" id="{DBC5109B-5887-49EC-85D5-0689FA901B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3201" y="1057775"/>
            <a:ext cx="4930872" cy="3504284"/>
          </a:xfrm>
          <a:prstGeom prst="rect">
            <a:avLst/>
          </a:prstGeom>
          <a:noFill/>
        </p:spPr>
      </p:pic>
    </p:spTree>
    <p:extLst>
      <p:ext uri="{BB962C8B-B14F-4D97-AF65-F5344CB8AC3E}">
        <p14:creationId xmlns:p14="http://schemas.microsoft.com/office/powerpoint/2010/main" val="3148644996"/>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13654</Words>
  <Application>Microsoft Office PowerPoint</Application>
  <PresentationFormat>Presentación en pantalla (16:9)</PresentationFormat>
  <Paragraphs>3999</Paragraphs>
  <Slides>118</Slides>
  <Notes>90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118</vt:i4>
      </vt:variant>
    </vt:vector>
  </HeadingPairs>
  <TitlesOfParts>
    <vt:vector size="121"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Brandon Delgado</cp:lastModifiedBy>
  <cp:revision>117</cp:revision>
  <dcterms:created xsi:type="dcterms:W3CDTF">2015-08-06T22:24:59Z</dcterms:created>
  <dcterms:modified xsi:type="dcterms:W3CDTF">2022-04-04T14:40:57Z</dcterms:modified>
</cp:coreProperties>
</file>