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6403D-ECB9-4913-8BDA-B8FCF1A3FCA3}" type="datetimeFigureOut">
              <a:rPr lang="en-IN" smtClean="0"/>
              <a:t>15-05-2021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D23E9-E72E-4F84-8F27-1DF421E9DF2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4948E0-A3B9-4E8C-821F-45B25387D5F7}"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948E0-A3B9-4E8C-821F-45B25387D5F7}"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948E0-A3B9-4E8C-821F-45B25387D5F7}"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948E0-A3B9-4E8C-821F-45B25387D5F7}"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948E0-A3B9-4E8C-821F-45B25387D5F7}"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4948E0-A3B9-4E8C-821F-45B25387D5F7}"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4948E0-A3B9-4E8C-821F-45B25387D5F7}"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4948E0-A3B9-4E8C-821F-45B25387D5F7}"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948E0-A3B9-4E8C-821F-45B25387D5F7}"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948E0-A3B9-4E8C-821F-45B25387D5F7}"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948E0-A3B9-4E8C-821F-45B25387D5F7}"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8B7D8E-0C73-4F15-986C-8D0DD36998E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948E0-A3B9-4E8C-821F-45B25387D5F7}" type="datetimeFigureOut">
              <a:rPr lang="en-IN" smtClean="0"/>
              <a:t>15-05-2021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B7D8E-0C73-4F15-986C-8D0DD36998E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Optimized </a:t>
            </a:r>
            <a:r>
              <a:rPr lang="en-US" dirty="0"/>
              <a:t>H</a:t>
            </a:r>
            <a:r>
              <a:rPr lang="en-US" dirty="0" smtClean="0"/>
              <a:t>ybrid </a:t>
            </a:r>
            <a:r>
              <a:rPr lang="en-US" dirty="0"/>
              <a:t>A</a:t>
            </a:r>
            <a:r>
              <a:rPr lang="en-US" dirty="0" smtClean="0"/>
              <a:t>lgorithm </a:t>
            </a:r>
            <a:r>
              <a:rPr lang="en-US" dirty="0"/>
              <a:t>using </a:t>
            </a:r>
            <a:r>
              <a:rPr lang="en-US" dirty="0" smtClean="0"/>
              <a:t>RR, SJF </a:t>
            </a:r>
            <a:r>
              <a:rPr lang="en-US" dirty="0"/>
              <a:t>and </a:t>
            </a:r>
            <a:r>
              <a:rPr lang="en-US" dirty="0" smtClean="0"/>
              <a:t>SRTF</a:t>
            </a:r>
            <a:endParaRPr lang="en-IN" dirty="0"/>
          </a:p>
        </p:txBody>
      </p:sp>
      <p:sp>
        <p:nvSpPr>
          <p:cNvPr id="3" name="Subtitle 2"/>
          <p:cNvSpPr>
            <a:spLocks noGrp="1"/>
          </p:cNvSpPr>
          <p:nvPr>
            <p:ph type="subTitle" idx="1"/>
          </p:nvPr>
        </p:nvSpPr>
        <p:spPr>
          <a:xfrm>
            <a:off x="1524000" y="4336824"/>
            <a:ext cx="9144000" cy="1655762"/>
          </a:xfrm>
        </p:spPr>
        <p:txBody>
          <a:bodyPr>
            <a:normAutofit lnSpcReduction="10000"/>
          </a:bodyPr>
          <a:lstStyle/>
          <a:p>
            <a:pPr algn="r"/>
            <a:r>
              <a:rPr lang="en-IN" dirty="0" smtClean="0"/>
              <a:t>Team:</a:t>
            </a:r>
          </a:p>
          <a:p>
            <a:pPr algn="r"/>
            <a:r>
              <a:rPr lang="en-IN" dirty="0" err="1" smtClean="0"/>
              <a:t>Abhay</a:t>
            </a:r>
            <a:r>
              <a:rPr lang="en-IN" dirty="0" smtClean="0"/>
              <a:t> Rao </a:t>
            </a:r>
            <a:r>
              <a:rPr lang="en-IN" dirty="0"/>
              <a:t>(</a:t>
            </a:r>
            <a:r>
              <a:rPr lang="en-IN" dirty="0" smtClean="0"/>
              <a:t>19BCS002)</a:t>
            </a:r>
          </a:p>
          <a:p>
            <a:pPr algn="r"/>
            <a:r>
              <a:rPr lang="en-IN" dirty="0" err="1" smtClean="0"/>
              <a:t>Abhisek</a:t>
            </a:r>
            <a:r>
              <a:rPr lang="en-IN" dirty="0"/>
              <a:t> Rana (</a:t>
            </a:r>
            <a:r>
              <a:rPr lang="en-IN" dirty="0" smtClean="0"/>
              <a:t>19BCS003)</a:t>
            </a:r>
          </a:p>
          <a:p>
            <a:pPr algn="r"/>
            <a:r>
              <a:rPr lang="en-IN" dirty="0" smtClean="0"/>
              <a:t>Abhishek Arya (19BCS004)</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HYBRID </a:t>
            </a:r>
            <a:r>
              <a:rPr lang="en-IN" dirty="0" smtClean="0"/>
              <a:t>ALGORITHM:</a:t>
            </a:r>
            <a:endParaRPr lang="en-IN" dirty="0"/>
          </a:p>
        </p:txBody>
      </p:sp>
      <p:sp>
        <p:nvSpPr>
          <p:cNvPr id="3" name="Content Placeholder 2"/>
          <p:cNvSpPr>
            <a:spLocks noGrp="1"/>
          </p:cNvSpPr>
          <p:nvPr>
            <p:ph idx="1"/>
          </p:nvPr>
        </p:nvSpPr>
        <p:spPr/>
        <p:txBody>
          <a:bodyPr/>
          <a:lstStyle/>
          <a:p>
            <a:endParaRPr lang="en-IN" dirty="0" smtClean="0"/>
          </a:p>
          <a:p>
            <a:r>
              <a:rPr lang="en-IN" dirty="0" smtClean="0"/>
              <a:t>Mean=7.4ms</a:t>
            </a:r>
          </a:p>
          <a:p>
            <a:r>
              <a:rPr lang="en-IN" dirty="0" smtClean="0"/>
              <a:t>Minimum </a:t>
            </a:r>
            <a:r>
              <a:rPr lang="en-IN" dirty="0"/>
              <a:t>burst time</a:t>
            </a:r>
            <a:r>
              <a:rPr lang="en-IN" dirty="0" smtClean="0"/>
              <a:t>= 1ms</a:t>
            </a:r>
          </a:p>
          <a:p>
            <a:r>
              <a:rPr lang="en-IN" dirty="0" smtClean="0"/>
              <a:t>ETQ=ceiling( mean + minimum )/</a:t>
            </a:r>
            <a:r>
              <a:rPr lang="en-IN" dirty="0"/>
              <a:t>2</a:t>
            </a:r>
            <a:r>
              <a:rPr lang="en-IN" dirty="0" smtClean="0"/>
              <a:t>= ceil </a:t>
            </a:r>
            <a:r>
              <a:rPr lang="en-IN" dirty="0"/>
              <a:t>((7.4+1)/2</a:t>
            </a:r>
            <a:r>
              <a:rPr lang="en-IN" dirty="0" smtClean="0"/>
              <a:t>)= 5ms</a:t>
            </a:r>
          </a:p>
          <a:p>
            <a:endParaRPr lang="en-IN" dirty="0" smtClean="0"/>
          </a:p>
          <a:p>
            <a:r>
              <a:rPr lang="en-IN" dirty="0" smtClean="0"/>
              <a:t>Gantt Chart:</a:t>
            </a:r>
          </a:p>
          <a:p>
            <a:endParaRPr lang="en-IN" dirty="0" smtClean="0"/>
          </a:p>
          <a:p>
            <a:pPr marL="0" indent="0">
              <a:buNone/>
            </a:pPr>
            <a:r>
              <a:rPr lang="en-IN" dirty="0" smtClean="0"/>
              <a:t>   0        1        5       10      15     20     21     26      31      32      37</a:t>
            </a:r>
          </a:p>
          <a:p>
            <a:pPr marL="0" indent="0">
              <a:buNone/>
            </a:pPr>
            <a:endParaRPr lang="en-IN" dirty="0"/>
          </a:p>
        </p:txBody>
      </p:sp>
      <p:graphicFrame>
        <p:nvGraphicFramePr>
          <p:cNvPr id="4" name="Table 3"/>
          <p:cNvGraphicFramePr>
            <a:graphicFrameLocks noGrp="1"/>
          </p:cNvGraphicFramePr>
          <p:nvPr/>
        </p:nvGraphicFramePr>
        <p:xfrm>
          <a:off x="1305378" y="493202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IN" dirty="0" smtClean="0"/>
                        <a:t>Pr2</a:t>
                      </a:r>
                      <a:endParaRPr lang="en-IN" dirty="0"/>
                    </a:p>
                  </a:txBody>
                  <a:tcPr/>
                </a:tc>
                <a:tc>
                  <a:txBody>
                    <a:bodyPr/>
                    <a:lstStyle/>
                    <a:p>
                      <a:r>
                        <a:rPr lang="en-IN" dirty="0" smtClean="0"/>
                        <a:t>Pr3</a:t>
                      </a:r>
                      <a:endParaRPr lang="en-IN" dirty="0"/>
                    </a:p>
                  </a:txBody>
                  <a:tcPr/>
                </a:tc>
                <a:tc>
                  <a:txBody>
                    <a:bodyPr/>
                    <a:lstStyle/>
                    <a:p>
                      <a:r>
                        <a:rPr lang="en-IN" dirty="0" smtClean="0"/>
                        <a:t>Pr1</a:t>
                      </a:r>
                      <a:endParaRPr lang="en-IN" dirty="0"/>
                    </a:p>
                  </a:txBody>
                  <a:tcPr/>
                </a:tc>
                <a:tc>
                  <a:txBody>
                    <a:bodyPr/>
                    <a:lstStyle/>
                    <a:p>
                      <a:r>
                        <a:rPr lang="en-IN" dirty="0" smtClean="0"/>
                        <a:t>Pr4</a:t>
                      </a:r>
                      <a:endParaRPr lang="en-IN" dirty="0"/>
                    </a:p>
                  </a:txBody>
                  <a:tcPr/>
                </a:tc>
                <a:tc>
                  <a:txBody>
                    <a:bodyPr/>
                    <a:lstStyle/>
                    <a:p>
                      <a:r>
                        <a:rPr lang="en-IN" dirty="0" smtClean="0"/>
                        <a:t>Pr0</a:t>
                      </a:r>
                      <a:endParaRPr lang="en-IN" dirty="0"/>
                    </a:p>
                  </a:txBody>
                  <a:tcPr/>
                </a:tc>
                <a:tc>
                  <a:txBody>
                    <a:bodyPr/>
                    <a:lstStyle/>
                    <a:p>
                      <a:r>
                        <a:rPr lang="en-IN" dirty="0" smtClean="0"/>
                        <a:t>Pr1</a:t>
                      </a:r>
                      <a:endParaRPr lang="en-IN" dirty="0"/>
                    </a:p>
                  </a:txBody>
                  <a:tcPr/>
                </a:tc>
                <a:tc>
                  <a:txBody>
                    <a:bodyPr/>
                    <a:lstStyle/>
                    <a:p>
                      <a:r>
                        <a:rPr lang="en-IN" dirty="0" smtClean="0"/>
                        <a:t>Pr4</a:t>
                      </a:r>
                      <a:endParaRPr lang="en-IN" dirty="0"/>
                    </a:p>
                  </a:txBody>
                  <a:tcPr/>
                </a:tc>
                <a:tc>
                  <a:txBody>
                    <a:bodyPr/>
                    <a:lstStyle/>
                    <a:p>
                      <a:r>
                        <a:rPr lang="en-IN" dirty="0" smtClean="0"/>
                        <a:t>Pr0</a:t>
                      </a:r>
                      <a:endParaRPr lang="en-IN" dirty="0"/>
                    </a:p>
                  </a:txBody>
                  <a:tcPr/>
                </a:tc>
                <a:tc>
                  <a:txBody>
                    <a:bodyPr/>
                    <a:lstStyle/>
                    <a:p>
                      <a:r>
                        <a:rPr lang="en-IN" dirty="0" smtClean="0"/>
                        <a:t>Pr4</a:t>
                      </a:r>
                      <a:endParaRPr lang="en-IN" dirty="0"/>
                    </a:p>
                  </a:txBody>
                  <a:tcPr/>
                </a:tc>
                <a:tc>
                  <a:txBody>
                    <a:bodyPr/>
                    <a:lstStyle/>
                    <a:p>
                      <a:r>
                        <a:rPr lang="en-IN" dirty="0" smtClean="0"/>
                        <a:t>Pr0</a:t>
                      </a:r>
                      <a:endParaRPr lang="en-IN"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HYBRID ALGORITHM:</a:t>
            </a:r>
          </a:p>
        </p:txBody>
      </p:sp>
      <p:graphicFrame>
        <p:nvGraphicFramePr>
          <p:cNvPr id="4" name="Content Placeholder 3"/>
          <p:cNvGraphicFramePr>
            <a:graphicFrameLocks noGrp="1"/>
          </p:cNvGraphicFramePr>
          <p:nvPr>
            <p:ph idx="1"/>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r>
                        <a:rPr lang="en-IN" dirty="0" smtClean="0"/>
                        <a:t>Process ID</a:t>
                      </a:r>
                      <a:endParaRPr lang="en-IN" dirty="0"/>
                    </a:p>
                  </a:txBody>
                  <a:tcPr/>
                </a:tc>
                <a:tc>
                  <a:txBody>
                    <a:bodyPr/>
                    <a:lstStyle/>
                    <a:p>
                      <a:r>
                        <a:rPr lang="en-IN" dirty="0" smtClean="0"/>
                        <a:t>Burst Time(</a:t>
                      </a:r>
                      <a:r>
                        <a:rPr lang="en-IN" dirty="0" err="1" smtClean="0"/>
                        <a:t>ms</a:t>
                      </a:r>
                      <a:r>
                        <a:rPr lang="en-IN" dirty="0" smtClean="0"/>
                        <a:t>)</a:t>
                      </a:r>
                      <a:endParaRPr lang="en-IN" dirty="0"/>
                    </a:p>
                  </a:txBody>
                  <a:tcPr/>
                </a:tc>
                <a:tc>
                  <a:txBody>
                    <a:bodyPr/>
                    <a:lstStyle/>
                    <a:p>
                      <a:r>
                        <a:rPr lang="en-IN" dirty="0" smtClean="0"/>
                        <a:t>Waiting Time(</a:t>
                      </a:r>
                      <a:r>
                        <a:rPr lang="en-IN" dirty="0" err="1" smtClean="0"/>
                        <a:t>ms</a:t>
                      </a:r>
                      <a:r>
                        <a:rPr lang="en-IN" dirty="0" smtClean="0"/>
                        <a:t>)</a:t>
                      </a:r>
                      <a:endParaRPr lang="en-IN" dirty="0"/>
                    </a:p>
                  </a:txBody>
                  <a:tcPr/>
                </a:tc>
                <a:tc>
                  <a:txBody>
                    <a:bodyPr/>
                    <a:lstStyle/>
                    <a:p>
                      <a:r>
                        <a:rPr lang="en-IN" dirty="0" smtClean="0"/>
                        <a:t>Turn Around Time(</a:t>
                      </a:r>
                      <a:r>
                        <a:rPr lang="en-IN" dirty="0" err="1" smtClean="0"/>
                        <a:t>ms</a:t>
                      </a:r>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dirty="0" smtClean="0"/>
                        <a:t>0</a:t>
                      </a:r>
                      <a:endParaRPr lang="en-IN" dirty="0"/>
                    </a:p>
                  </a:txBody>
                  <a:tcPr/>
                </a:tc>
                <a:tc>
                  <a:txBody>
                    <a:bodyPr/>
                    <a:lstStyle/>
                    <a:p>
                      <a:r>
                        <a:rPr lang="en-IN" dirty="0" smtClean="0"/>
                        <a:t>15</a:t>
                      </a:r>
                      <a:endParaRPr lang="en-IN" dirty="0"/>
                    </a:p>
                  </a:txBody>
                  <a:tcPr/>
                </a:tc>
                <a:tc>
                  <a:txBody>
                    <a:bodyPr/>
                    <a:lstStyle/>
                    <a:p>
                      <a:r>
                        <a:rPr lang="en-IN" dirty="0" smtClean="0"/>
                        <a:t>22</a:t>
                      </a:r>
                      <a:endParaRPr lang="en-IN" dirty="0"/>
                    </a:p>
                  </a:txBody>
                  <a:tcPr/>
                </a:tc>
                <a:tc>
                  <a:txBody>
                    <a:bodyPr/>
                    <a:lstStyle/>
                    <a:p>
                      <a:r>
                        <a:rPr lang="en-IN" dirty="0" smtClean="0"/>
                        <a:t>37</a:t>
                      </a:r>
                      <a:endParaRPr lang="en-IN" dirty="0"/>
                    </a:p>
                  </a:txBody>
                  <a:tcPr/>
                </a:tc>
                <a:extLst>
                  <a:ext uri="{0D108BD9-81ED-4DB2-BD59-A6C34878D82A}">
                    <a16:rowId xmlns:a16="http://schemas.microsoft.com/office/drawing/2014/main" val="10001"/>
                  </a:ext>
                </a:extLst>
              </a:tr>
              <a:tr h="370840">
                <a:tc>
                  <a:txBody>
                    <a:bodyPr/>
                    <a:lstStyle/>
                    <a:p>
                      <a:r>
                        <a:rPr lang="en-IN" dirty="0" smtClean="0"/>
                        <a:t>1</a:t>
                      </a:r>
                      <a:endParaRPr lang="en-IN" dirty="0"/>
                    </a:p>
                  </a:txBody>
                  <a:tcPr/>
                </a:tc>
                <a:tc>
                  <a:txBody>
                    <a:bodyPr/>
                    <a:lstStyle/>
                    <a:p>
                      <a:r>
                        <a:rPr lang="en-IN" dirty="0" smtClean="0"/>
                        <a:t>6</a:t>
                      </a:r>
                      <a:endParaRPr lang="en-IN" dirty="0"/>
                    </a:p>
                  </a:txBody>
                  <a:tcPr/>
                </a:tc>
                <a:tc>
                  <a:txBody>
                    <a:bodyPr/>
                    <a:lstStyle/>
                    <a:p>
                      <a:r>
                        <a:rPr lang="en-IN" dirty="0" smtClean="0"/>
                        <a:t>15</a:t>
                      </a:r>
                      <a:endParaRPr lang="en-IN" dirty="0"/>
                    </a:p>
                  </a:txBody>
                  <a:tcPr/>
                </a:tc>
                <a:tc>
                  <a:txBody>
                    <a:bodyPr/>
                    <a:lstStyle/>
                    <a:p>
                      <a:r>
                        <a:rPr lang="en-IN" dirty="0" smtClean="0"/>
                        <a:t>21</a:t>
                      </a:r>
                      <a:endParaRPr lang="en-IN" dirty="0"/>
                    </a:p>
                  </a:txBody>
                  <a:tcPr/>
                </a:tc>
                <a:extLst>
                  <a:ext uri="{0D108BD9-81ED-4DB2-BD59-A6C34878D82A}">
                    <a16:rowId xmlns:a16="http://schemas.microsoft.com/office/drawing/2014/main" val="10002"/>
                  </a:ext>
                </a:extLst>
              </a:tr>
              <a:tr h="370840">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10003"/>
                  </a:ext>
                </a:extLst>
              </a:tr>
              <a:tr h="370840">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10004"/>
                  </a:ext>
                </a:extLst>
              </a:tr>
              <a:tr h="370840">
                <a:tc>
                  <a:txBody>
                    <a:bodyPr/>
                    <a:lstStyle/>
                    <a:p>
                      <a:r>
                        <a:rPr lang="en-IN" dirty="0" smtClean="0"/>
                        <a:t>4</a:t>
                      </a:r>
                      <a:endParaRPr lang="en-IN" dirty="0"/>
                    </a:p>
                  </a:txBody>
                  <a:tcPr/>
                </a:tc>
                <a:tc>
                  <a:txBody>
                    <a:bodyPr/>
                    <a:lstStyle/>
                    <a:p>
                      <a:r>
                        <a:rPr lang="en-IN" dirty="0" smtClean="0"/>
                        <a:t>11</a:t>
                      </a:r>
                      <a:endParaRPr lang="en-IN" dirty="0"/>
                    </a:p>
                  </a:txBody>
                  <a:tcPr/>
                </a:tc>
                <a:tc>
                  <a:txBody>
                    <a:bodyPr/>
                    <a:lstStyle/>
                    <a:p>
                      <a:r>
                        <a:rPr lang="en-IN" dirty="0" smtClean="0"/>
                        <a:t>21</a:t>
                      </a:r>
                      <a:endParaRPr lang="en-IN" dirty="0"/>
                    </a:p>
                  </a:txBody>
                  <a:tcPr/>
                </a:tc>
                <a:tc>
                  <a:txBody>
                    <a:bodyPr/>
                    <a:lstStyle/>
                    <a:p>
                      <a:r>
                        <a:rPr lang="en-IN" dirty="0" smtClean="0"/>
                        <a:t>32</a:t>
                      </a:r>
                      <a:endParaRPr lang="en-IN"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1486569" y="4810403"/>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smtClean="0"/>
                        <a:t>Average Waiting</a:t>
                      </a:r>
                      <a:r>
                        <a:rPr lang="en-IN" baseline="0" dirty="0" smtClean="0"/>
                        <a:t> Time</a:t>
                      </a:r>
                      <a:endParaRPr lang="en-IN" dirty="0"/>
                    </a:p>
                  </a:txBody>
                  <a:tcPr/>
                </a:tc>
                <a:tc>
                  <a:txBody>
                    <a:bodyPr/>
                    <a:lstStyle/>
                    <a:p>
                      <a:r>
                        <a:rPr lang="en-IN" dirty="0" smtClean="0"/>
                        <a:t>Average Turn Around Time</a:t>
                      </a:r>
                      <a:endParaRPr lang="en-IN" dirty="0"/>
                    </a:p>
                  </a:txBody>
                  <a:tcPr/>
                </a:tc>
                <a:extLst>
                  <a:ext uri="{0D108BD9-81ED-4DB2-BD59-A6C34878D82A}">
                    <a16:rowId xmlns:a16="http://schemas.microsoft.com/office/drawing/2014/main" val="10000"/>
                  </a:ext>
                </a:extLst>
              </a:tr>
              <a:tr h="370840">
                <a:tc>
                  <a:txBody>
                    <a:bodyPr/>
                    <a:lstStyle/>
                    <a:p>
                      <a:r>
                        <a:rPr lang="en-IN" dirty="0" smtClean="0"/>
                        <a:t>11.8ms</a:t>
                      </a:r>
                      <a:endParaRPr lang="en-IN" dirty="0"/>
                    </a:p>
                  </a:txBody>
                  <a:tcPr/>
                </a:tc>
                <a:tc>
                  <a:txBody>
                    <a:bodyPr/>
                    <a:lstStyle/>
                    <a:p>
                      <a:r>
                        <a:rPr lang="en-IN" dirty="0" smtClean="0"/>
                        <a:t>19.2ms</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IN" dirty="0"/>
          </a:p>
        </p:txBody>
      </p:sp>
      <p:sp>
        <p:nvSpPr>
          <p:cNvPr id="3" name="Content Placeholder 2"/>
          <p:cNvSpPr>
            <a:spLocks noGrp="1"/>
          </p:cNvSpPr>
          <p:nvPr>
            <p:ph idx="1"/>
          </p:nvPr>
        </p:nvSpPr>
        <p:spPr/>
        <p:txBody>
          <a:bodyPr/>
          <a:lstStyle/>
          <a:p>
            <a:pPr marL="0" indent="0" fontAlgn="t">
              <a:buNone/>
            </a:pPr>
            <a:r>
              <a:rPr lang="en-IN" dirty="0" smtClean="0"/>
              <a:t>Round Robin					Hybrid Algorithm</a:t>
            </a:r>
          </a:p>
          <a:p>
            <a:pPr marL="0" indent="0" fontAlgn="t">
              <a:buNone/>
            </a:pPr>
            <a:endParaRPr lang="en-IN" dirty="0"/>
          </a:p>
        </p:txBody>
      </p:sp>
      <p:graphicFrame>
        <p:nvGraphicFramePr>
          <p:cNvPr id="4" name="Table 3"/>
          <p:cNvGraphicFramePr>
            <a:graphicFrameLocks noGrp="1"/>
          </p:cNvGraphicFramePr>
          <p:nvPr/>
        </p:nvGraphicFramePr>
        <p:xfrm>
          <a:off x="838200" y="2824843"/>
          <a:ext cx="4025900" cy="2669660"/>
        </p:xfrm>
        <a:graphic>
          <a:graphicData uri="http://schemas.openxmlformats.org/drawingml/2006/table">
            <a:tbl>
              <a:tblPr firstRow="1" bandRow="1">
                <a:tableStyleId>{5C22544A-7EE6-4342-B048-85BDC9FD1C3A}</a:tableStyleId>
              </a:tblPr>
              <a:tblGrid>
                <a:gridCol w="2012950">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tblGrid>
              <a:tr h="13348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smtClean="0"/>
                        <a:t>Average Waiting Time</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smtClean="0"/>
                        <a:t>Average Turnaround Time</a:t>
                      </a:r>
                      <a:endParaRPr lang="en-IN" dirty="0" smtClean="0"/>
                    </a:p>
                  </a:txBody>
                  <a:tcPr/>
                </a:tc>
                <a:extLst>
                  <a:ext uri="{0D108BD9-81ED-4DB2-BD59-A6C34878D82A}">
                    <a16:rowId xmlns:a16="http://schemas.microsoft.com/office/drawing/2014/main" val="10000"/>
                  </a:ext>
                </a:extLst>
              </a:tr>
              <a:tr h="13348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smtClean="0"/>
                        <a:t>17.6ms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smtClean="0"/>
                        <a:t>25ms</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7327900" y="2824843"/>
          <a:ext cx="4025900" cy="2669660"/>
        </p:xfrm>
        <a:graphic>
          <a:graphicData uri="http://schemas.openxmlformats.org/drawingml/2006/table">
            <a:tbl>
              <a:tblPr firstRow="1" bandRow="1">
                <a:tableStyleId>{5C22544A-7EE6-4342-B048-85BDC9FD1C3A}</a:tableStyleId>
              </a:tblPr>
              <a:tblGrid>
                <a:gridCol w="2012950">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tblGrid>
              <a:tr h="13348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smtClean="0"/>
                        <a:t>Average Waiting</a:t>
                      </a:r>
                      <a:r>
                        <a:rPr lang="en-IN" baseline="0" dirty="0" smtClean="0"/>
                        <a:t> Time</a:t>
                      </a:r>
                      <a:endParaRPr lang="en-IN" dirty="0" smtClean="0"/>
                    </a:p>
                    <a:p>
                      <a:endParaRPr lang="en-IN" dirty="0"/>
                    </a:p>
                  </a:txBody>
                  <a:tcPr/>
                </a:tc>
                <a:tc>
                  <a:txBody>
                    <a:bodyPr/>
                    <a:lstStyle/>
                    <a:p>
                      <a:r>
                        <a:rPr lang="en-IN" dirty="0" smtClean="0"/>
                        <a:t>Average turn around time</a:t>
                      </a:r>
                      <a:endParaRPr lang="en-IN" dirty="0"/>
                    </a:p>
                  </a:txBody>
                  <a:tcPr/>
                </a:tc>
                <a:extLst>
                  <a:ext uri="{0D108BD9-81ED-4DB2-BD59-A6C34878D82A}">
                    <a16:rowId xmlns:a16="http://schemas.microsoft.com/office/drawing/2014/main" val="10000"/>
                  </a:ext>
                </a:extLst>
              </a:tr>
              <a:tr h="1334830">
                <a:tc>
                  <a:txBody>
                    <a:bodyPr/>
                    <a:lstStyle/>
                    <a:p>
                      <a:r>
                        <a:rPr lang="en-IN" dirty="0" smtClean="0"/>
                        <a:t>11.8ms</a:t>
                      </a:r>
                      <a:endParaRPr lang="en-IN" dirty="0"/>
                    </a:p>
                  </a:txBody>
                  <a:tcPr/>
                </a:tc>
                <a:tc>
                  <a:txBody>
                    <a:bodyPr/>
                    <a:lstStyle/>
                    <a:p>
                      <a:r>
                        <a:rPr lang="en-IN" dirty="0" smtClean="0"/>
                        <a:t>19.2ms</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 AND RESULTS INVESTIGATION</a:t>
            </a:r>
          </a:p>
        </p:txBody>
      </p:sp>
      <p:sp>
        <p:nvSpPr>
          <p:cNvPr id="3" name="Content Placeholder 2"/>
          <p:cNvSpPr>
            <a:spLocks noGrp="1"/>
          </p:cNvSpPr>
          <p:nvPr>
            <p:ph idx="1"/>
          </p:nvPr>
        </p:nvSpPr>
        <p:spPr>
          <a:xfrm>
            <a:off x="838200" y="1809583"/>
            <a:ext cx="10515600" cy="4351338"/>
          </a:xfrm>
        </p:spPr>
        <p:txBody>
          <a:bodyPr/>
          <a:lstStyle/>
          <a:p>
            <a:r>
              <a:rPr lang="en-IN" dirty="0" smtClean="0"/>
              <a:t>Table2: P</a:t>
            </a:r>
            <a:r>
              <a:rPr lang="en-US" dirty="0" err="1"/>
              <a:t>r</a:t>
            </a:r>
            <a:r>
              <a:rPr lang="en-US" dirty="0" err="1" smtClean="0"/>
              <a:t>ocess</a:t>
            </a:r>
            <a:r>
              <a:rPr lang="en-US" dirty="0" smtClean="0"/>
              <a:t> ID with </a:t>
            </a:r>
            <a:r>
              <a:rPr lang="en-US" dirty="0"/>
              <a:t>their burst </a:t>
            </a:r>
            <a:r>
              <a:rPr lang="en-US" dirty="0" smtClean="0"/>
              <a:t>time</a:t>
            </a:r>
          </a:p>
          <a:p>
            <a:endParaRPr lang="en-IN" dirty="0"/>
          </a:p>
        </p:txBody>
      </p:sp>
      <p:graphicFrame>
        <p:nvGraphicFramePr>
          <p:cNvPr id="7" name="Table 6"/>
          <p:cNvGraphicFramePr>
            <a:graphicFrameLocks noGrp="1"/>
          </p:cNvGraphicFramePr>
          <p:nvPr/>
        </p:nvGraphicFramePr>
        <p:xfrm>
          <a:off x="2032000" y="2687312"/>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IN" dirty="0" smtClean="0"/>
                        <a:t>Process</a:t>
                      </a:r>
                      <a:r>
                        <a:rPr lang="en-IN" baseline="0" dirty="0" smtClean="0"/>
                        <a:t> ID</a:t>
                      </a:r>
                      <a:endParaRPr lang="en-IN" dirty="0"/>
                    </a:p>
                  </a:txBody>
                  <a:tcPr/>
                </a:tc>
                <a:tc>
                  <a:txBody>
                    <a:bodyPr/>
                    <a:lstStyle/>
                    <a:p>
                      <a:r>
                        <a:rPr lang="en-IN" dirty="0" smtClean="0"/>
                        <a:t>Arrival Time(</a:t>
                      </a:r>
                      <a:r>
                        <a:rPr lang="en-IN" dirty="0" err="1" smtClean="0"/>
                        <a:t>ms</a:t>
                      </a:r>
                      <a:r>
                        <a:rPr lang="en-IN" dirty="0" smtClean="0"/>
                        <a:t>)</a:t>
                      </a:r>
                      <a:endParaRPr lang="en-IN" dirty="0"/>
                    </a:p>
                  </a:txBody>
                  <a:tcPr/>
                </a:tc>
                <a:tc>
                  <a:txBody>
                    <a:bodyPr/>
                    <a:lstStyle/>
                    <a:p>
                      <a:r>
                        <a:rPr lang="en-IN" dirty="0" smtClean="0"/>
                        <a:t>Burst Time(</a:t>
                      </a:r>
                      <a:r>
                        <a:rPr lang="en-IN" dirty="0" err="1" smtClean="0"/>
                        <a:t>ms</a:t>
                      </a:r>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dirty="0" smtClean="0"/>
                        <a:t>Pr1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extLst>
                  <a:ext uri="{0D108BD9-81ED-4DB2-BD59-A6C34878D82A}">
                    <a16:rowId xmlns:a16="http://schemas.microsoft.com/office/drawing/2014/main" val="10001"/>
                  </a:ext>
                </a:extLst>
              </a:tr>
              <a:tr h="370840">
                <a:tc>
                  <a:txBody>
                    <a:bodyPr/>
                    <a:lstStyle/>
                    <a:p>
                      <a:r>
                        <a:rPr lang="en-IN" dirty="0" smtClean="0"/>
                        <a:t>Pr2</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extLst>
                  <a:ext uri="{0D108BD9-81ED-4DB2-BD59-A6C34878D82A}">
                    <a16:rowId xmlns:a16="http://schemas.microsoft.com/office/drawing/2014/main" val="10002"/>
                  </a:ext>
                </a:extLst>
              </a:tr>
              <a:tr h="370840">
                <a:tc>
                  <a:txBody>
                    <a:bodyPr/>
                    <a:lstStyle/>
                    <a:p>
                      <a:r>
                        <a:rPr lang="en-IN" dirty="0" smtClean="0"/>
                        <a:t>Pr3</a:t>
                      </a:r>
                      <a:endParaRPr lang="en-IN" dirty="0"/>
                    </a:p>
                  </a:txBody>
                  <a:tcPr/>
                </a:tc>
                <a:tc>
                  <a:txBody>
                    <a:bodyPr/>
                    <a:lstStyle/>
                    <a:p>
                      <a:r>
                        <a:rPr lang="en-IN" dirty="0" smtClean="0"/>
                        <a:t>2</a:t>
                      </a:r>
                      <a:endParaRPr lang="en-IN" dirty="0"/>
                    </a:p>
                  </a:txBody>
                  <a:tcPr/>
                </a:tc>
                <a:tc>
                  <a:txBody>
                    <a:bodyPr/>
                    <a:lstStyle/>
                    <a:p>
                      <a:r>
                        <a:rPr lang="en-IN" dirty="0" smtClean="0"/>
                        <a:t>7</a:t>
                      </a:r>
                      <a:endParaRPr lang="en-IN" dirty="0"/>
                    </a:p>
                  </a:txBody>
                  <a:tcPr/>
                </a:tc>
                <a:extLst>
                  <a:ext uri="{0D108BD9-81ED-4DB2-BD59-A6C34878D82A}">
                    <a16:rowId xmlns:a16="http://schemas.microsoft.com/office/drawing/2014/main" val="10003"/>
                  </a:ext>
                </a:extLst>
              </a:tr>
              <a:tr h="370840">
                <a:tc>
                  <a:txBody>
                    <a:bodyPr/>
                    <a:lstStyle/>
                    <a:p>
                      <a:r>
                        <a:rPr lang="en-IN" dirty="0" smtClean="0"/>
                        <a:t>Pr4</a:t>
                      </a:r>
                      <a:endParaRPr lang="en-IN" dirty="0"/>
                    </a:p>
                  </a:txBody>
                  <a:tcPr/>
                </a:tc>
                <a:tc>
                  <a:txBody>
                    <a:bodyPr/>
                    <a:lstStyle/>
                    <a:p>
                      <a:r>
                        <a:rPr lang="en-IN" dirty="0" smtClean="0"/>
                        <a:t>0</a:t>
                      </a:r>
                      <a:endParaRPr lang="en-IN" dirty="0"/>
                    </a:p>
                  </a:txBody>
                  <a:tcPr/>
                </a:tc>
                <a:tc>
                  <a:txBody>
                    <a:bodyPr/>
                    <a:lstStyle/>
                    <a:p>
                      <a:r>
                        <a:rPr lang="en-IN" dirty="0" smtClean="0"/>
                        <a:t>8</a:t>
                      </a:r>
                      <a:endParaRPr lang="en-IN" dirty="0"/>
                    </a:p>
                  </a:txBody>
                  <a:tcPr/>
                </a:tc>
                <a:extLst>
                  <a:ext uri="{0D108BD9-81ED-4DB2-BD59-A6C34878D82A}">
                    <a16:rowId xmlns:a16="http://schemas.microsoft.com/office/drawing/2014/main" val="10004"/>
                  </a:ext>
                </a:extLst>
              </a:tr>
              <a:tr h="370840">
                <a:tc>
                  <a:txBody>
                    <a:bodyPr/>
                    <a:lstStyle/>
                    <a:p>
                      <a:r>
                        <a:rPr lang="en-IN" dirty="0" smtClean="0"/>
                        <a:t>Pr5</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10005"/>
                  </a:ext>
                </a:extLst>
              </a:tr>
              <a:tr h="370840">
                <a:tc>
                  <a:txBody>
                    <a:bodyPr/>
                    <a:lstStyle/>
                    <a:p>
                      <a:r>
                        <a:rPr lang="en-IN" dirty="0" smtClean="0"/>
                        <a:t>Pr6</a:t>
                      </a:r>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 Robin: </a:t>
            </a:r>
            <a:endParaRPr lang="en-IN" dirty="0"/>
          </a:p>
        </p:txBody>
      </p:sp>
      <p:sp>
        <p:nvSpPr>
          <p:cNvPr id="3" name="Content Placeholder 2"/>
          <p:cNvSpPr>
            <a:spLocks noGrp="1"/>
          </p:cNvSpPr>
          <p:nvPr>
            <p:ph idx="1"/>
          </p:nvPr>
        </p:nvSpPr>
        <p:spPr>
          <a:xfrm>
            <a:off x="838200" y="1542189"/>
            <a:ext cx="10515600" cy="4351338"/>
          </a:xfrm>
        </p:spPr>
        <p:txBody>
          <a:bodyPr/>
          <a:lstStyle/>
          <a:p>
            <a:r>
              <a:rPr lang="en-IN" dirty="0" smtClean="0"/>
              <a:t>Let time quantum be 3ms</a:t>
            </a:r>
          </a:p>
          <a:p>
            <a:r>
              <a:rPr lang="en-IN" dirty="0"/>
              <a:t>G</a:t>
            </a:r>
            <a:r>
              <a:rPr lang="en-IN" dirty="0" smtClean="0"/>
              <a:t>antt Chart:</a:t>
            </a:r>
          </a:p>
          <a:p>
            <a:pPr marL="0" indent="0">
              <a:buNone/>
            </a:pPr>
            <a:endParaRPr lang="en-IN" dirty="0"/>
          </a:p>
          <a:p>
            <a:pPr marL="0" indent="0">
              <a:buNone/>
            </a:pPr>
            <a:r>
              <a:rPr lang="en-IN" dirty="0" smtClean="0"/>
              <a:t>         0     3       4      7     10     13    16    18    21    23    25    26    27</a:t>
            </a:r>
          </a:p>
          <a:p>
            <a:endParaRPr lang="en-IN" dirty="0"/>
          </a:p>
        </p:txBody>
      </p:sp>
      <p:graphicFrame>
        <p:nvGraphicFramePr>
          <p:cNvPr id="4" name="Table 3"/>
          <p:cNvGraphicFramePr>
            <a:graphicFrameLocks noGrp="1"/>
          </p:cNvGraphicFramePr>
          <p:nvPr/>
        </p:nvGraphicFramePr>
        <p:xfrm>
          <a:off x="1775325" y="2708795"/>
          <a:ext cx="8127996"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r>
                        <a:rPr lang="en-IN" dirty="0" smtClean="0"/>
                        <a:t>Pr4</a:t>
                      </a:r>
                      <a:endParaRPr lang="en-IN" dirty="0"/>
                    </a:p>
                  </a:txBody>
                  <a:tcPr/>
                </a:tc>
                <a:tc>
                  <a:txBody>
                    <a:bodyPr/>
                    <a:lstStyle/>
                    <a:p>
                      <a:r>
                        <a:rPr lang="en-IN" dirty="0" smtClean="0"/>
                        <a:t>Pr5</a:t>
                      </a:r>
                      <a:endParaRPr lang="en-IN" dirty="0"/>
                    </a:p>
                  </a:txBody>
                  <a:tcPr/>
                </a:tc>
                <a:tc>
                  <a:txBody>
                    <a:bodyPr/>
                    <a:lstStyle/>
                    <a:p>
                      <a:r>
                        <a:rPr lang="en-IN" dirty="0" smtClean="0"/>
                        <a:t>Pr3</a:t>
                      </a:r>
                      <a:endParaRPr lang="en-IN" dirty="0"/>
                    </a:p>
                  </a:txBody>
                  <a:tcPr/>
                </a:tc>
                <a:tc>
                  <a:txBody>
                    <a:bodyPr/>
                    <a:lstStyle/>
                    <a:p>
                      <a:r>
                        <a:rPr lang="en-IN" dirty="0" smtClean="0"/>
                        <a:t>Pr1</a:t>
                      </a:r>
                      <a:endParaRPr lang="en-IN" dirty="0"/>
                    </a:p>
                  </a:txBody>
                  <a:tcPr/>
                </a:tc>
                <a:tc>
                  <a:txBody>
                    <a:bodyPr/>
                    <a:lstStyle/>
                    <a:p>
                      <a:r>
                        <a:rPr lang="en-IN" dirty="0" smtClean="0"/>
                        <a:t>Pr4</a:t>
                      </a:r>
                      <a:endParaRPr lang="en-IN" dirty="0"/>
                    </a:p>
                  </a:txBody>
                  <a:tcPr/>
                </a:tc>
                <a:tc>
                  <a:txBody>
                    <a:bodyPr/>
                    <a:lstStyle/>
                    <a:p>
                      <a:r>
                        <a:rPr lang="en-IN" dirty="0" smtClean="0"/>
                        <a:t>Pr2</a:t>
                      </a:r>
                      <a:endParaRPr lang="en-IN" dirty="0"/>
                    </a:p>
                  </a:txBody>
                  <a:tcPr/>
                </a:tc>
                <a:tc>
                  <a:txBody>
                    <a:bodyPr/>
                    <a:lstStyle/>
                    <a:p>
                      <a:r>
                        <a:rPr lang="en-IN" dirty="0" smtClean="0"/>
                        <a:t>Pr6</a:t>
                      </a:r>
                      <a:endParaRPr lang="en-IN" dirty="0"/>
                    </a:p>
                  </a:txBody>
                  <a:tcPr/>
                </a:tc>
                <a:tc>
                  <a:txBody>
                    <a:bodyPr/>
                    <a:lstStyle/>
                    <a:p>
                      <a:r>
                        <a:rPr lang="en-IN" dirty="0" smtClean="0"/>
                        <a:t>Pr3</a:t>
                      </a:r>
                      <a:endParaRPr lang="en-IN" dirty="0"/>
                    </a:p>
                  </a:txBody>
                  <a:tcPr/>
                </a:tc>
                <a:tc>
                  <a:txBody>
                    <a:bodyPr/>
                    <a:lstStyle/>
                    <a:p>
                      <a:r>
                        <a:rPr lang="en-IN" dirty="0" smtClean="0"/>
                        <a:t>Pr1</a:t>
                      </a:r>
                      <a:endParaRPr lang="en-IN" dirty="0"/>
                    </a:p>
                  </a:txBody>
                  <a:tcPr/>
                </a:tc>
                <a:tc>
                  <a:txBody>
                    <a:bodyPr/>
                    <a:lstStyle/>
                    <a:p>
                      <a:r>
                        <a:rPr lang="en-IN" dirty="0" smtClean="0"/>
                        <a:t>Pr4</a:t>
                      </a:r>
                      <a:endParaRPr lang="en-IN" dirty="0"/>
                    </a:p>
                  </a:txBody>
                  <a:tcPr/>
                </a:tc>
                <a:tc>
                  <a:txBody>
                    <a:bodyPr/>
                    <a:lstStyle/>
                    <a:p>
                      <a:r>
                        <a:rPr lang="en-IN" dirty="0" smtClean="0"/>
                        <a:t>Pr2</a:t>
                      </a:r>
                      <a:endParaRPr lang="en-IN" dirty="0"/>
                    </a:p>
                  </a:txBody>
                  <a:tcPr/>
                </a:tc>
                <a:tc>
                  <a:txBody>
                    <a:bodyPr/>
                    <a:lstStyle/>
                    <a:p>
                      <a:r>
                        <a:rPr lang="en-IN" dirty="0" smtClean="0"/>
                        <a:t>Pr3</a:t>
                      </a:r>
                      <a:endParaRPr lang="en-IN"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56128" y="3636269"/>
          <a:ext cx="5539872" cy="2865120"/>
        </p:xfrm>
        <a:graphic>
          <a:graphicData uri="http://schemas.openxmlformats.org/drawingml/2006/table">
            <a:tbl>
              <a:tblPr firstRow="1" bandRow="1">
                <a:tableStyleId>{5C22544A-7EE6-4342-B048-85BDC9FD1C3A}</a:tableStyleId>
              </a:tblPr>
              <a:tblGrid>
                <a:gridCol w="1846624">
                  <a:extLst>
                    <a:ext uri="{9D8B030D-6E8A-4147-A177-3AD203B41FA5}">
                      <a16:colId xmlns:a16="http://schemas.microsoft.com/office/drawing/2014/main" val="20000"/>
                    </a:ext>
                  </a:extLst>
                </a:gridCol>
                <a:gridCol w="1846624">
                  <a:extLst>
                    <a:ext uri="{9D8B030D-6E8A-4147-A177-3AD203B41FA5}">
                      <a16:colId xmlns:a16="http://schemas.microsoft.com/office/drawing/2014/main" val="20001"/>
                    </a:ext>
                  </a:extLst>
                </a:gridCol>
                <a:gridCol w="1846624">
                  <a:extLst>
                    <a:ext uri="{9D8B030D-6E8A-4147-A177-3AD203B41FA5}">
                      <a16:colId xmlns:a16="http://schemas.microsoft.com/office/drawing/2014/main" val="20002"/>
                    </a:ext>
                  </a:extLst>
                </a:gridCol>
              </a:tblGrid>
              <a:tr h="370840">
                <a:tc>
                  <a:txBody>
                    <a:bodyPr/>
                    <a:lstStyle/>
                    <a:p>
                      <a:r>
                        <a:rPr lang="en-IN" dirty="0" smtClean="0"/>
                        <a:t>Process ID</a:t>
                      </a:r>
                      <a:endParaRPr lang="en-IN" dirty="0"/>
                    </a:p>
                  </a:txBody>
                  <a:tcPr/>
                </a:tc>
                <a:tc>
                  <a:txBody>
                    <a:bodyPr/>
                    <a:lstStyle/>
                    <a:p>
                      <a:r>
                        <a:rPr lang="en-IN" dirty="0" smtClean="0"/>
                        <a:t>Waiting Time(</a:t>
                      </a:r>
                      <a:r>
                        <a:rPr lang="en-IN" dirty="0" err="1" smtClean="0"/>
                        <a:t>ms</a:t>
                      </a:r>
                      <a:r>
                        <a:rPr lang="en-IN" dirty="0" smtClean="0"/>
                        <a:t>)</a:t>
                      </a:r>
                      <a:endParaRPr lang="en-IN" dirty="0"/>
                    </a:p>
                  </a:txBody>
                  <a:tcPr/>
                </a:tc>
                <a:tc>
                  <a:txBody>
                    <a:bodyPr/>
                    <a:lstStyle/>
                    <a:p>
                      <a:r>
                        <a:rPr lang="en-IN" dirty="0" smtClean="0"/>
                        <a:t>Turn Around Time(</a:t>
                      </a:r>
                      <a:r>
                        <a:rPr lang="en-IN" dirty="0" err="1" smtClean="0"/>
                        <a:t>ms</a:t>
                      </a:r>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dirty="0" smtClean="0"/>
                        <a:t>Pr1</a:t>
                      </a:r>
                      <a:endParaRPr lang="en-IN" dirty="0"/>
                    </a:p>
                  </a:txBody>
                  <a:tcPr/>
                </a:tc>
                <a:tc>
                  <a:txBody>
                    <a:bodyPr/>
                    <a:lstStyle/>
                    <a:p>
                      <a:r>
                        <a:rPr lang="en-IN" dirty="0" smtClean="0"/>
                        <a:t>15</a:t>
                      </a:r>
                      <a:endParaRPr lang="en-IN" dirty="0"/>
                    </a:p>
                  </a:txBody>
                  <a:tcPr/>
                </a:tc>
                <a:tc>
                  <a:txBody>
                    <a:bodyPr/>
                    <a:lstStyle/>
                    <a:p>
                      <a:r>
                        <a:rPr lang="en-IN" dirty="0" smtClean="0"/>
                        <a:t>20</a:t>
                      </a:r>
                      <a:endParaRPr lang="en-IN" dirty="0"/>
                    </a:p>
                  </a:txBody>
                  <a:tcPr/>
                </a:tc>
                <a:extLst>
                  <a:ext uri="{0D108BD9-81ED-4DB2-BD59-A6C34878D82A}">
                    <a16:rowId xmlns:a16="http://schemas.microsoft.com/office/drawing/2014/main" val="10001"/>
                  </a:ext>
                </a:extLst>
              </a:tr>
              <a:tr h="370840">
                <a:tc>
                  <a:txBody>
                    <a:bodyPr/>
                    <a:lstStyle/>
                    <a:p>
                      <a:r>
                        <a:rPr lang="en-IN" dirty="0" smtClean="0"/>
                        <a:t>Pr2</a:t>
                      </a:r>
                      <a:endParaRPr lang="en-IN" dirty="0"/>
                    </a:p>
                  </a:txBody>
                  <a:tcPr/>
                </a:tc>
                <a:tc>
                  <a:txBody>
                    <a:bodyPr/>
                    <a:lstStyle/>
                    <a:p>
                      <a:r>
                        <a:rPr lang="en-IN" dirty="0" smtClean="0"/>
                        <a:t>18</a:t>
                      </a:r>
                      <a:endParaRPr lang="en-IN" dirty="0"/>
                    </a:p>
                  </a:txBody>
                  <a:tcPr/>
                </a:tc>
                <a:tc>
                  <a:txBody>
                    <a:bodyPr/>
                    <a:lstStyle/>
                    <a:p>
                      <a:r>
                        <a:rPr lang="en-IN" dirty="0" smtClean="0"/>
                        <a:t>22</a:t>
                      </a:r>
                      <a:endParaRPr lang="en-IN" dirty="0"/>
                    </a:p>
                  </a:txBody>
                  <a:tcPr/>
                </a:tc>
                <a:extLst>
                  <a:ext uri="{0D108BD9-81ED-4DB2-BD59-A6C34878D82A}">
                    <a16:rowId xmlns:a16="http://schemas.microsoft.com/office/drawing/2014/main" val="10002"/>
                  </a:ext>
                </a:extLst>
              </a:tr>
              <a:tr h="370840">
                <a:tc>
                  <a:txBody>
                    <a:bodyPr/>
                    <a:lstStyle/>
                    <a:p>
                      <a:r>
                        <a:rPr lang="en-IN" dirty="0" smtClean="0"/>
                        <a:t>Pr3</a:t>
                      </a:r>
                      <a:endParaRPr lang="en-IN" dirty="0"/>
                    </a:p>
                  </a:txBody>
                  <a:tcPr/>
                </a:tc>
                <a:tc>
                  <a:txBody>
                    <a:bodyPr/>
                    <a:lstStyle/>
                    <a:p>
                      <a:r>
                        <a:rPr lang="en-IN" dirty="0" smtClean="0"/>
                        <a:t>18</a:t>
                      </a:r>
                      <a:endParaRPr lang="en-IN" dirty="0"/>
                    </a:p>
                  </a:txBody>
                  <a:tcPr/>
                </a:tc>
                <a:tc>
                  <a:txBody>
                    <a:bodyPr/>
                    <a:lstStyle/>
                    <a:p>
                      <a:r>
                        <a:rPr lang="en-IN" dirty="0" smtClean="0"/>
                        <a:t>25</a:t>
                      </a:r>
                      <a:endParaRPr lang="en-IN" dirty="0"/>
                    </a:p>
                  </a:txBody>
                  <a:tcPr/>
                </a:tc>
                <a:extLst>
                  <a:ext uri="{0D108BD9-81ED-4DB2-BD59-A6C34878D82A}">
                    <a16:rowId xmlns:a16="http://schemas.microsoft.com/office/drawing/2014/main" val="10003"/>
                  </a:ext>
                </a:extLst>
              </a:tr>
              <a:tr h="370840">
                <a:tc>
                  <a:txBody>
                    <a:bodyPr/>
                    <a:lstStyle/>
                    <a:p>
                      <a:r>
                        <a:rPr lang="en-IN" dirty="0" smtClean="0"/>
                        <a:t>Pr4</a:t>
                      </a:r>
                      <a:endParaRPr lang="en-IN" dirty="0"/>
                    </a:p>
                  </a:txBody>
                  <a:tcPr/>
                </a:tc>
                <a:tc>
                  <a:txBody>
                    <a:bodyPr/>
                    <a:lstStyle/>
                    <a:p>
                      <a:r>
                        <a:rPr lang="en-IN" dirty="0" smtClean="0"/>
                        <a:t>20</a:t>
                      </a:r>
                      <a:endParaRPr lang="en-IN" dirty="0"/>
                    </a:p>
                  </a:txBody>
                  <a:tcPr/>
                </a:tc>
                <a:tc>
                  <a:txBody>
                    <a:bodyPr/>
                    <a:lstStyle/>
                    <a:p>
                      <a:r>
                        <a:rPr lang="en-IN" dirty="0" smtClean="0"/>
                        <a:t>25</a:t>
                      </a:r>
                      <a:endParaRPr lang="en-IN" dirty="0"/>
                    </a:p>
                  </a:txBody>
                  <a:tcPr/>
                </a:tc>
                <a:extLst>
                  <a:ext uri="{0D108BD9-81ED-4DB2-BD59-A6C34878D82A}">
                    <a16:rowId xmlns:a16="http://schemas.microsoft.com/office/drawing/2014/main" val="10004"/>
                  </a:ext>
                </a:extLst>
              </a:tr>
              <a:tr h="370840">
                <a:tc>
                  <a:txBody>
                    <a:bodyPr/>
                    <a:lstStyle/>
                    <a:p>
                      <a:r>
                        <a:rPr lang="en-IN" dirty="0" smtClean="0"/>
                        <a:t>Pr5</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extLst>
                  <a:ext uri="{0D108BD9-81ED-4DB2-BD59-A6C34878D82A}">
                    <a16:rowId xmlns:a16="http://schemas.microsoft.com/office/drawing/2014/main" val="10005"/>
                  </a:ext>
                </a:extLst>
              </a:tr>
              <a:tr h="370840">
                <a:tc>
                  <a:txBody>
                    <a:bodyPr/>
                    <a:lstStyle/>
                    <a:p>
                      <a:r>
                        <a:rPr lang="en-IN" dirty="0" smtClean="0"/>
                        <a:t>Pr6</a:t>
                      </a:r>
                      <a:endParaRPr lang="en-IN" dirty="0"/>
                    </a:p>
                  </a:txBody>
                  <a:tcPr/>
                </a:tc>
                <a:tc>
                  <a:txBody>
                    <a:bodyPr/>
                    <a:lstStyle/>
                    <a:p>
                      <a:r>
                        <a:rPr lang="en-IN" dirty="0" smtClean="0"/>
                        <a:t>16</a:t>
                      </a:r>
                      <a:endParaRPr lang="en-IN" dirty="0"/>
                    </a:p>
                  </a:txBody>
                  <a:tcPr/>
                </a:tc>
                <a:tc>
                  <a:txBody>
                    <a:bodyPr/>
                    <a:lstStyle/>
                    <a:p>
                      <a:r>
                        <a:rPr lang="en-IN" dirty="0" smtClean="0"/>
                        <a:t>13</a:t>
                      </a:r>
                      <a:endParaRPr lang="en-IN"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6454272" y="4251264"/>
          <a:ext cx="5181600" cy="2032806"/>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1016403">
                <a:tc>
                  <a:txBody>
                    <a:bodyPr/>
                    <a:lstStyle/>
                    <a:p>
                      <a:r>
                        <a:rPr lang="en-IN" dirty="0" smtClean="0"/>
                        <a:t>Average Turn Around Time</a:t>
                      </a:r>
                      <a:endParaRPr lang="en-IN" dirty="0"/>
                    </a:p>
                  </a:txBody>
                  <a:tcPr/>
                </a:tc>
                <a:tc>
                  <a:txBody>
                    <a:bodyPr/>
                    <a:lstStyle/>
                    <a:p>
                      <a:r>
                        <a:rPr lang="en-IN" dirty="0" smtClean="0"/>
                        <a:t>Average Waiting</a:t>
                      </a:r>
                      <a:endParaRPr lang="en-IN" dirty="0"/>
                    </a:p>
                  </a:txBody>
                  <a:tcPr/>
                </a:tc>
                <a:extLst>
                  <a:ext uri="{0D108BD9-81ED-4DB2-BD59-A6C34878D82A}">
                    <a16:rowId xmlns:a16="http://schemas.microsoft.com/office/drawing/2014/main" val="10000"/>
                  </a:ext>
                </a:extLst>
              </a:tr>
              <a:tr h="1016403">
                <a:tc>
                  <a:txBody>
                    <a:bodyPr/>
                    <a:lstStyle/>
                    <a:p>
                      <a:r>
                        <a:rPr lang="en-IN" dirty="0" smtClean="0"/>
                        <a:t>18ms</a:t>
                      </a:r>
                      <a:endParaRPr lang="en-IN" dirty="0"/>
                    </a:p>
                  </a:txBody>
                  <a:tcPr/>
                </a:tc>
                <a:tc>
                  <a:txBody>
                    <a:bodyPr/>
                    <a:lstStyle/>
                    <a:p>
                      <a:r>
                        <a:rPr lang="en-IN" dirty="0" smtClean="0"/>
                        <a:t>15ms</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HYBRID ALGORITHM:</a:t>
            </a:r>
          </a:p>
        </p:txBody>
      </p:sp>
      <p:sp>
        <p:nvSpPr>
          <p:cNvPr id="3" name="Content Placeholder 2"/>
          <p:cNvSpPr>
            <a:spLocks noGrp="1"/>
          </p:cNvSpPr>
          <p:nvPr>
            <p:ph idx="1"/>
          </p:nvPr>
        </p:nvSpPr>
        <p:spPr>
          <a:xfrm>
            <a:off x="838200" y="1905835"/>
            <a:ext cx="10515600" cy="4351338"/>
          </a:xfrm>
        </p:spPr>
        <p:txBody>
          <a:bodyPr/>
          <a:lstStyle/>
          <a:p>
            <a:r>
              <a:rPr lang="en-IN" dirty="0"/>
              <a:t>Mean=4.5ms </a:t>
            </a:r>
            <a:endParaRPr lang="en-IN" dirty="0" smtClean="0"/>
          </a:p>
          <a:p>
            <a:r>
              <a:rPr lang="en-IN" dirty="0" smtClean="0"/>
              <a:t>Minimum </a:t>
            </a:r>
            <a:r>
              <a:rPr lang="en-IN" dirty="0"/>
              <a:t>time=1ms </a:t>
            </a:r>
            <a:endParaRPr lang="en-IN" dirty="0" smtClean="0"/>
          </a:p>
          <a:p>
            <a:r>
              <a:rPr lang="en-IN" dirty="0" smtClean="0"/>
              <a:t>ETQ=3ms</a:t>
            </a:r>
          </a:p>
          <a:p>
            <a:endParaRPr lang="en-IN" dirty="0" smtClean="0"/>
          </a:p>
          <a:p>
            <a:r>
              <a:rPr lang="en-IN" dirty="0" smtClean="0"/>
              <a:t>Gantt Chart:</a:t>
            </a:r>
          </a:p>
          <a:p>
            <a:endParaRPr lang="en-US" dirty="0"/>
          </a:p>
          <a:p>
            <a:pPr marL="457200" lvl="1" indent="0">
              <a:buNone/>
            </a:pPr>
            <a:r>
              <a:rPr lang="en-US" dirty="0"/>
              <a:t>  </a:t>
            </a:r>
            <a:r>
              <a:rPr lang="en-US" dirty="0" smtClean="0"/>
              <a:t>       0	     3	         4	             8	  10	      15	          20	27      </a:t>
            </a:r>
            <a:endParaRPr lang="en-IN" dirty="0" smtClean="0"/>
          </a:p>
          <a:p>
            <a:pPr marL="0" indent="0">
              <a:buNone/>
            </a:pPr>
            <a:endParaRPr lang="en-IN" dirty="0" smtClean="0"/>
          </a:p>
        </p:txBody>
      </p:sp>
      <p:graphicFrame>
        <p:nvGraphicFramePr>
          <p:cNvPr id="6" name="Table 5"/>
          <p:cNvGraphicFramePr>
            <a:graphicFrameLocks noGrp="1"/>
          </p:cNvGraphicFramePr>
          <p:nvPr/>
        </p:nvGraphicFramePr>
        <p:xfrm>
          <a:off x="2031999" y="4527280"/>
          <a:ext cx="8128001" cy="3657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0">
                <a:tc>
                  <a:txBody>
                    <a:bodyPr/>
                    <a:lstStyle/>
                    <a:p>
                      <a:r>
                        <a:rPr lang="en-US" dirty="0" smtClean="0"/>
                        <a:t>Pr4</a:t>
                      </a:r>
                      <a:endParaRPr lang="en-IN" dirty="0"/>
                    </a:p>
                  </a:txBody>
                  <a:tcPr/>
                </a:tc>
                <a:tc>
                  <a:txBody>
                    <a:bodyPr/>
                    <a:lstStyle/>
                    <a:p>
                      <a:r>
                        <a:rPr lang="en-US" dirty="0" smtClean="0"/>
                        <a:t>Pr5</a:t>
                      </a:r>
                      <a:endParaRPr lang="en-IN" dirty="0"/>
                    </a:p>
                  </a:txBody>
                  <a:tcPr/>
                </a:tc>
                <a:tc>
                  <a:txBody>
                    <a:bodyPr/>
                    <a:lstStyle/>
                    <a:p>
                      <a:r>
                        <a:rPr lang="en-US" dirty="0" smtClean="0"/>
                        <a:t>Pr2</a:t>
                      </a:r>
                      <a:endParaRPr lang="en-IN" dirty="0"/>
                    </a:p>
                  </a:txBody>
                  <a:tcPr/>
                </a:tc>
                <a:tc>
                  <a:txBody>
                    <a:bodyPr/>
                    <a:lstStyle/>
                    <a:p>
                      <a:r>
                        <a:rPr lang="en-US" dirty="0" smtClean="0"/>
                        <a:t>Pr6</a:t>
                      </a:r>
                      <a:endParaRPr lang="en-IN" dirty="0"/>
                    </a:p>
                  </a:txBody>
                  <a:tcPr/>
                </a:tc>
                <a:tc>
                  <a:txBody>
                    <a:bodyPr/>
                    <a:lstStyle/>
                    <a:p>
                      <a:r>
                        <a:rPr lang="en-US" dirty="0" smtClean="0"/>
                        <a:t>Pr4</a:t>
                      </a:r>
                      <a:endParaRPr lang="en-IN" dirty="0"/>
                    </a:p>
                  </a:txBody>
                  <a:tcPr/>
                </a:tc>
                <a:tc>
                  <a:txBody>
                    <a:bodyPr/>
                    <a:lstStyle/>
                    <a:p>
                      <a:r>
                        <a:rPr lang="en-US" dirty="0" smtClean="0"/>
                        <a:t>Pr1</a:t>
                      </a:r>
                      <a:endParaRPr lang="en-IN" dirty="0"/>
                    </a:p>
                  </a:txBody>
                  <a:tcPr/>
                </a:tc>
                <a:tc>
                  <a:txBody>
                    <a:bodyPr/>
                    <a:lstStyle/>
                    <a:p>
                      <a:r>
                        <a:rPr lang="en-US" dirty="0" smtClean="0"/>
                        <a:t>Pr3</a:t>
                      </a:r>
                      <a:endParaRPr lang="en-IN"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HYBRID ALGORITHM:</a:t>
            </a:r>
          </a:p>
        </p:txBody>
      </p:sp>
      <p:graphicFrame>
        <p:nvGraphicFramePr>
          <p:cNvPr id="4" name="Content Placeholder 3"/>
          <p:cNvGraphicFramePr>
            <a:graphicFrameLocks noGrp="1"/>
          </p:cNvGraphicFramePr>
          <p:nvPr>
            <p:ph idx="1"/>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IN" dirty="0" smtClean="0"/>
                        <a:t>Process ID</a:t>
                      </a:r>
                      <a:endParaRPr lang="en-IN" dirty="0"/>
                    </a:p>
                  </a:txBody>
                  <a:tcPr/>
                </a:tc>
                <a:tc>
                  <a:txBody>
                    <a:bodyPr/>
                    <a:lstStyle/>
                    <a:p>
                      <a:r>
                        <a:rPr lang="en-IN" dirty="0" smtClean="0"/>
                        <a:t>Waiting Time(</a:t>
                      </a:r>
                      <a:r>
                        <a:rPr lang="en-IN" dirty="0" err="1" smtClean="0"/>
                        <a:t>ms</a:t>
                      </a:r>
                      <a:r>
                        <a:rPr lang="en-IN" dirty="0" smtClean="0"/>
                        <a:t>)</a:t>
                      </a:r>
                      <a:endParaRPr lang="en-IN" dirty="0"/>
                    </a:p>
                  </a:txBody>
                  <a:tcPr/>
                </a:tc>
                <a:tc>
                  <a:txBody>
                    <a:bodyPr/>
                    <a:lstStyle/>
                    <a:p>
                      <a:r>
                        <a:rPr lang="en-IN" dirty="0" smtClean="0"/>
                        <a:t>Turn Around Time(</a:t>
                      </a:r>
                      <a:r>
                        <a:rPr lang="en-IN" dirty="0" err="1" smtClean="0"/>
                        <a:t>ms</a:t>
                      </a:r>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dirty="0" smtClean="0"/>
                        <a:t>Pr1</a:t>
                      </a:r>
                      <a:endParaRPr lang="en-IN" dirty="0"/>
                    </a:p>
                  </a:txBody>
                  <a:tcPr/>
                </a:tc>
                <a:tc>
                  <a:txBody>
                    <a:bodyPr/>
                    <a:lstStyle/>
                    <a:p>
                      <a:r>
                        <a:rPr lang="en-US" dirty="0" smtClean="0"/>
                        <a:t>15</a:t>
                      </a:r>
                      <a:endParaRPr lang="en-IN" dirty="0"/>
                    </a:p>
                  </a:txBody>
                  <a:tcPr/>
                </a:tc>
                <a:tc>
                  <a:txBody>
                    <a:bodyPr/>
                    <a:lstStyle/>
                    <a:p>
                      <a:r>
                        <a:rPr lang="en-US" dirty="0" smtClean="0"/>
                        <a:t>20</a:t>
                      </a:r>
                      <a:endParaRPr lang="en-IN" dirty="0"/>
                    </a:p>
                  </a:txBody>
                  <a:tcPr/>
                </a:tc>
                <a:extLst>
                  <a:ext uri="{0D108BD9-81ED-4DB2-BD59-A6C34878D82A}">
                    <a16:rowId xmlns:a16="http://schemas.microsoft.com/office/drawing/2014/main" val="10001"/>
                  </a:ext>
                </a:extLst>
              </a:tr>
              <a:tr h="370840">
                <a:tc>
                  <a:txBody>
                    <a:bodyPr/>
                    <a:lstStyle/>
                    <a:p>
                      <a:r>
                        <a:rPr lang="en-IN" dirty="0" smtClean="0"/>
                        <a:t>Pr2</a:t>
                      </a:r>
                      <a:endParaRPr lang="en-IN" dirty="0"/>
                    </a:p>
                  </a:txBody>
                  <a:tcPr/>
                </a:tc>
                <a:tc>
                  <a:txBody>
                    <a:bodyPr/>
                    <a:lstStyle/>
                    <a:p>
                      <a:r>
                        <a:rPr lang="en-US" dirty="0" smtClean="0"/>
                        <a:t>4</a:t>
                      </a:r>
                      <a:endParaRPr lang="en-IN" dirty="0"/>
                    </a:p>
                  </a:txBody>
                  <a:tcPr/>
                </a:tc>
                <a:tc>
                  <a:txBody>
                    <a:bodyPr/>
                    <a:lstStyle/>
                    <a:p>
                      <a:r>
                        <a:rPr lang="en-US" dirty="0" smtClean="0"/>
                        <a:t>8</a:t>
                      </a:r>
                      <a:endParaRPr lang="en-IN" dirty="0"/>
                    </a:p>
                  </a:txBody>
                  <a:tcPr/>
                </a:tc>
                <a:extLst>
                  <a:ext uri="{0D108BD9-81ED-4DB2-BD59-A6C34878D82A}">
                    <a16:rowId xmlns:a16="http://schemas.microsoft.com/office/drawing/2014/main" val="10002"/>
                  </a:ext>
                </a:extLst>
              </a:tr>
              <a:tr h="370840">
                <a:tc>
                  <a:txBody>
                    <a:bodyPr/>
                    <a:lstStyle/>
                    <a:p>
                      <a:r>
                        <a:rPr lang="en-IN" dirty="0" smtClean="0"/>
                        <a:t>Pr3</a:t>
                      </a:r>
                      <a:endParaRPr lang="en-IN" dirty="0"/>
                    </a:p>
                  </a:txBody>
                  <a:tcPr/>
                </a:tc>
                <a:tc>
                  <a:txBody>
                    <a:bodyPr/>
                    <a:lstStyle/>
                    <a:p>
                      <a:r>
                        <a:rPr lang="en-US" dirty="0" smtClean="0"/>
                        <a:t>20</a:t>
                      </a:r>
                      <a:endParaRPr lang="en-IN" dirty="0"/>
                    </a:p>
                  </a:txBody>
                  <a:tcPr/>
                </a:tc>
                <a:tc>
                  <a:txBody>
                    <a:bodyPr/>
                    <a:lstStyle/>
                    <a:p>
                      <a:r>
                        <a:rPr lang="en-US" dirty="0" smtClean="0"/>
                        <a:t>27</a:t>
                      </a:r>
                      <a:endParaRPr lang="en-IN" dirty="0"/>
                    </a:p>
                  </a:txBody>
                  <a:tcPr/>
                </a:tc>
                <a:extLst>
                  <a:ext uri="{0D108BD9-81ED-4DB2-BD59-A6C34878D82A}">
                    <a16:rowId xmlns:a16="http://schemas.microsoft.com/office/drawing/2014/main" val="10003"/>
                  </a:ext>
                </a:extLst>
              </a:tr>
              <a:tr h="370840">
                <a:tc>
                  <a:txBody>
                    <a:bodyPr/>
                    <a:lstStyle/>
                    <a:p>
                      <a:r>
                        <a:rPr lang="en-IN" dirty="0" smtClean="0"/>
                        <a:t>Pr4</a:t>
                      </a:r>
                      <a:endParaRPr lang="en-IN" dirty="0"/>
                    </a:p>
                  </a:txBody>
                  <a:tcPr/>
                </a:tc>
                <a:tc>
                  <a:txBody>
                    <a:bodyPr/>
                    <a:lstStyle/>
                    <a:p>
                      <a:r>
                        <a:rPr lang="en-US" dirty="0" smtClean="0"/>
                        <a:t>7</a:t>
                      </a:r>
                      <a:endParaRPr lang="en-IN" dirty="0"/>
                    </a:p>
                  </a:txBody>
                  <a:tcPr/>
                </a:tc>
                <a:tc>
                  <a:txBody>
                    <a:bodyPr/>
                    <a:lstStyle/>
                    <a:p>
                      <a:r>
                        <a:rPr lang="en-US" dirty="0" smtClean="0"/>
                        <a:t>15</a:t>
                      </a:r>
                      <a:endParaRPr lang="en-IN" dirty="0"/>
                    </a:p>
                  </a:txBody>
                  <a:tcPr/>
                </a:tc>
                <a:extLst>
                  <a:ext uri="{0D108BD9-81ED-4DB2-BD59-A6C34878D82A}">
                    <a16:rowId xmlns:a16="http://schemas.microsoft.com/office/drawing/2014/main" val="10004"/>
                  </a:ext>
                </a:extLst>
              </a:tr>
              <a:tr h="370840">
                <a:tc>
                  <a:txBody>
                    <a:bodyPr/>
                    <a:lstStyle/>
                    <a:p>
                      <a:r>
                        <a:rPr lang="en-IN" dirty="0" smtClean="0"/>
                        <a:t>Pr5</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extLst>
                  <a:ext uri="{0D108BD9-81ED-4DB2-BD59-A6C34878D82A}">
                    <a16:rowId xmlns:a16="http://schemas.microsoft.com/office/drawing/2014/main" val="10005"/>
                  </a:ext>
                </a:extLst>
              </a:tr>
              <a:tr h="370840">
                <a:tc>
                  <a:txBody>
                    <a:bodyPr/>
                    <a:lstStyle/>
                    <a:p>
                      <a:r>
                        <a:rPr lang="en-IN" dirty="0" smtClean="0"/>
                        <a:t>Pr6</a:t>
                      </a:r>
                      <a:endParaRPr lang="en-IN" dirty="0"/>
                    </a:p>
                  </a:txBody>
                  <a:tcPr/>
                </a:tc>
                <a:tc>
                  <a:txBody>
                    <a:bodyPr/>
                    <a:lstStyle/>
                    <a:p>
                      <a:r>
                        <a:rPr lang="en-US" dirty="0" smtClean="0"/>
                        <a:t>8</a:t>
                      </a:r>
                      <a:endParaRPr lang="en-IN" dirty="0"/>
                    </a:p>
                  </a:txBody>
                  <a:tcPr/>
                </a:tc>
                <a:tc>
                  <a:txBody>
                    <a:bodyPr/>
                    <a:lstStyle/>
                    <a:p>
                      <a:r>
                        <a:rPr lang="en-US" dirty="0" smtClean="0"/>
                        <a:t>10</a:t>
                      </a:r>
                      <a:endParaRPr lang="en-IN" dirty="0"/>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1903663" y="498686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smtClean="0"/>
                        <a:t>Average Waiting Time</a:t>
                      </a:r>
                      <a:endParaRPr lang="en-IN" dirty="0"/>
                    </a:p>
                  </a:txBody>
                  <a:tcPr/>
                </a:tc>
                <a:tc>
                  <a:txBody>
                    <a:bodyPr/>
                    <a:lstStyle/>
                    <a:p>
                      <a:r>
                        <a:rPr lang="en-IN" dirty="0" smtClean="0"/>
                        <a:t>Average Turn Around Time</a:t>
                      </a:r>
                      <a:endParaRPr lang="en-IN" dirty="0"/>
                    </a:p>
                  </a:txBody>
                  <a:tcPr/>
                </a:tc>
                <a:extLst>
                  <a:ext uri="{0D108BD9-81ED-4DB2-BD59-A6C34878D82A}">
                    <a16:rowId xmlns:a16="http://schemas.microsoft.com/office/drawing/2014/main" val="10000"/>
                  </a:ext>
                </a:extLst>
              </a:tr>
              <a:tr h="370840">
                <a:tc>
                  <a:txBody>
                    <a:bodyPr/>
                    <a:lstStyle/>
                    <a:p>
                      <a:r>
                        <a:rPr lang="en-IN" dirty="0" smtClean="0"/>
                        <a:t>9.5ms</a:t>
                      </a:r>
                      <a:endParaRPr lang="en-IN" dirty="0"/>
                    </a:p>
                  </a:txBody>
                  <a:tcPr/>
                </a:tc>
                <a:tc>
                  <a:txBody>
                    <a:bodyPr/>
                    <a:lstStyle/>
                    <a:p>
                      <a:r>
                        <a:rPr lang="en-IN" dirty="0" smtClean="0"/>
                        <a:t>14ms</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IN" dirty="0"/>
          </a:p>
        </p:txBody>
      </p:sp>
      <p:sp>
        <p:nvSpPr>
          <p:cNvPr id="3" name="Content Placeholder 2"/>
          <p:cNvSpPr>
            <a:spLocks noGrp="1"/>
          </p:cNvSpPr>
          <p:nvPr>
            <p:ph idx="1"/>
          </p:nvPr>
        </p:nvSpPr>
        <p:spPr/>
        <p:txBody>
          <a:bodyPr/>
          <a:lstStyle/>
          <a:p>
            <a:pPr fontAlgn="t"/>
            <a:r>
              <a:rPr lang="en-IN" b="1" dirty="0" smtClean="0"/>
              <a:t>Round Robin					Hybrid Algorithm</a:t>
            </a:r>
          </a:p>
          <a:p>
            <a:pPr fontAlgn="t"/>
            <a:endParaRPr lang="en-IN" b="1" dirty="0" smtClean="0"/>
          </a:p>
          <a:p>
            <a:pPr fontAlgn="t"/>
            <a:endParaRPr lang="en-IN" dirty="0"/>
          </a:p>
          <a:p>
            <a:pPr fontAlgn="t"/>
            <a:endParaRPr lang="en-IN" dirty="0"/>
          </a:p>
          <a:p>
            <a:endParaRPr lang="en-IN" dirty="0"/>
          </a:p>
        </p:txBody>
      </p:sp>
      <p:graphicFrame>
        <p:nvGraphicFramePr>
          <p:cNvPr id="4" name="Table 3"/>
          <p:cNvGraphicFramePr>
            <a:graphicFrameLocks noGrp="1"/>
          </p:cNvGraphicFramePr>
          <p:nvPr/>
        </p:nvGraphicFramePr>
        <p:xfrm>
          <a:off x="838200" y="2894388"/>
          <a:ext cx="4006516" cy="1639481"/>
        </p:xfrm>
        <a:graphic>
          <a:graphicData uri="http://schemas.openxmlformats.org/drawingml/2006/table">
            <a:tbl>
              <a:tblPr firstRow="1" bandRow="1">
                <a:tableStyleId>{5C22544A-7EE6-4342-B048-85BDC9FD1C3A}</a:tableStyleId>
              </a:tblPr>
              <a:tblGrid>
                <a:gridCol w="2003258">
                  <a:extLst>
                    <a:ext uri="{9D8B030D-6E8A-4147-A177-3AD203B41FA5}">
                      <a16:colId xmlns:a16="http://schemas.microsoft.com/office/drawing/2014/main" val="20000"/>
                    </a:ext>
                  </a:extLst>
                </a:gridCol>
                <a:gridCol w="2003258">
                  <a:extLst>
                    <a:ext uri="{9D8B030D-6E8A-4147-A177-3AD203B41FA5}">
                      <a16:colId xmlns:a16="http://schemas.microsoft.com/office/drawing/2014/main" val="20001"/>
                    </a:ext>
                  </a:extLst>
                </a:gridCol>
              </a:tblGrid>
              <a:tr h="8273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smtClean="0"/>
                        <a:t>Average Turn Around Time</a:t>
                      </a:r>
                      <a:endParaRPr lang="en-IN"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smtClean="0"/>
                        <a:t>Average Waiting</a:t>
                      </a:r>
                      <a:endParaRPr lang="en-IN" dirty="0" smtClean="0"/>
                    </a:p>
                  </a:txBody>
                  <a:tcPr/>
                </a:tc>
                <a:extLst>
                  <a:ext uri="{0D108BD9-81ED-4DB2-BD59-A6C34878D82A}">
                    <a16:rowId xmlns:a16="http://schemas.microsoft.com/office/drawing/2014/main" val="10000"/>
                  </a:ext>
                </a:extLst>
              </a:tr>
              <a:tr h="812101">
                <a:tc>
                  <a:txBody>
                    <a:bodyPr/>
                    <a:lstStyle/>
                    <a:p>
                      <a:r>
                        <a:rPr lang="en-IN" dirty="0" smtClean="0"/>
                        <a:t>18ms</a:t>
                      </a:r>
                      <a:endParaRPr lang="en-IN" dirty="0"/>
                    </a:p>
                  </a:txBody>
                  <a:tcPr/>
                </a:tc>
                <a:tc>
                  <a:txBody>
                    <a:bodyPr/>
                    <a:lstStyle/>
                    <a:p>
                      <a:r>
                        <a:rPr lang="en-IN" dirty="0" smtClean="0"/>
                        <a:t>15ms</a:t>
                      </a:r>
                      <a:endParaRPr lang="en-IN"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7347284" y="2894388"/>
          <a:ext cx="4006516" cy="1734141"/>
        </p:xfrm>
        <a:graphic>
          <a:graphicData uri="http://schemas.openxmlformats.org/drawingml/2006/table">
            <a:tbl>
              <a:tblPr firstRow="1" bandRow="1">
                <a:tableStyleId>{5C22544A-7EE6-4342-B048-85BDC9FD1C3A}</a:tableStyleId>
              </a:tblPr>
              <a:tblGrid>
                <a:gridCol w="2003258">
                  <a:extLst>
                    <a:ext uri="{9D8B030D-6E8A-4147-A177-3AD203B41FA5}">
                      <a16:colId xmlns:a16="http://schemas.microsoft.com/office/drawing/2014/main" val="20000"/>
                    </a:ext>
                  </a:extLst>
                </a:gridCol>
                <a:gridCol w="2003258">
                  <a:extLst>
                    <a:ext uri="{9D8B030D-6E8A-4147-A177-3AD203B41FA5}">
                      <a16:colId xmlns:a16="http://schemas.microsoft.com/office/drawing/2014/main" val="20001"/>
                    </a:ext>
                  </a:extLst>
                </a:gridCol>
              </a:tblGrid>
              <a:tr h="81974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smtClean="0"/>
                        <a:t>Average Turn Around Time</a:t>
                      </a:r>
                    </a:p>
                    <a:p>
                      <a:pPr marL="0" marR="0" lvl="0" indent="0" algn="l" defTabSz="914400" rtl="0" eaLnBrk="1" fontAlgn="auto" latinLnBrk="0" hangingPunct="1">
                        <a:lnSpc>
                          <a:spcPct val="100000"/>
                        </a:lnSpc>
                        <a:spcBef>
                          <a:spcPts val="0"/>
                        </a:spcBef>
                        <a:spcAft>
                          <a:spcPts val="0"/>
                        </a:spcAft>
                        <a:buClrTx/>
                        <a:buSzTx/>
                        <a:buFontTx/>
                        <a:buNone/>
                        <a:defRPr/>
                      </a:pPr>
                      <a:endParaRPr lang="en-IN" dirty="0" smtClean="0"/>
                    </a:p>
                  </a:txBody>
                  <a:tcPr/>
                </a:tc>
                <a:tc>
                  <a:txBody>
                    <a:bodyPr/>
                    <a:lstStyle/>
                    <a:p>
                      <a:r>
                        <a:rPr lang="en-IN" dirty="0" smtClean="0"/>
                        <a:t>Average Waiting Time</a:t>
                      </a:r>
                      <a:endParaRPr lang="en-IN" dirty="0"/>
                    </a:p>
                  </a:txBody>
                  <a:tcPr/>
                </a:tc>
                <a:extLst>
                  <a:ext uri="{0D108BD9-81ED-4DB2-BD59-A6C34878D82A}">
                    <a16:rowId xmlns:a16="http://schemas.microsoft.com/office/drawing/2014/main" val="10000"/>
                  </a:ext>
                </a:extLst>
              </a:tr>
              <a:tr h="819741">
                <a:tc>
                  <a:txBody>
                    <a:bodyPr/>
                    <a:lstStyle/>
                    <a:p>
                      <a:r>
                        <a:rPr lang="en-IN" dirty="0" smtClean="0"/>
                        <a:t>14ms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smtClean="0"/>
                        <a:t>9.5ms</a:t>
                      </a:r>
                    </a:p>
                    <a:p>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dirty="0"/>
              <a:t>Various operations will be performed by the Operating System, Central Processing Unit scheduling being one of </a:t>
            </a:r>
            <a:r>
              <a:rPr lang="en-US" dirty="0" smtClean="0"/>
              <a:t>them.</a:t>
            </a:r>
          </a:p>
          <a:p>
            <a:r>
              <a:rPr lang="en-US" dirty="0" smtClean="0"/>
              <a:t>CPU </a:t>
            </a:r>
            <a:r>
              <a:rPr lang="en-US" dirty="0"/>
              <a:t>scheduling is basically sharing of resources between multiple </a:t>
            </a:r>
            <a:r>
              <a:rPr lang="en-US" dirty="0" smtClean="0"/>
              <a:t>processes.</a:t>
            </a:r>
          </a:p>
          <a:p>
            <a:r>
              <a:rPr lang="en-US" dirty="0" smtClean="0"/>
              <a:t>A process </a:t>
            </a:r>
            <a:r>
              <a:rPr lang="en-US" dirty="0"/>
              <a:t>is nothing but a program under execution, process should reside in the main memory, then it occupies the CPU to execute the instructions</a:t>
            </a:r>
            <a:r>
              <a:rPr lang="en-US" dirty="0" smtClean="0"/>
              <a:t>.</a:t>
            </a:r>
          </a:p>
          <a:p>
            <a:r>
              <a:rPr lang="en-US" dirty="0"/>
              <a:t>CPU scheduling is possible only in the multiprogramming operating systems</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PARAMETERS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a:t>
            </a:r>
            <a:r>
              <a:rPr lang="en-US" dirty="0"/>
              <a:t>process has different scheduling parameters such as </a:t>
            </a:r>
            <a:r>
              <a:rPr lang="en-US" dirty="0" smtClean="0"/>
              <a:t>:</a:t>
            </a:r>
          </a:p>
          <a:p>
            <a:endParaRPr lang="en-US" dirty="0" smtClean="0"/>
          </a:p>
          <a:p>
            <a:r>
              <a:rPr lang="en-US" dirty="0" smtClean="0"/>
              <a:t>1</a:t>
            </a:r>
            <a:r>
              <a:rPr lang="en-US" dirty="0"/>
              <a:t>. Arrival time: time when the process is arrived into the ready state is called arrival time. </a:t>
            </a:r>
            <a:endParaRPr lang="en-US" dirty="0" smtClean="0"/>
          </a:p>
          <a:p>
            <a:r>
              <a:rPr lang="en-US" dirty="0" smtClean="0"/>
              <a:t>2</a:t>
            </a:r>
            <a:r>
              <a:rPr lang="en-US" dirty="0"/>
              <a:t>. Burst time: time required by the process to complete its execution is called burst time. </a:t>
            </a:r>
          </a:p>
          <a:p>
            <a:r>
              <a:rPr lang="en-US" dirty="0" smtClean="0"/>
              <a:t>3</a:t>
            </a:r>
            <a:r>
              <a:rPr lang="en-US" dirty="0"/>
              <a:t>. Completion time: time when the process is done its complete execution is called completion time. </a:t>
            </a:r>
          </a:p>
          <a:p>
            <a:r>
              <a:rPr lang="en-US" dirty="0" smtClean="0"/>
              <a:t>4</a:t>
            </a:r>
            <a:r>
              <a:rPr lang="en-US" dirty="0"/>
              <a:t>. Turnaround time: time difference between the completion time and arrival time is called turnaround </a:t>
            </a:r>
            <a:r>
              <a:rPr lang="en-US" dirty="0" smtClean="0"/>
              <a:t>time.</a:t>
            </a:r>
          </a:p>
          <a:p>
            <a:r>
              <a:rPr lang="en-US" dirty="0" smtClean="0"/>
              <a:t>5</a:t>
            </a:r>
            <a:r>
              <a:rPr lang="en-US" dirty="0"/>
              <a:t>. Waiting time: time difference between turnaround time and burst time is called waiting </a:t>
            </a:r>
            <a:r>
              <a:rPr lang="en-US" dirty="0" smtClean="0"/>
              <a:t>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CPU SCHEDULING ALORITHMS </a:t>
            </a:r>
          </a:p>
        </p:txBody>
      </p:sp>
      <p:sp>
        <p:nvSpPr>
          <p:cNvPr id="3" name="Content Placeholder 2"/>
          <p:cNvSpPr>
            <a:spLocks noGrp="1"/>
          </p:cNvSpPr>
          <p:nvPr>
            <p:ph idx="1"/>
          </p:nvPr>
        </p:nvSpPr>
        <p:spPr/>
        <p:txBody>
          <a:bodyPr>
            <a:normAutofit fontScale="92500" lnSpcReduction="10000"/>
          </a:bodyPr>
          <a:lstStyle/>
          <a:p>
            <a:r>
              <a:rPr lang="en-US" dirty="0"/>
              <a:t>SHORTEST JOB FIRST </a:t>
            </a:r>
            <a:r>
              <a:rPr lang="en-US" dirty="0" smtClean="0"/>
              <a:t>algorithm </a:t>
            </a:r>
            <a:r>
              <a:rPr lang="en-US" dirty="0"/>
              <a:t>associates with each process, the length of the process, next CPU burst. At the point when the CPU is accessible it is appointed to the process that has the next lowest </a:t>
            </a:r>
            <a:r>
              <a:rPr lang="en-US" dirty="0" smtClean="0"/>
              <a:t>burst time. If </a:t>
            </a:r>
            <a:r>
              <a:rPr lang="en-US" dirty="0"/>
              <a:t>the CPU burst of the two processes are same FCFS algorithm is applied to break the tie. </a:t>
            </a:r>
            <a:endParaRPr lang="en-US" dirty="0" smtClean="0"/>
          </a:p>
          <a:p>
            <a:endParaRPr lang="en-US" dirty="0" smtClean="0"/>
          </a:p>
          <a:p>
            <a:r>
              <a:rPr lang="en-US" dirty="0"/>
              <a:t>ROUND ROBIN </a:t>
            </a:r>
            <a:r>
              <a:rPr lang="en-US" dirty="0" smtClean="0"/>
              <a:t>algorithm </a:t>
            </a:r>
            <a:r>
              <a:rPr lang="en-US" dirty="0"/>
              <a:t>is specially introduced for the time sharing systems. </a:t>
            </a:r>
            <a:r>
              <a:rPr lang="en-US" dirty="0" smtClean="0"/>
              <a:t>It</a:t>
            </a:r>
            <a:r>
              <a:rPr lang="en-US" dirty="0"/>
              <a:t> behaves like a FCFS scheduling but preemption is used to enable the </a:t>
            </a:r>
            <a:r>
              <a:rPr lang="en-US" dirty="0">
                <a:sym typeface="+mn-ea"/>
              </a:rPr>
              <a:t>switching of </a:t>
            </a:r>
            <a:r>
              <a:rPr lang="en-US" dirty="0"/>
              <a:t>processes. A small unit of time known as time quantum is used. The ready queue is treated like a circular queue. The CPU scheduler goes around the ready queue, allocating the CPU to each process for a time interval up to one time quantum.</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CPU SCHEDULING ALORITHMS </a:t>
            </a:r>
          </a:p>
        </p:txBody>
      </p:sp>
      <p:sp>
        <p:nvSpPr>
          <p:cNvPr id="3" name="Content Placeholder 2"/>
          <p:cNvSpPr>
            <a:spLocks noGrp="1"/>
          </p:cNvSpPr>
          <p:nvPr>
            <p:ph idx="1"/>
          </p:nvPr>
        </p:nvSpPr>
        <p:spPr/>
        <p:txBody>
          <a:bodyPr/>
          <a:lstStyle/>
          <a:p>
            <a:pPr fontAlgn="base"/>
            <a:r>
              <a:rPr lang="en-IN" dirty="0"/>
              <a:t>SHORTEST REMAINING TIME </a:t>
            </a:r>
            <a:r>
              <a:rPr lang="en-IN" dirty="0" smtClean="0"/>
              <a:t>FIRST</a:t>
            </a:r>
            <a:r>
              <a:rPr lang="en-US" dirty="0"/>
              <a:t> is the preemptive version of </a:t>
            </a:r>
            <a:r>
              <a:rPr lang="en-US" dirty="0" smtClean="0"/>
              <a:t>Shortest Job First(SJF)</a:t>
            </a:r>
            <a:r>
              <a:rPr lang="en-US" dirty="0"/>
              <a:t> algorithm, where the processor is allocated to the job closest to completion</a:t>
            </a:r>
            <a:r>
              <a:rPr lang="en-US" dirty="0" smtClean="0"/>
              <a:t>. This algorithm </a:t>
            </a:r>
            <a:r>
              <a:rPr lang="en-US" dirty="0"/>
              <a:t>makes the processing of the jobs faster than </a:t>
            </a:r>
            <a:r>
              <a:rPr lang="en-US" dirty="0" smtClean="0"/>
              <a:t>SJF </a:t>
            </a:r>
            <a:r>
              <a:rPr lang="en-US" dirty="0"/>
              <a:t>algorithm, given it’s overhead charges are not </a:t>
            </a:r>
            <a:r>
              <a:rPr lang="en-US" dirty="0" smtClean="0"/>
              <a:t>counted.</a:t>
            </a:r>
            <a:r>
              <a:rPr lang="en-US" dirty="0"/>
              <a:t> </a:t>
            </a:r>
            <a:r>
              <a:rPr lang="en-US" dirty="0" smtClean="0"/>
              <a:t>The </a:t>
            </a:r>
            <a:r>
              <a:rPr lang="en-US" dirty="0"/>
              <a:t>context switch is done a lot more times in SRTF than in </a:t>
            </a:r>
            <a:r>
              <a:rPr lang="en-US" dirty="0" smtClean="0"/>
              <a:t>SJF, </a:t>
            </a:r>
            <a:r>
              <a:rPr lang="en-US" dirty="0"/>
              <a:t>and consumes CPU’s valuable time for processing. This adds up to it’s processing time and diminishes it’s advantage of fast processing.</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HYBRID ALGORITHM</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This algorithm mainly focuses on improvement of Round robin scheduling algorithm. It maximizes CPU utilization, throughput and minimizes </a:t>
            </a:r>
            <a:r>
              <a:rPr lang="en-IN" dirty="0" smtClean="0"/>
              <a:t>AWT and ATT. </a:t>
            </a:r>
            <a:r>
              <a:rPr lang="en-IN" dirty="0"/>
              <a:t>This proposed algorithm works more effectively than the RR </a:t>
            </a:r>
            <a:r>
              <a:rPr lang="en-IN" dirty="0" smtClean="0"/>
              <a:t>Algorithm.</a:t>
            </a:r>
          </a:p>
          <a:p>
            <a:r>
              <a:rPr lang="en-US" dirty="0" smtClean="0"/>
              <a:t>In </a:t>
            </a:r>
            <a:r>
              <a:rPr lang="en-US" dirty="0"/>
              <a:t>t</a:t>
            </a:r>
            <a:r>
              <a:rPr lang="en-US" dirty="0" smtClean="0"/>
              <a:t>his algorithm, the time </a:t>
            </a:r>
            <a:r>
              <a:rPr lang="en-US" dirty="0"/>
              <a:t>quantum is calculated by using the mean of burst time and the minimum of burst </a:t>
            </a:r>
            <a:r>
              <a:rPr lang="en-US" dirty="0" smtClean="0"/>
              <a:t>time.</a:t>
            </a:r>
          </a:p>
          <a:p>
            <a:pPr marL="0" indent="0">
              <a:buNone/>
            </a:pPr>
            <a:r>
              <a:rPr lang="en-US" dirty="0" smtClean="0"/>
              <a:t>	</a:t>
            </a:r>
            <a:r>
              <a:rPr lang="en-IN" dirty="0" smtClean="0"/>
              <a:t>Effective Time Quantum</a:t>
            </a:r>
            <a:r>
              <a:rPr lang="en-US" altLang="en-IN" dirty="0" smtClean="0"/>
              <a:t> </a:t>
            </a:r>
            <a:r>
              <a:rPr lang="en-IN" dirty="0" smtClean="0"/>
              <a:t>= ceiling( mean + minimum )/2</a:t>
            </a:r>
          </a:p>
          <a:p>
            <a:r>
              <a:rPr lang="en-US" dirty="0"/>
              <a:t>R</a:t>
            </a:r>
            <a:r>
              <a:rPr lang="en-US" dirty="0" smtClean="0"/>
              <a:t>eady </a:t>
            </a:r>
            <a:r>
              <a:rPr lang="en-US" dirty="0"/>
              <a:t>queue processes are ordered in </a:t>
            </a:r>
            <a:r>
              <a:rPr lang="en-US" dirty="0" smtClean="0"/>
              <a:t>ascending order </a:t>
            </a:r>
            <a:r>
              <a:rPr lang="en-US" dirty="0"/>
              <a:t>based on their remaining burst time</a:t>
            </a:r>
            <a:r>
              <a:rPr lang="en-US" dirty="0" smtClean="0"/>
              <a:t>.</a:t>
            </a:r>
          </a:p>
          <a:p>
            <a:r>
              <a:rPr lang="en-US" dirty="0"/>
              <a:t>After arrangement, process which is first in ready queue is allocated in CPU for 1 enhanced quantum time.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Algorithm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Step-1: Calculate </a:t>
            </a:r>
            <a:r>
              <a:rPr lang="en-US" dirty="0"/>
              <a:t>average of CPU time of all </a:t>
            </a:r>
            <a:r>
              <a:rPr lang="en-US" dirty="0" smtClean="0"/>
              <a:t>process.</a:t>
            </a:r>
          </a:p>
          <a:p>
            <a:pPr marL="0" indent="0">
              <a:buNone/>
            </a:pPr>
            <a:r>
              <a:rPr lang="en-US" dirty="0"/>
              <a:t>	</a:t>
            </a:r>
            <a:r>
              <a:rPr lang="en-US" dirty="0" smtClean="0"/>
              <a:t>Average</a:t>
            </a:r>
            <a:r>
              <a:rPr lang="en-US" dirty="0"/>
              <a:t>= (P1+P2+P3+P4.............. PN)/N </a:t>
            </a:r>
            <a:endParaRPr lang="en-US" dirty="0" smtClean="0"/>
          </a:p>
          <a:p>
            <a:r>
              <a:rPr lang="en-US" dirty="0" smtClean="0"/>
              <a:t>Step-2: Calculate effective </a:t>
            </a:r>
            <a:r>
              <a:rPr lang="en-US" dirty="0"/>
              <a:t>quantum time by given </a:t>
            </a:r>
            <a:r>
              <a:rPr lang="en-US" dirty="0" smtClean="0"/>
              <a:t>formula:</a:t>
            </a:r>
          </a:p>
          <a:p>
            <a:pPr marL="0" indent="0">
              <a:buNone/>
            </a:pPr>
            <a:r>
              <a:rPr lang="en-US" dirty="0"/>
              <a:t>	</a:t>
            </a:r>
            <a:r>
              <a:rPr lang="en-US" dirty="0" smtClean="0"/>
              <a:t>Effective </a:t>
            </a:r>
            <a:r>
              <a:rPr lang="en-US" dirty="0"/>
              <a:t>quantum time= ceiling (average + minimum time)/2 </a:t>
            </a:r>
            <a:endParaRPr lang="en-US" dirty="0" smtClean="0"/>
          </a:p>
          <a:p>
            <a:r>
              <a:rPr lang="en-US" dirty="0" smtClean="0"/>
              <a:t>Step-3: Select </a:t>
            </a:r>
            <a:r>
              <a:rPr lang="en-US" dirty="0"/>
              <a:t>the process with </a:t>
            </a:r>
            <a:r>
              <a:rPr lang="en-US" dirty="0" smtClean="0"/>
              <a:t>minimum burst time and arrange them in ascending order.</a:t>
            </a:r>
          </a:p>
          <a:p>
            <a:r>
              <a:rPr lang="en-US" dirty="0" smtClean="0"/>
              <a:t>Step-4: Allocate </a:t>
            </a:r>
            <a:r>
              <a:rPr lang="en-US" dirty="0"/>
              <a:t>the selected process to CPU from ready queue up to 1 </a:t>
            </a:r>
            <a:r>
              <a:rPr lang="en-US" dirty="0" smtClean="0"/>
              <a:t>Effective </a:t>
            </a:r>
            <a:r>
              <a:rPr lang="en-US" dirty="0"/>
              <a:t>quantum time and </a:t>
            </a:r>
            <a:r>
              <a:rPr lang="en-US" dirty="0" smtClean="0"/>
              <a:t>do so until </a:t>
            </a:r>
            <a:r>
              <a:rPr lang="en-US" dirty="0"/>
              <a:t>all </a:t>
            </a:r>
            <a:r>
              <a:rPr lang="en-US" dirty="0" smtClean="0"/>
              <a:t>processes get executed in </a:t>
            </a:r>
            <a:r>
              <a:rPr lang="en-US" dirty="0"/>
              <a:t>CPU</a:t>
            </a:r>
            <a:r>
              <a:rPr lang="en-US" dirty="0" smtClean="0"/>
              <a:t>.</a:t>
            </a:r>
          </a:p>
          <a:p>
            <a:r>
              <a:rPr lang="en-US" dirty="0" smtClean="0"/>
              <a:t>Step-5: </a:t>
            </a:r>
            <a:r>
              <a:rPr lang="en-US" dirty="0"/>
              <a:t>Execute all processes until the queue is empty</a:t>
            </a:r>
            <a:r>
              <a:rPr lang="en-US" dirty="0" smtClean="0"/>
              <a:t>.</a:t>
            </a:r>
          </a:p>
          <a:p>
            <a:r>
              <a:rPr lang="en-US" dirty="0" smtClean="0"/>
              <a:t>Step-6: Calculate ATT and </a:t>
            </a:r>
            <a:r>
              <a:rPr lang="en-US" dirty="0"/>
              <a:t>AWT </a:t>
            </a:r>
            <a:r>
              <a:rPr lang="en-US" dirty="0" smtClean="0"/>
              <a:t>of </a:t>
            </a:r>
            <a:r>
              <a:rPr lang="en-US" dirty="0"/>
              <a:t>processes</a:t>
            </a:r>
            <a:r>
              <a:rPr lang="en-US" dirty="0" smtClean="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 AND RESULTS INVESTIGATION</a:t>
            </a:r>
          </a:p>
        </p:txBody>
      </p:sp>
      <p:sp>
        <p:nvSpPr>
          <p:cNvPr id="3" name="Content Placeholder 2"/>
          <p:cNvSpPr>
            <a:spLocks noGrp="1"/>
          </p:cNvSpPr>
          <p:nvPr>
            <p:ph idx="1"/>
          </p:nvPr>
        </p:nvSpPr>
        <p:spPr/>
        <p:txBody>
          <a:bodyPr/>
          <a:lstStyle/>
          <a:p>
            <a:r>
              <a:rPr lang="en-US" dirty="0" smtClean="0"/>
              <a:t>Table1: </a:t>
            </a:r>
            <a:r>
              <a:rPr lang="en-US" dirty="0"/>
              <a:t>Process Id with their burst time </a:t>
            </a:r>
            <a:endParaRPr lang="en-US" dirty="0" smtClean="0"/>
          </a:p>
          <a:p>
            <a:endParaRPr lang="en-IN" dirty="0"/>
          </a:p>
        </p:txBody>
      </p:sp>
      <p:graphicFrame>
        <p:nvGraphicFramePr>
          <p:cNvPr id="4" name="Table 3"/>
          <p:cNvGraphicFramePr>
            <a:graphicFrameLocks noGrp="1"/>
          </p:cNvGraphicFramePr>
          <p:nvPr/>
        </p:nvGraphicFramePr>
        <p:xfrm>
          <a:off x="2032000" y="2888774"/>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t>PROCESS-ID</a:t>
                      </a:r>
                      <a:endParaRPr lang="en-IN" dirty="0"/>
                    </a:p>
                  </a:txBody>
                  <a:tcPr/>
                </a:tc>
                <a:tc>
                  <a:txBody>
                    <a:bodyPr/>
                    <a:lstStyle/>
                    <a:p>
                      <a:r>
                        <a:rPr lang="en-US" dirty="0" smtClean="0"/>
                        <a:t>TIME</a:t>
                      </a:r>
                      <a:endParaRPr lang="en-IN" dirty="0"/>
                    </a:p>
                  </a:txBody>
                  <a:tcPr/>
                </a:tc>
                <a:extLst>
                  <a:ext uri="{0D108BD9-81ED-4DB2-BD59-A6C34878D82A}">
                    <a16:rowId xmlns:a16="http://schemas.microsoft.com/office/drawing/2014/main" val="10000"/>
                  </a:ext>
                </a:extLst>
              </a:tr>
              <a:tr h="370840">
                <a:tc>
                  <a:txBody>
                    <a:bodyPr/>
                    <a:lstStyle/>
                    <a:p>
                      <a:r>
                        <a:rPr lang="en-IN" dirty="0" smtClean="0"/>
                        <a:t>Pr0</a:t>
                      </a:r>
                      <a:endParaRPr lang="en-IN" dirty="0"/>
                    </a:p>
                  </a:txBody>
                  <a:tcPr/>
                </a:tc>
                <a:tc>
                  <a:txBody>
                    <a:bodyPr/>
                    <a:lstStyle/>
                    <a:p>
                      <a:r>
                        <a:rPr lang="en-IN" dirty="0" smtClean="0"/>
                        <a:t>15</a:t>
                      </a:r>
                      <a:endParaRPr lang="en-IN" dirty="0"/>
                    </a:p>
                  </a:txBody>
                  <a:tcPr/>
                </a:tc>
                <a:extLst>
                  <a:ext uri="{0D108BD9-81ED-4DB2-BD59-A6C34878D82A}">
                    <a16:rowId xmlns:a16="http://schemas.microsoft.com/office/drawing/2014/main" val="10001"/>
                  </a:ext>
                </a:extLst>
              </a:tr>
              <a:tr h="370840">
                <a:tc>
                  <a:txBody>
                    <a:bodyPr/>
                    <a:lstStyle/>
                    <a:p>
                      <a:r>
                        <a:rPr lang="en-IN" dirty="0" smtClean="0"/>
                        <a:t>Pr1</a:t>
                      </a:r>
                      <a:endParaRPr lang="en-IN" dirty="0"/>
                    </a:p>
                  </a:txBody>
                  <a:tcPr/>
                </a:tc>
                <a:tc>
                  <a:txBody>
                    <a:bodyPr/>
                    <a:lstStyle/>
                    <a:p>
                      <a:r>
                        <a:rPr lang="en-IN" dirty="0" smtClean="0"/>
                        <a:t>6</a:t>
                      </a:r>
                      <a:endParaRPr lang="en-IN" dirty="0"/>
                    </a:p>
                  </a:txBody>
                  <a:tcPr/>
                </a:tc>
                <a:extLst>
                  <a:ext uri="{0D108BD9-81ED-4DB2-BD59-A6C34878D82A}">
                    <a16:rowId xmlns:a16="http://schemas.microsoft.com/office/drawing/2014/main" val="10002"/>
                  </a:ext>
                </a:extLst>
              </a:tr>
              <a:tr h="370840">
                <a:tc>
                  <a:txBody>
                    <a:bodyPr/>
                    <a:lstStyle/>
                    <a:p>
                      <a:r>
                        <a:rPr lang="en-IN" dirty="0" smtClean="0"/>
                        <a:t>Pr2</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10003"/>
                  </a:ext>
                </a:extLst>
              </a:tr>
              <a:tr h="370840">
                <a:tc>
                  <a:txBody>
                    <a:bodyPr/>
                    <a:lstStyle/>
                    <a:p>
                      <a:r>
                        <a:rPr lang="en-IN" dirty="0" smtClean="0"/>
                        <a:t>Pr3</a:t>
                      </a:r>
                      <a:endParaRPr lang="en-IN" dirty="0"/>
                    </a:p>
                  </a:txBody>
                  <a:tcPr/>
                </a:tc>
                <a:tc>
                  <a:txBody>
                    <a:bodyPr/>
                    <a:lstStyle/>
                    <a:p>
                      <a:r>
                        <a:rPr lang="en-IN" dirty="0" smtClean="0"/>
                        <a:t>4</a:t>
                      </a:r>
                      <a:endParaRPr lang="en-IN" dirty="0"/>
                    </a:p>
                  </a:txBody>
                  <a:tcPr/>
                </a:tc>
                <a:extLst>
                  <a:ext uri="{0D108BD9-81ED-4DB2-BD59-A6C34878D82A}">
                    <a16:rowId xmlns:a16="http://schemas.microsoft.com/office/drawing/2014/main" val="10004"/>
                  </a:ext>
                </a:extLst>
              </a:tr>
              <a:tr h="370840">
                <a:tc>
                  <a:txBody>
                    <a:bodyPr/>
                    <a:lstStyle/>
                    <a:p>
                      <a:r>
                        <a:rPr lang="en-IN" dirty="0" smtClean="0"/>
                        <a:t>Pr4</a:t>
                      </a:r>
                      <a:endParaRPr lang="en-IN" dirty="0"/>
                    </a:p>
                  </a:txBody>
                  <a:tcPr/>
                </a:tc>
                <a:tc>
                  <a:txBody>
                    <a:bodyPr/>
                    <a:lstStyle/>
                    <a:p>
                      <a:r>
                        <a:rPr lang="en-IN" dirty="0" smtClean="0"/>
                        <a:t>11</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IN" dirty="0"/>
          </a:p>
        </p:txBody>
      </p:sp>
      <p:sp>
        <p:nvSpPr>
          <p:cNvPr id="3" name="Content Placeholder 2"/>
          <p:cNvSpPr>
            <a:spLocks noGrp="1"/>
          </p:cNvSpPr>
          <p:nvPr>
            <p:ph idx="1"/>
          </p:nvPr>
        </p:nvSpPr>
        <p:spPr/>
        <p:txBody>
          <a:bodyPr/>
          <a:lstStyle/>
          <a:p>
            <a:r>
              <a:rPr lang="en-US" dirty="0" smtClean="0"/>
              <a:t>Let </a:t>
            </a:r>
            <a:r>
              <a:rPr lang="en-US" dirty="0"/>
              <a:t>time quantum </a:t>
            </a:r>
            <a:r>
              <a:rPr lang="en-US" dirty="0" smtClean="0"/>
              <a:t>be 5ms</a:t>
            </a:r>
          </a:p>
          <a:p>
            <a:r>
              <a:rPr lang="en-US" dirty="0"/>
              <a:t>Gantt </a:t>
            </a:r>
            <a:r>
              <a:rPr lang="en-US" dirty="0" smtClean="0"/>
              <a:t>Chart</a:t>
            </a:r>
          </a:p>
          <a:p>
            <a:endParaRPr lang="en-US" dirty="0"/>
          </a:p>
          <a:p>
            <a:pPr marL="0" indent="0">
              <a:buNone/>
            </a:pPr>
            <a:r>
              <a:rPr lang="en-US" dirty="0" smtClean="0"/>
              <a:t>         0        5       10     11      15     20      25     26      31     36    37</a:t>
            </a:r>
            <a:endParaRPr lang="en-US" dirty="0"/>
          </a:p>
          <a:p>
            <a:endParaRPr lang="en-US" dirty="0" smtClean="0"/>
          </a:p>
        </p:txBody>
      </p:sp>
      <p:graphicFrame>
        <p:nvGraphicFramePr>
          <p:cNvPr id="4" name="Table 3"/>
          <p:cNvGraphicFramePr>
            <a:graphicFrameLocks noGrp="1"/>
          </p:cNvGraphicFramePr>
          <p:nvPr/>
        </p:nvGraphicFramePr>
        <p:xfrm>
          <a:off x="908957" y="4065157"/>
          <a:ext cx="6096000" cy="2489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94686">
                <a:tc>
                  <a:txBody>
                    <a:bodyPr/>
                    <a:lstStyle/>
                    <a:p>
                      <a:r>
                        <a:rPr lang="en-IN" dirty="0" smtClean="0"/>
                        <a:t>Process ID</a:t>
                      </a:r>
                      <a:endParaRPr lang="en-IN" dirty="0"/>
                    </a:p>
                  </a:txBody>
                  <a:tcPr/>
                </a:tc>
                <a:tc>
                  <a:txBody>
                    <a:bodyPr/>
                    <a:lstStyle/>
                    <a:p>
                      <a:r>
                        <a:rPr lang="en-IN" dirty="0" smtClean="0"/>
                        <a:t>Waiting Time(</a:t>
                      </a:r>
                      <a:r>
                        <a:rPr lang="en-IN" dirty="0" err="1" smtClean="0"/>
                        <a:t>ms</a:t>
                      </a:r>
                      <a:r>
                        <a:rPr lang="en-IN" dirty="0" smtClean="0"/>
                        <a:t>)</a:t>
                      </a:r>
                      <a:endParaRPr lang="en-IN" dirty="0"/>
                    </a:p>
                  </a:txBody>
                  <a:tcPr/>
                </a:tc>
                <a:tc>
                  <a:txBody>
                    <a:bodyPr/>
                    <a:lstStyle/>
                    <a:p>
                      <a:r>
                        <a:rPr lang="en-IN" dirty="0" smtClean="0"/>
                        <a:t>Turn Around Time(</a:t>
                      </a:r>
                      <a:r>
                        <a:rPr lang="en-IN" dirty="0" err="1" smtClean="0"/>
                        <a:t>ms</a:t>
                      </a:r>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dirty="0" smtClean="0"/>
                        <a:t>Pr0</a:t>
                      </a:r>
                      <a:endParaRPr lang="en-IN" dirty="0"/>
                    </a:p>
                  </a:txBody>
                  <a:tcPr/>
                </a:tc>
                <a:tc>
                  <a:txBody>
                    <a:bodyPr/>
                    <a:lstStyle/>
                    <a:p>
                      <a:r>
                        <a:rPr lang="en-IN" dirty="0" smtClean="0"/>
                        <a:t>21</a:t>
                      </a:r>
                      <a:endParaRPr lang="en-IN" dirty="0"/>
                    </a:p>
                  </a:txBody>
                  <a:tcPr/>
                </a:tc>
                <a:tc>
                  <a:txBody>
                    <a:bodyPr/>
                    <a:lstStyle/>
                    <a:p>
                      <a:r>
                        <a:rPr lang="en-IN" dirty="0" smtClean="0"/>
                        <a:t>36</a:t>
                      </a:r>
                      <a:endParaRPr lang="en-IN" dirty="0"/>
                    </a:p>
                  </a:txBody>
                  <a:tcPr/>
                </a:tc>
                <a:extLst>
                  <a:ext uri="{0D108BD9-81ED-4DB2-BD59-A6C34878D82A}">
                    <a16:rowId xmlns:a16="http://schemas.microsoft.com/office/drawing/2014/main" val="10001"/>
                  </a:ext>
                </a:extLst>
              </a:tr>
              <a:tr h="370840">
                <a:tc>
                  <a:txBody>
                    <a:bodyPr/>
                    <a:lstStyle/>
                    <a:p>
                      <a:r>
                        <a:rPr lang="en-IN" dirty="0" smtClean="0"/>
                        <a:t>Pr1</a:t>
                      </a:r>
                      <a:endParaRPr lang="en-IN" dirty="0"/>
                    </a:p>
                  </a:txBody>
                  <a:tcPr/>
                </a:tc>
                <a:tc>
                  <a:txBody>
                    <a:bodyPr/>
                    <a:lstStyle/>
                    <a:p>
                      <a:r>
                        <a:rPr lang="en-IN" dirty="0" smtClean="0"/>
                        <a:t>20</a:t>
                      </a:r>
                      <a:endParaRPr lang="en-IN" dirty="0"/>
                    </a:p>
                  </a:txBody>
                  <a:tcPr/>
                </a:tc>
                <a:tc>
                  <a:txBody>
                    <a:bodyPr/>
                    <a:lstStyle/>
                    <a:p>
                      <a:r>
                        <a:rPr lang="en-IN" dirty="0" smtClean="0"/>
                        <a:t>26</a:t>
                      </a:r>
                      <a:endParaRPr lang="en-IN" dirty="0"/>
                    </a:p>
                  </a:txBody>
                  <a:tcPr/>
                </a:tc>
                <a:extLst>
                  <a:ext uri="{0D108BD9-81ED-4DB2-BD59-A6C34878D82A}">
                    <a16:rowId xmlns:a16="http://schemas.microsoft.com/office/drawing/2014/main" val="10002"/>
                  </a:ext>
                </a:extLst>
              </a:tr>
              <a:tr h="370840">
                <a:tc>
                  <a:txBody>
                    <a:bodyPr/>
                    <a:lstStyle/>
                    <a:p>
                      <a:r>
                        <a:rPr lang="en-IN" dirty="0" smtClean="0"/>
                        <a:t>Pr2</a:t>
                      </a:r>
                      <a:endParaRPr lang="en-IN" dirty="0"/>
                    </a:p>
                  </a:txBody>
                  <a:tcPr/>
                </a:tc>
                <a:tc>
                  <a:txBody>
                    <a:bodyPr/>
                    <a:lstStyle/>
                    <a:p>
                      <a:r>
                        <a:rPr lang="en-IN" dirty="0" smtClean="0"/>
                        <a:t>10</a:t>
                      </a:r>
                      <a:endParaRPr lang="en-IN" dirty="0"/>
                    </a:p>
                  </a:txBody>
                  <a:tcPr/>
                </a:tc>
                <a:tc>
                  <a:txBody>
                    <a:bodyPr/>
                    <a:lstStyle/>
                    <a:p>
                      <a:r>
                        <a:rPr lang="en-IN" dirty="0" smtClean="0"/>
                        <a:t>11</a:t>
                      </a:r>
                      <a:endParaRPr lang="en-IN" dirty="0"/>
                    </a:p>
                  </a:txBody>
                  <a:tcPr/>
                </a:tc>
                <a:extLst>
                  <a:ext uri="{0D108BD9-81ED-4DB2-BD59-A6C34878D82A}">
                    <a16:rowId xmlns:a16="http://schemas.microsoft.com/office/drawing/2014/main" val="10003"/>
                  </a:ext>
                </a:extLst>
              </a:tr>
              <a:tr h="0">
                <a:tc>
                  <a:txBody>
                    <a:bodyPr/>
                    <a:lstStyle/>
                    <a:p>
                      <a:r>
                        <a:rPr lang="en-IN" dirty="0" smtClean="0"/>
                        <a:t>Pr3</a:t>
                      </a:r>
                      <a:endParaRPr lang="en-IN" dirty="0"/>
                    </a:p>
                  </a:txBody>
                  <a:tcPr/>
                </a:tc>
                <a:tc>
                  <a:txBody>
                    <a:bodyPr/>
                    <a:lstStyle/>
                    <a:p>
                      <a:r>
                        <a:rPr lang="en-IN" dirty="0" smtClean="0"/>
                        <a:t>11</a:t>
                      </a:r>
                      <a:endParaRPr lang="en-IN" dirty="0"/>
                    </a:p>
                  </a:txBody>
                  <a:tcPr/>
                </a:tc>
                <a:tc>
                  <a:txBody>
                    <a:bodyPr/>
                    <a:lstStyle/>
                    <a:p>
                      <a:r>
                        <a:rPr lang="en-IN" dirty="0" smtClean="0"/>
                        <a:t>15</a:t>
                      </a:r>
                      <a:endParaRPr lang="en-IN" dirty="0"/>
                    </a:p>
                  </a:txBody>
                  <a:tcPr/>
                </a:tc>
                <a:extLst>
                  <a:ext uri="{0D108BD9-81ED-4DB2-BD59-A6C34878D82A}">
                    <a16:rowId xmlns:a16="http://schemas.microsoft.com/office/drawing/2014/main" val="10004"/>
                  </a:ext>
                </a:extLst>
              </a:tr>
              <a:tr h="370840">
                <a:tc>
                  <a:txBody>
                    <a:bodyPr/>
                    <a:lstStyle/>
                    <a:p>
                      <a:r>
                        <a:rPr lang="en-IN" dirty="0" smtClean="0"/>
                        <a:t>Pr4</a:t>
                      </a:r>
                      <a:endParaRPr lang="en-IN" dirty="0"/>
                    </a:p>
                  </a:txBody>
                  <a:tcPr/>
                </a:tc>
                <a:tc>
                  <a:txBody>
                    <a:bodyPr/>
                    <a:lstStyle/>
                    <a:p>
                      <a:r>
                        <a:rPr lang="en-IN" dirty="0" smtClean="0"/>
                        <a:t>26</a:t>
                      </a:r>
                      <a:endParaRPr lang="en-IN" dirty="0"/>
                    </a:p>
                  </a:txBody>
                  <a:tcPr/>
                </a:tc>
                <a:tc>
                  <a:txBody>
                    <a:bodyPr/>
                    <a:lstStyle/>
                    <a:p>
                      <a:r>
                        <a:rPr lang="en-IN" dirty="0" smtClean="0"/>
                        <a:t>37</a:t>
                      </a:r>
                      <a:endParaRPr lang="en-IN"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1754414" y="3017837"/>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IN" dirty="0" smtClean="0"/>
                        <a:t>Pr0</a:t>
                      </a:r>
                      <a:endParaRPr lang="en-IN" dirty="0"/>
                    </a:p>
                  </a:txBody>
                  <a:tcPr/>
                </a:tc>
                <a:tc>
                  <a:txBody>
                    <a:bodyPr/>
                    <a:lstStyle/>
                    <a:p>
                      <a:r>
                        <a:rPr lang="en-IN" dirty="0" smtClean="0"/>
                        <a:t>Pr1</a:t>
                      </a:r>
                      <a:endParaRPr lang="en-IN" dirty="0"/>
                    </a:p>
                  </a:txBody>
                  <a:tcPr/>
                </a:tc>
                <a:tc>
                  <a:txBody>
                    <a:bodyPr/>
                    <a:lstStyle/>
                    <a:p>
                      <a:r>
                        <a:rPr lang="en-IN" dirty="0" smtClean="0"/>
                        <a:t>Pr2</a:t>
                      </a:r>
                      <a:endParaRPr lang="en-IN" dirty="0"/>
                    </a:p>
                  </a:txBody>
                  <a:tcPr/>
                </a:tc>
                <a:tc>
                  <a:txBody>
                    <a:bodyPr/>
                    <a:lstStyle/>
                    <a:p>
                      <a:r>
                        <a:rPr lang="en-IN" dirty="0" smtClean="0"/>
                        <a:t>Pr3</a:t>
                      </a:r>
                      <a:endParaRPr lang="en-IN" dirty="0"/>
                    </a:p>
                  </a:txBody>
                  <a:tcPr/>
                </a:tc>
                <a:tc>
                  <a:txBody>
                    <a:bodyPr/>
                    <a:lstStyle/>
                    <a:p>
                      <a:r>
                        <a:rPr lang="en-IN" dirty="0" smtClean="0"/>
                        <a:t>Pr4</a:t>
                      </a:r>
                      <a:endParaRPr lang="en-IN" dirty="0"/>
                    </a:p>
                  </a:txBody>
                  <a:tcPr/>
                </a:tc>
                <a:tc>
                  <a:txBody>
                    <a:bodyPr/>
                    <a:lstStyle/>
                    <a:p>
                      <a:r>
                        <a:rPr lang="en-IN" dirty="0" smtClean="0"/>
                        <a:t>Pr0</a:t>
                      </a:r>
                      <a:endParaRPr lang="en-IN" dirty="0"/>
                    </a:p>
                  </a:txBody>
                  <a:tcPr/>
                </a:tc>
                <a:tc>
                  <a:txBody>
                    <a:bodyPr/>
                    <a:lstStyle/>
                    <a:p>
                      <a:r>
                        <a:rPr lang="en-IN" dirty="0" smtClean="0"/>
                        <a:t>Pr1</a:t>
                      </a:r>
                      <a:endParaRPr lang="en-IN" dirty="0"/>
                    </a:p>
                  </a:txBody>
                  <a:tcPr/>
                </a:tc>
                <a:tc>
                  <a:txBody>
                    <a:bodyPr/>
                    <a:lstStyle/>
                    <a:p>
                      <a:r>
                        <a:rPr lang="en-IN" dirty="0" smtClean="0"/>
                        <a:t>Pr4</a:t>
                      </a:r>
                      <a:endParaRPr lang="en-IN" dirty="0"/>
                    </a:p>
                  </a:txBody>
                  <a:tcPr/>
                </a:tc>
                <a:tc>
                  <a:txBody>
                    <a:bodyPr/>
                    <a:lstStyle/>
                    <a:p>
                      <a:r>
                        <a:rPr lang="en-IN" dirty="0" smtClean="0"/>
                        <a:t>Pr0</a:t>
                      </a:r>
                      <a:endParaRPr lang="en-IN" dirty="0"/>
                    </a:p>
                  </a:txBody>
                  <a:tcPr/>
                </a:tc>
                <a:tc>
                  <a:txBody>
                    <a:bodyPr/>
                    <a:lstStyle/>
                    <a:p>
                      <a:r>
                        <a:rPr lang="en-IN" dirty="0" smtClean="0"/>
                        <a:t>Pr4</a:t>
                      </a:r>
                      <a:endParaRPr lang="en-IN"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194220" y="4065157"/>
          <a:ext cx="3159580" cy="1612416"/>
        </p:xfrm>
        <a:graphic>
          <a:graphicData uri="http://schemas.openxmlformats.org/drawingml/2006/table">
            <a:tbl>
              <a:tblPr firstRow="1" bandRow="1">
                <a:tableStyleId>{5C22544A-7EE6-4342-B048-85BDC9FD1C3A}</a:tableStyleId>
              </a:tblPr>
              <a:tblGrid>
                <a:gridCol w="1579790">
                  <a:extLst>
                    <a:ext uri="{9D8B030D-6E8A-4147-A177-3AD203B41FA5}">
                      <a16:colId xmlns:a16="http://schemas.microsoft.com/office/drawing/2014/main" val="20000"/>
                    </a:ext>
                  </a:extLst>
                </a:gridCol>
                <a:gridCol w="1579790">
                  <a:extLst>
                    <a:ext uri="{9D8B030D-6E8A-4147-A177-3AD203B41FA5}">
                      <a16:colId xmlns:a16="http://schemas.microsoft.com/office/drawing/2014/main" val="20001"/>
                    </a:ext>
                  </a:extLst>
                </a:gridCol>
              </a:tblGrid>
              <a:tr h="358060">
                <a:tc>
                  <a:txBody>
                    <a:bodyPr/>
                    <a:lstStyle/>
                    <a:p>
                      <a:r>
                        <a:rPr lang="en-IN" dirty="0" smtClean="0"/>
                        <a:t>Average Waiting Time</a:t>
                      </a:r>
                      <a:endParaRPr lang="en-IN" dirty="0"/>
                    </a:p>
                  </a:txBody>
                  <a:tcPr/>
                </a:tc>
                <a:tc>
                  <a:txBody>
                    <a:bodyPr/>
                    <a:lstStyle/>
                    <a:p>
                      <a:r>
                        <a:rPr lang="en-IN" dirty="0" smtClean="0"/>
                        <a:t>Average Turnaround Time</a:t>
                      </a:r>
                      <a:endParaRPr lang="en-IN" dirty="0"/>
                    </a:p>
                  </a:txBody>
                  <a:tcPr/>
                </a:tc>
                <a:extLst>
                  <a:ext uri="{0D108BD9-81ED-4DB2-BD59-A6C34878D82A}">
                    <a16:rowId xmlns:a16="http://schemas.microsoft.com/office/drawing/2014/main" val="10000"/>
                  </a:ext>
                </a:extLst>
              </a:tr>
              <a:tr h="698016">
                <a:tc>
                  <a:txBody>
                    <a:bodyPr/>
                    <a:lstStyle/>
                    <a:p>
                      <a:r>
                        <a:rPr lang="en-IN" dirty="0" smtClean="0"/>
                        <a:t>17.6ms </a:t>
                      </a:r>
                      <a:endParaRPr lang="en-IN" dirty="0"/>
                    </a:p>
                  </a:txBody>
                  <a:tcPr/>
                </a:tc>
                <a:tc>
                  <a:txBody>
                    <a:bodyPr/>
                    <a:lstStyle/>
                    <a:p>
                      <a:r>
                        <a:rPr lang="en-IN" dirty="0" smtClean="0"/>
                        <a:t>25ms</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Words>
  <Application>Microsoft Office PowerPoint</Application>
  <PresentationFormat>Widescreen</PresentationFormat>
  <Paragraphs>266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Optimized Hybrid Algorithm using RR, SJF and SRTF</vt:lpstr>
      <vt:lpstr>Introduction</vt:lpstr>
      <vt:lpstr>SCHEDULING PARAMETERS</vt:lpstr>
      <vt:lpstr>EXISTING CPU SCHEDULING ALORITHMS </vt:lpstr>
      <vt:lpstr>EXISTING CPU SCHEDULING ALORITHMS </vt:lpstr>
      <vt:lpstr>PROPOSED HYBRID ALGORITHM</vt:lpstr>
      <vt:lpstr>The Algorithm </vt:lpstr>
      <vt:lpstr>EXPERIMENT AND RESULTS INVESTIGATION</vt:lpstr>
      <vt:lpstr>Round Robin:</vt:lpstr>
      <vt:lpstr>PROPOSED HYBRID ALGORITHM:</vt:lpstr>
      <vt:lpstr>PROPOSED HYBRID ALGORITHM:</vt:lpstr>
      <vt:lpstr>Comparison</vt:lpstr>
      <vt:lpstr>EXPERIMENT AND RESULTS INVESTIGATION</vt:lpstr>
      <vt:lpstr>Round Robin: </vt:lpstr>
      <vt:lpstr>PROPOSED HYBRID ALGORITHM:</vt:lpstr>
      <vt:lpstr>PROPOSED HYBRID ALGORITHM:</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Arya</dc:creator>
  <cp:lastModifiedBy>Sanjay Arya</cp:lastModifiedBy>
  <cp:revision>31</cp:revision>
  <dcterms:created xsi:type="dcterms:W3CDTF">2021-05-13T11:06:00Z</dcterms:created>
  <dcterms:modified xsi:type="dcterms:W3CDTF">2021-05-15T03:26:34Z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