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64" r:id="rId2"/>
    <p:sldId id="269" r:id="rId3"/>
    <p:sldId id="256" r:id="rId4"/>
    <p:sldId id="263" r:id="rId5"/>
    <p:sldId id="270" r:id="rId6"/>
    <p:sldId id="257" r:id="rId7"/>
    <p:sldId id="258" r:id="rId8"/>
    <p:sldId id="259" r:id="rId9"/>
    <p:sldId id="260" r:id="rId10"/>
    <p:sldId id="261" r:id="rId11"/>
    <p:sldId id="262"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27B25-EC7E-4A49-BCF6-9FD4665E9B48}" type="datetimeFigureOut">
              <a:rPr lang="en-IN" smtClean="0"/>
              <a:t>14-12-2020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140DFA-4070-4FB4-9298-EDAC52E44D35}" type="slidenum">
              <a:rPr lang="en-IN" smtClean="0"/>
              <a:t>‹#›</a:t>
            </a:fld>
            <a:endParaRPr lang="en-IN"/>
          </a:p>
        </p:txBody>
      </p:sp>
    </p:spTree>
    <p:extLst>
      <p:ext uri="{BB962C8B-B14F-4D97-AF65-F5344CB8AC3E}">
        <p14:creationId xmlns:p14="http://schemas.microsoft.com/office/powerpoint/2010/main" val="3105232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140DFA-4070-4FB4-9298-EDAC52E44D35}" type="slidenum">
              <a:rPr lang="en-IN" smtClean="0"/>
              <a:t>4</a:t>
            </a:fld>
            <a:endParaRPr lang="en-IN"/>
          </a:p>
        </p:txBody>
      </p:sp>
    </p:spTree>
    <p:extLst>
      <p:ext uri="{BB962C8B-B14F-4D97-AF65-F5344CB8AC3E}">
        <p14:creationId xmlns:p14="http://schemas.microsoft.com/office/powerpoint/2010/main" val="234745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140DFA-4070-4FB4-9298-EDAC52E44D35}" type="slidenum">
              <a:rPr lang="en-IN" smtClean="0"/>
              <a:t>8</a:t>
            </a:fld>
            <a:endParaRPr lang="en-IN"/>
          </a:p>
        </p:txBody>
      </p:sp>
    </p:spTree>
    <p:extLst>
      <p:ext uri="{BB962C8B-B14F-4D97-AF65-F5344CB8AC3E}">
        <p14:creationId xmlns:p14="http://schemas.microsoft.com/office/powerpoint/2010/main" val="1033897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140DFA-4070-4FB4-9298-EDAC52E44D35}" type="slidenum">
              <a:rPr lang="en-IN" smtClean="0"/>
              <a:t>9</a:t>
            </a:fld>
            <a:endParaRPr lang="en-IN"/>
          </a:p>
        </p:txBody>
      </p:sp>
    </p:spTree>
    <p:extLst>
      <p:ext uri="{BB962C8B-B14F-4D97-AF65-F5344CB8AC3E}">
        <p14:creationId xmlns:p14="http://schemas.microsoft.com/office/powerpoint/2010/main" val="392804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5F17C09-4205-4AC5-868E-564BA11EE1D6}" type="datetimeFigureOut">
              <a:rPr lang="en-IN" smtClean="0"/>
              <a:t>14-12-2020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7C94907E-5BAB-4604-92B6-1AD072086D10}" type="slidenum">
              <a:rPr lang="en-IN" smtClean="0"/>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F17C09-4205-4AC5-868E-564BA11EE1D6}"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94907E-5BAB-4604-92B6-1AD072086D1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7C94907E-5BAB-4604-92B6-1AD072086D10}" type="slidenum">
              <a:rPr lang="en-IN" smtClean="0"/>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F17C09-4205-4AC5-868E-564BA11EE1D6}"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5F17C09-4205-4AC5-868E-564BA11EE1D6}" type="datetimeFigureOut">
              <a:rPr lang="en-IN" smtClean="0"/>
              <a:t>14-12-2020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7C94907E-5BAB-4604-92B6-1AD072086D10}" type="slidenum">
              <a:rPr lang="en-IN" smtClean="0"/>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E5F17C09-4205-4AC5-868E-564BA11EE1D6}" type="datetimeFigureOut">
              <a:rPr lang="en-IN" smtClean="0"/>
              <a:t>14-12-2020</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7C94907E-5BAB-4604-92B6-1AD072086D10}" type="slidenum">
              <a:rPr lang="en-IN" smtClean="0"/>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E5F17C09-4205-4AC5-868E-564BA11EE1D6}" type="datetimeFigureOut">
              <a:rPr lang="en-IN" smtClean="0"/>
              <a:t>14-12-2020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94907E-5BAB-4604-92B6-1AD072086D10}" type="slidenum">
              <a:rPr lang="en-IN" smtClean="0"/>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5F17C09-4205-4AC5-868E-564BA11EE1D6}" type="datetimeFigureOut">
              <a:rPr lang="en-IN" smtClean="0"/>
              <a:t>14-12-2020</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7C94907E-5BAB-4604-92B6-1AD072086D1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5F17C09-4205-4AC5-868E-564BA11EE1D6}" type="datetimeFigureOut">
              <a:rPr lang="en-IN" smtClean="0"/>
              <a:t>14-12-2020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7C94907E-5BAB-4604-92B6-1AD072086D1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5F17C09-4205-4AC5-868E-564BA11EE1D6}" type="datetimeFigureOut">
              <a:rPr lang="en-IN" smtClean="0"/>
              <a:t>14-12-2020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7C94907E-5BAB-4604-92B6-1AD072086D1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7C94907E-5BAB-4604-92B6-1AD072086D10}" type="slidenum">
              <a:rPr lang="en-IN" smtClean="0"/>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5F17C09-4205-4AC5-868E-564BA11EE1D6}" type="datetimeFigureOut">
              <a:rPr lang="en-IN" smtClean="0"/>
              <a:t>14-12-2020</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7C94907E-5BAB-4604-92B6-1AD072086D10}" type="slidenum">
              <a:rPr lang="en-IN" smtClean="0"/>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E5F17C09-4205-4AC5-868E-564BA11EE1D6}" type="datetimeFigureOut">
              <a:rPr lang="en-IN" smtClean="0"/>
              <a:t>14-12-2020</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E5F17C09-4205-4AC5-868E-564BA11EE1D6}" type="datetimeFigureOut">
              <a:rPr lang="en-IN" smtClean="0"/>
              <a:t>14-12-2020</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C94907E-5BAB-4604-92B6-1AD072086D10}" type="slidenum">
              <a:rPr lang="en-IN" smtClean="0"/>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seansworld.com/docs/arduino/adafruitReference" TargetMode="External"/><Relationship Id="rId2" Type="http://schemas.openxmlformats.org/officeDocument/2006/relationships/hyperlink" Target="https://www.arduino.cc/en/Reference/LiquidCrysta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489157"/>
            <a:ext cx="9144000" cy="2429949"/>
          </a:xfrm>
        </p:spPr>
        <p:txBody>
          <a:bodyPr>
            <a:normAutofit/>
          </a:bodyPr>
          <a:lstStyle/>
          <a:p>
            <a:pPr algn="r"/>
            <a:r>
              <a:rPr lang="en-IN" sz="2800" i="1" u="sng" dirty="0" smtClean="0">
                <a:latin typeface="Berlin Sans FB Demi" pitchFamily="34" charset="0"/>
              </a:rPr>
              <a:t>Team:</a:t>
            </a:r>
          </a:p>
          <a:p>
            <a:pPr algn="r"/>
            <a:r>
              <a:rPr lang="en-IN" sz="2400" u="sng" dirty="0" err="1" smtClean="0">
                <a:solidFill>
                  <a:schemeClr val="tx2">
                    <a:lumMod val="75000"/>
                  </a:schemeClr>
                </a:solidFill>
                <a:latin typeface="Calibri" pitchFamily="34" charset="0"/>
                <a:cs typeface="Calibri" pitchFamily="34" charset="0"/>
              </a:rPr>
              <a:t>Abhay</a:t>
            </a:r>
            <a:r>
              <a:rPr lang="en-IN" sz="2400" u="sng" dirty="0">
                <a:solidFill>
                  <a:schemeClr val="tx2">
                    <a:lumMod val="75000"/>
                  </a:schemeClr>
                </a:solidFill>
                <a:latin typeface="Calibri" pitchFamily="34" charset="0"/>
                <a:cs typeface="Calibri" pitchFamily="34" charset="0"/>
              </a:rPr>
              <a:t> </a:t>
            </a:r>
            <a:r>
              <a:rPr lang="en-IN" sz="2400" u="sng" dirty="0" err="1" smtClean="0">
                <a:solidFill>
                  <a:schemeClr val="tx2">
                    <a:lumMod val="75000"/>
                  </a:schemeClr>
                </a:solidFill>
                <a:latin typeface="Calibri" pitchFamily="34" charset="0"/>
                <a:cs typeface="Calibri" pitchFamily="34" charset="0"/>
              </a:rPr>
              <a:t>Rao</a:t>
            </a:r>
            <a:r>
              <a:rPr lang="en-IN" sz="2400" dirty="0" smtClean="0">
                <a:solidFill>
                  <a:schemeClr val="tx2">
                    <a:lumMod val="75000"/>
                  </a:schemeClr>
                </a:solidFill>
                <a:latin typeface="Calibri" pitchFamily="34" charset="0"/>
                <a:cs typeface="Calibri" pitchFamily="34" charset="0"/>
              </a:rPr>
              <a:t>(19BCS002)</a:t>
            </a:r>
          </a:p>
          <a:p>
            <a:pPr algn="r"/>
            <a:r>
              <a:rPr lang="en-IN" sz="2400" u="sng" dirty="0" err="1" smtClean="0">
                <a:solidFill>
                  <a:schemeClr val="tx2">
                    <a:lumMod val="75000"/>
                  </a:schemeClr>
                </a:solidFill>
                <a:latin typeface="Calibri" pitchFamily="34" charset="0"/>
                <a:cs typeface="Calibri" pitchFamily="34" charset="0"/>
              </a:rPr>
              <a:t>Abhisek</a:t>
            </a:r>
            <a:r>
              <a:rPr lang="en-IN" sz="2400" u="sng" dirty="0" smtClean="0">
                <a:solidFill>
                  <a:schemeClr val="tx2">
                    <a:lumMod val="75000"/>
                  </a:schemeClr>
                </a:solidFill>
                <a:latin typeface="Calibri" pitchFamily="34" charset="0"/>
                <a:cs typeface="Calibri" pitchFamily="34" charset="0"/>
              </a:rPr>
              <a:t> </a:t>
            </a:r>
            <a:r>
              <a:rPr lang="en-IN" sz="2400" u="sng" dirty="0" err="1" smtClean="0">
                <a:solidFill>
                  <a:schemeClr val="tx2">
                    <a:lumMod val="75000"/>
                  </a:schemeClr>
                </a:solidFill>
                <a:latin typeface="Calibri" pitchFamily="34" charset="0"/>
                <a:cs typeface="Calibri" pitchFamily="34" charset="0"/>
              </a:rPr>
              <a:t>Rana</a:t>
            </a:r>
            <a:r>
              <a:rPr lang="en-IN" sz="2400" dirty="0" smtClean="0">
                <a:solidFill>
                  <a:schemeClr val="tx2">
                    <a:lumMod val="75000"/>
                  </a:schemeClr>
                </a:solidFill>
                <a:latin typeface="Calibri" pitchFamily="34" charset="0"/>
                <a:cs typeface="Calibri" pitchFamily="34" charset="0"/>
              </a:rPr>
              <a:t>(19BCS003)</a:t>
            </a:r>
          </a:p>
          <a:p>
            <a:pPr algn="r"/>
            <a:r>
              <a:rPr lang="en-IN" sz="2400" u="sng" dirty="0" err="1" smtClean="0">
                <a:solidFill>
                  <a:schemeClr val="tx2">
                    <a:lumMod val="75000"/>
                  </a:schemeClr>
                </a:solidFill>
                <a:latin typeface="Calibri" pitchFamily="34" charset="0"/>
                <a:cs typeface="Calibri" pitchFamily="34" charset="0"/>
              </a:rPr>
              <a:t>Abhishek</a:t>
            </a:r>
            <a:r>
              <a:rPr lang="en-IN" sz="2400" u="sng" dirty="0">
                <a:solidFill>
                  <a:schemeClr val="tx2">
                    <a:lumMod val="75000"/>
                  </a:schemeClr>
                </a:solidFill>
                <a:latin typeface="Calibri" pitchFamily="34" charset="0"/>
                <a:cs typeface="Calibri" pitchFamily="34" charset="0"/>
              </a:rPr>
              <a:t> </a:t>
            </a:r>
            <a:r>
              <a:rPr lang="en-IN" sz="2400" u="sng" dirty="0" err="1" smtClean="0">
                <a:solidFill>
                  <a:schemeClr val="tx2">
                    <a:lumMod val="75000"/>
                  </a:schemeClr>
                </a:solidFill>
                <a:latin typeface="Calibri" pitchFamily="34" charset="0"/>
                <a:cs typeface="Calibri" pitchFamily="34" charset="0"/>
              </a:rPr>
              <a:t>Arya</a:t>
            </a:r>
            <a:r>
              <a:rPr lang="en-IN" sz="2400" dirty="0" smtClean="0">
                <a:solidFill>
                  <a:schemeClr val="tx2">
                    <a:lumMod val="75000"/>
                  </a:schemeClr>
                </a:solidFill>
                <a:latin typeface="Calibri" pitchFamily="34" charset="0"/>
                <a:cs typeface="Calibri" pitchFamily="34" charset="0"/>
              </a:rPr>
              <a:t>(19BCS004)</a:t>
            </a:r>
          </a:p>
          <a:p>
            <a:pPr algn="r"/>
            <a:r>
              <a:rPr lang="en-IN" sz="2400" u="sng" dirty="0" err="1" smtClean="0">
                <a:solidFill>
                  <a:schemeClr val="tx2">
                    <a:lumMod val="75000"/>
                  </a:schemeClr>
                </a:solidFill>
                <a:latin typeface="Calibri" pitchFamily="34" charset="0"/>
                <a:cs typeface="Calibri" pitchFamily="34" charset="0"/>
              </a:rPr>
              <a:t>Pranav</a:t>
            </a:r>
            <a:r>
              <a:rPr lang="en-IN" sz="2400" u="sng" dirty="0">
                <a:solidFill>
                  <a:schemeClr val="tx2">
                    <a:lumMod val="75000"/>
                  </a:schemeClr>
                </a:solidFill>
                <a:latin typeface="Calibri" pitchFamily="34" charset="0"/>
                <a:cs typeface="Calibri" pitchFamily="34" charset="0"/>
              </a:rPr>
              <a:t> </a:t>
            </a:r>
            <a:r>
              <a:rPr lang="en-IN" sz="2400" u="sng" dirty="0" smtClean="0">
                <a:solidFill>
                  <a:schemeClr val="tx2">
                    <a:lumMod val="75000"/>
                  </a:schemeClr>
                </a:solidFill>
                <a:latin typeface="Calibri" pitchFamily="34" charset="0"/>
                <a:cs typeface="Calibri" pitchFamily="34" charset="0"/>
              </a:rPr>
              <a:t>k M</a:t>
            </a:r>
            <a:r>
              <a:rPr lang="en-IN" sz="2400" dirty="0" smtClean="0">
                <a:solidFill>
                  <a:schemeClr val="tx2">
                    <a:lumMod val="75000"/>
                  </a:schemeClr>
                </a:solidFill>
                <a:latin typeface="Calibri" pitchFamily="34" charset="0"/>
                <a:cs typeface="Calibri" pitchFamily="34" charset="0"/>
              </a:rPr>
              <a:t>(19BCS088)</a:t>
            </a:r>
            <a:endParaRPr lang="en-IN" sz="2400" dirty="0">
              <a:solidFill>
                <a:schemeClr val="tx2">
                  <a:lumMod val="75000"/>
                </a:schemeClr>
              </a:solidFill>
              <a:latin typeface="Calibri" pitchFamily="34" charset="0"/>
              <a:cs typeface="Calibri" pitchFamily="34" charset="0"/>
            </a:endParaRPr>
          </a:p>
        </p:txBody>
      </p:sp>
      <p:sp>
        <p:nvSpPr>
          <p:cNvPr id="2" name="Title 1"/>
          <p:cNvSpPr>
            <a:spLocks noGrp="1"/>
          </p:cNvSpPr>
          <p:nvPr>
            <p:ph type="ctrTitle"/>
          </p:nvPr>
        </p:nvSpPr>
        <p:spPr/>
        <p:txBody>
          <a:bodyPr/>
          <a:lstStyle/>
          <a:p>
            <a:r>
              <a:rPr lang="en-IN" b="1" i="1" u="sng" dirty="0" smtClean="0">
                <a:solidFill>
                  <a:srgbClr val="002060"/>
                </a:solidFill>
                <a:latin typeface="Berlin Sans FB Demi" pitchFamily="34" charset="0"/>
              </a:rPr>
              <a:t>The Classic Two Player Game of Ping Pong</a:t>
            </a:r>
            <a:endParaRPr lang="en-IN" b="1" i="1" u="sng" dirty="0">
              <a:solidFill>
                <a:srgbClr val="002060"/>
              </a:solidFill>
              <a:latin typeface="Berlin Sans FB Demi" pitchFamily="34" charset="0"/>
            </a:endParaRPr>
          </a:p>
        </p:txBody>
      </p:sp>
      <p:pic>
        <p:nvPicPr>
          <p:cNvPr id="1026" name="Picture 2" descr="PONG - The first documented Video Ping-Pong game, played in 1969. Subscribe  to the PONG museum´s channel at http:&amp;#x2F;&amp;#x2F… | Game google, Really  funny, You fun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03" y="2722562"/>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4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8686" y="228600"/>
            <a:ext cx="11190514" cy="846138"/>
          </a:xfrm>
        </p:spPr>
        <p:txBody>
          <a:bodyPr>
            <a:noAutofit/>
          </a:bodyPr>
          <a:lstStyle/>
          <a:p>
            <a:pPr algn="l"/>
            <a:r>
              <a:rPr lang="en-IN" sz="4800" b="1" i="1" u="sng" dirty="0" smtClean="0">
                <a:solidFill>
                  <a:srgbClr val="002060"/>
                </a:solidFill>
                <a:latin typeface="Calibri" pitchFamily="34" charset="0"/>
                <a:cs typeface="Calibri" pitchFamily="34" charset="0"/>
              </a:rPr>
              <a:t>User Defined Functions:-</a:t>
            </a:r>
            <a:endParaRPr lang="en-IN" sz="4800" b="1" i="1" u="sng" dirty="0">
              <a:solidFill>
                <a:srgbClr val="002060"/>
              </a:solidFill>
              <a:latin typeface="Calibri" pitchFamily="34" charset="0"/>
              <a:cs typeface="Calibri" pitchFamily="34" charset="0"/>
            </a:endParaRPr>
          </a:p>
        </p:txBody>
      </p:sp>
      <p:sp>
        <p:nvSpPr>
          <p:cNvPr id="3" name="Content Placeholder 2"/>
          <p:cNvSpPr>
            <a:spLocks noGrp="1"/>
          </p:cNvSpPr>
          <p:nvPr>
            <p:ph sz="quarter" idx="4294967295"/>
          </p:nvPr>
        </p:nvSpPr>
        <p:spPr>
          <a:xfrm>
            <a:off x="188686" y="1262743"/>
            <a:ext cx="12003314" cy="5297714"/>
          </a:xfrm>
        </p:spPr>
        <p:txBody>
          <a:bodyPr>
            <a:normAutofit fontScale="85000" lnSpcReduction="10000"/>
          </a:bodyPr>
          <a:lstStyle/>
          <a:p>
            <a:pPr>
              <a:buClr>
                <a:srgbClr val="002060"/>
              </a:buClr>
              <a:buFont typeface="Wingdings" pitchFamily="2" charset="2"/>
              <a:buChar char="Ø"/>
            </a:pPr>
            <a:r>
              <a:rPr lang="en-US" sz="3100" b="1" u="sng" dirty="0" err="1" smtClean="0">
                <a:solidFill>
                  <a:srgbClr val="002060"/>
                </a:solidFill>
                <a:latin typeface="Calibri" pitchFamily="34" charset="0"/>
                <a:cs typeface="Calibri" pitchFamily="34" charset="0"/>
              </a:rPr>
              <a:t>piezoSound</a:t>
            </a:r>
            <a:r>
              <a:rPr lang="en-US" sz="3100" b="1" u="sng" dirty="0" smtClean="0">
                <a:solidFill>
                  <a:srgbClr val="002060"/>
                </a:solidFill>
                <a:latin typeface="Calibri" pitchFamily="34" charset="0"/>
                <a:cs typeface="Calibri" pitchFamily="34" charset="0"/>
              </a:rPr>
              <a:t>:</a:t>
            </a:r>
            <a:r>
              <a:rPr lang="en-US" sz="3100" dirty="0" smtClean="0">
                <a:solidFill>
                  <a:srgbClr val="002060"/>
                </a:solidFill>
                <a:latin typeface="Calibri" pitchFamily="34" charset="0"/>
                <a:cs typeface="Calibri" pitchFamily="34" charset="0"/>
              </a:rPr>
              <a:t>  Takes an </a:t>
            </a:r>
            <a:r>
              <a:rPr lang="en-US" sz="3100" dirty="0" err="1" smtClean="0">
                <a:solidFill>
                  <a:srgbClr val="002060"/>
                </a:solidFill>
                <a:latin typeface="Calibri" pitchFamily="34" charset="0"/>
                <a:cs typeface="Calibri" pitchFamily="34" charset="0"/>
              </a:rPr>
              <a:t>arguement</a:t>
            </a:r>
            <a:r>
              <a:rPr lang="en-US" sz="3100" dirty="0" smtClean="0">
                <a:solidFill>
                  <a:srgbClr val="002060"/>
                </a:solidFill>
                <a:latin typeface="Calibri" pitchFamily="34" charset="0"/>
                <a:cs typeface="Calibri" pitchFamily="34" charset="0"/>
              </a:rPr>
              <a:t> which is the amount of time(</a:t>
            </a:r>
            <a:r>
              <a:rPr lang="en-US" sz="3100" dirty="0" err="1" smtClean="0">
                <a:solidFill>
                  <a:srgbClr val="002060"/>
                </a:solidFill>
                <a:latin typeface="Calibri" pitchFamily="34" charset="0"/>
                <a:cs typeface="Calibri" pitchFamily="34" charset="0"/>
              </a:rPr>
              <a:t>ms</a:t>
            </a:r>
            <a:r>
              <a:rPr lang="en-US" sz="3100" dirty="0" smtClean="0">
                <a:solidFill>
                  <a:srgbClr val="002060"/>
                </a:solidFill>
                <a:latin typeface="Calibri" pitchFamily="34" charset="0"/>
                <a:cs typeface="Calibri" pitchFamily="34" charset="0"/>
              </a:rPr>
              <a:t>) for which the piezo will ring.</a:t>
            </a:r>
          </a:p>
          <a:p>
            <a:pPr>
              <a:buClr>
                <a:srgbClr val="002060"/>
              </a:buClr>
              <a:buFont typeface="Wingdings" pitchFamily="2" charset="2"/>
              <a:buChar char="Ø"/>
            </a:pPr>
            <a:r>
              <a:rPr lang="en-US" sz="3100" b="1" u="sng" dirty="0" smtClean="0">
                <a:solidFill>
                  <a:srgbClr val="002060"/>
                </a:solidFill>
                <a:latin typeface="Calibri" pitchFamily="34" charset="0"/>
                <a:cs typeface="Calibri" pitchFamily="34" charset="0"/>
              </a:rPr>
              <a:t>Ball moving functions (move the ball depending on its current </a:t>
            </a:r>
            <a:r>
              <a:rPr lang="en-US" sz="3100" b="1" u="sng" dirty="0" err="1" smtClean="0">
                <a:solidFill>
                  <a:srgbClr val="002060"/>
                </a:solidFill>
                <a:latin typeface="Calibri" pitchFamily="34" charset="0"/>
                <a:cs typeface="Calibri" pitchFamily="34" charset="0"/>
              </a:rPr>
              <a:t>postion</a:t>
            </a:r>
            <a:r>
              <a:rPr lang="en-US" sz="3100" b="1" u="sng" dirty="0" smtClean="0">
                <a:solidFill>
                  <a:srgbClr val="002060"/>
                </a:solidFill>
                <a:latin typeface="Calibri" pitchFamily="34" charset="0"/>
                <a:cs typeface="Calibri" pitchFamily="34" charset="0"/>
              </a:rPr>
              <a:t> in grid):</a:t>
            </a:r>
          </a:p>
          <a:p>
            <a:pPr>
              <a:buClr>
                <a:srgbClr val="002060"/>
              </a:buClr>
              <a:buFont typeface="Courier New" pitchFamily="49" charset="0"/>
              <a:buChar char="o"/>
            </a:pPr>
            <a:r>
              <a:rPr lang="en-US" sz="3100" dirty="0" err="1" smtClean="0">
                <a:solidFill>
                  <a:srgbClr val="002060"/>
                </a:solidFill>
                <a:latin typeface="Calibri" pitchFamily="34" charset="0"/>
                <a:cs typeface="Calibri" pitchFamily="34" charset="0"/>
              </a:rPr>
              <a:t>ballRightDown</a:t>
            </a:r>
            <a:r>
              <a:rPr lang="en-US" sz="3100" dirty="0" smtClean="0">
                <a:solidFill>
                  <a:srgbClr val="002060"/>
                </a:solidFill>
                <a:latin typeface="Calibri" pitchFamily="34" charset="0"/>
                <a:cs typeface="Calibri" pitchFamily="34" charset="0"/>
              </a:rPr>
              <a:t>(Checks if ball is to hit floor(ball[15]==0), if yes then manages ball for 15 loops(calling </a:t>
            </a:r>
            <a:r>
              <a:rPr lang="en-US" sz="3100" dirty="0" err="1" smtClean="0">
                <a:solidFill>
                  <a:srgbClr val="002060"/>
                </a:solidFill>
                <a:latin typeface="Calibri" pitchFamily="34" charset="0"/>
                <a:cs typeface="Calibri" pitchFamily="34" charset="0"/>
              </a:rPr>
              <a:t>ballRight</a:t>
            </a:r>
            <a:r>
              <a:rPr lang="en-US" sz="3100" dirty="0" smtClean="0">
                <a:solidFill>
                  <a:srgbClr val="002060"/>
                </a:solidFill>
                <a:latin typeface="Calibri" pitchFamily="34" charset="0"/>
                <a:cs typeface="Calibri" pitchFamily="34" charset="0"/>
              </a:rPr>
              <a:t>), if no then bounce=1,plays sound)</a:t>
            </a:r>
          </a:p>
          <a:p>
            <a:pPr>
              <a:buClr>
                <a:srgbClr val="002060"/>
              </a:buClr>
              <a:buFont typeface="Courier New" pitchFamily="49" charset="0"/>
              <a:buChar char="o"/>
            </a:pPr>
            <a:r>
              <a:rPr lang="en-US" sz="3100" dirty="0" err="1" smtClean="0">
                <a:solidFill>
                  <a:srgbClr val="002060"/>
                </a:solidFill>
                <a:latin typeface="Calibri" pitchFamily="34" charset="0"/>
                <a:cs typeface="Calibri" pitchFamily="34" charset="0"/>
              </a:rPr>
              <a:t>ballRightUp</a:t>
            </a:r>
            <a:r>
              <a:rPr lang="en-US" sz="3100" dirty="0" smtClean="0">
                <a:solidFill>
                  <a:srgbClr val="002060"/>
                </a:solidFill>
                <a:latin typeface="Calibri" pitchFamily="34" charset="0"/>
                <a:cs typeface="Calibri" pitchFamily="34" charset="0"/>
              </a:rPr>
              <a:t>(Checks if ball is to hit roof(ball[0]==0), if yes then manages ball for 15 loops(calling </a:t>
            </a:r>
            <a:r>
              <a:rPr lang="en-US" sz="3100" dirty="0" err="1" smtClean="0">
                <a:solidFill>
                  <a:srgbClr val="002060"/>
                </a:solidFill>
                <a:latin typeface="Calibri" pitchFamily="34" charset="0"/>
                <a:cs typeface="Calibri" pitchFamily="34" charset="0"/>
              </a:rPr>
              <a:t>ballRight</a:t>
            </a:r>
            <a:r>
              <a:rPr lang="en-US" sz="3100" dirty="0" smtClean="0">
                <a:solidFill>
                  <a:srgbClr val="002060"/>
                </a:solidFill>
                <a:latin typeface="Calibri" pitchFamily="34" charset="0"/>
                <a:cs typeface="Calibri" pitchFamily="34" charset="0"/>
              </a:rPr>
              <a:t>) if no then bounce=0,plays sound)</a:t>
            </a:r>
          </a:p>
          <a:p>
            <a:pPr>
              <a:buClr>
                <a:srgbClr val="002060"/>
              </a:buClr>
              <a:buFont typeface="Courier New" pitchFamily="49" charset="0"/>
              <a:buChar char="o"/>
            </a:pPr>
            <a:r>
              <a:rPr lang="en-US" sz="3100" dirty="0" err="1" smtClean="0">
                <a:solidFill>
                  <a:srgbClr val="002060"/>
                </a:solidFill>
                <a:latin typeface="Calibri" pitchFamily="34" charset="0"/>
                <a:cs typeface="Calibri" pitchFamily="34" charset="0"/>
              </a:rPr>
              <a:t>ballRight</a:t>
            </a:r>
            <a:r>
              <a:rPr lang="en-US" sz="3100" dirty="0" smtClean="0">
                <a:solidFill>
                  <a:srgbClr val="002060"/>
                </a:solidFill>
                <a:latin typeface="Calibri" pitchFamily="34" charset="0"/>
                <a:cs typeface="Calibri" pitchFamily="34" charset="0"/>
              </a:rPr>
              <a:t>(assigns values in ball array depending on current value to show ball going right)</a:t>
            </a:r>
          </a:p>
          <a:p>
            <a:pPr>
              <a:buClr>
                <a:srgbClr val="002060"/>
              </a:buClr>
              <a:buFont typeface="Courier New" pitchFamily="49" charset="0"/>
              <a:buChar char="o"/>
            </a:pPr>
            <a:r>
              <a:rPr lang="en-US" sz="3100" dirty="0" err="1" smtClean="0">
                <a:solidFill>
                  <a:srgbClr val="002060"/>
                </a:solidFill>
                <a:latin typeface="Calibri" pitchFamily="34" charset="0"/>
                <a:cs typeface="Calibri" pitchFamily="34" charset="0"/>
              </a:rPr>
              <a:t>ballLeftDown</a:t>
            </a:r>
            <a:r>
              <a:rPr lang="en-US" sz="3100" dirty="0" smtClean="0">
                <a:solidFill>
                  <a:srgbClr val="002060"/>
                </a:solidFill>
                <a:latin typeface="Calibri" pitchFamily="34" charset="0"/>
                <a:cs typeface="Calibri" pitchFamily="34" charset="0"/>
              </a:rPr>
              <a:t>(Checks if ball is to hit floor(ball[15]==0), if yes then manages ball for 15 loops(calling </a:t>
            </a:r>
            <a:r>
              <a:rPr lang="en-US" sz="3100" dirty="0" err="1" smtClean="0">
                <a:solidFill>
                  <a:srgbClr val="002060"/>
                </a:solidFill>
                <a:latin typeface="Calibri" pitchFamily="34" charset="0"/>
                <a:cs typeface="Calibri" pitchFamily="34" charset="0"/>
              </a:rPr>
              <a:t>ballLeft</a:t>
            </a:r>
            <a:r>
              <a:rPr lang="en-US" sz="3100" dirty="0" smtClean="0">
                <a:solidFill>
                  <a:srgbClr val="002060"/>
                </a:solidFill>
                <a:latin typeface="Calibri" pitchFamily="34" charset="0"/>
                <a:cs typeface="Calibri" pitchFamily="34" charset="0"/>
              </a:rPr>
              <a:t>), if no then bounce=1,plays sound)</a:t>
            </a:r>
          </a:p>
          <a:p>
            <a:pPr>
              <a:buClr>
                <a:srgbClr val="002060"/>
              </a:buClr>
              <a:buFont typeface="Courier New" pitchFamily="49" charset="0"/>
              <a:buChar char="o"/>
            </a:pPr>
            <a:r>
              <a:rPr lang="en-US" sz="3100" dirty="0" err="1" smtClean="0">
                <a:solidFill>
                  <a:srgbClr val="002060"/>
                </a:solidFill>
                <a:latin typeface="Calibri" pitchFamily="34" charset="0"/>
                <a:cs typeface="Calibri" pitchFamily="34" charset="0"/>
              </a:rPr>
              <a:t>ballLeftUp</a:t>
            </a:r>
            <a:r>
              <a:rPr lang="en-US" sz="3100" dirty="0" smtClean="0">
                <a:solidFill>
                  <a:srgbClr val="002060"/>
                </a:solidFill>
                <a:latin typeface="Calibri" pitchFamily="34" charset="0"/>
                <a:cs typeface="Calibri" pitchFamily="34" charset="0"/>
              </a:rPr>
              <a:t>(Checks if ball is to hit floor(ball[0]==0), if yes then manages ball for 15 loops(calling </a:t>
            </a:r>
            <a:r>
              <a:rPr lang="en-US" sz="3100" dirty="0" err="1" smtClean="0">
                <a:solidFill>
                  <a:srgbClr val="002060"/>
                </a:solidFill>
                <a:latin typeface="Calibri" pitchFamily="34" charset="0"/>
                <a:cs typeface="Calibri" pitchFamily="34" charset="0"/>
              </a:rPr>
              <a:t>ballLeft</a:t>
            </a:r>
            <a:r>
              <a:rPr lang="en-US" sz="3100" dirty="0" smtClean="0">
                <a:solidFill>
                  <a:srgbClr val="002060"/>
                </a:solidFill>
                <a:latin typeface="Calibri" pitchFamily="34" charset="0"/>
                <a:cs typeface="Calibri" pitchFamily="34" charset="0"/>
              </a:rPr>
              <a:t>), if no then bounce=0,plays sound)</a:t>
            </a:r>
          </a:p>
          <a:p>
            <a:pPr>
              <a:buClr>
                <a:srgbClr val="002060"/>
              </a:buClr>
              <a:buFont typeface="Arial" pitchFamily="34" charset="0"/>
              <a:buChar char="•"/>
            </a:pPr>
            <a:endParaRPr lang="en-IN" dirty="0"/>
          </a:p>
        </p:txBody>
      </p:sp>
    </p:spTree>
    <p:extLst>
      <p:ext uri="{BB962C8B-B14F-4D97-AF65-F5344CB8AC3E}">
        <p14:creationId xmlns:p14="http://schemas.microsoft.com/office/powerpoint/2010/main" val="3755715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03200" y="1407887"/>
            <a:ext cx="11887200" cy="5007202"/>
          </a:xfrm>
        </p:spPr>
        <p:txBody>
          <a:bodyPr>
            <a:normAutofit fontScale="92500" lnSpcReduction="10000"/>
          </a:bodyPr>
          <a:lstStyle/>
          <a:p>
            <a:pPr>
              <a:buClr>
                <a:srgbClr val="002060"/>
              </a:buClr>
              <a:buFont typeface="Courier New" pitchFamily="49" charset="0"/>
              <a:buChar char="o"/>
            </a:pPr>
            <a:r>
              <a:rPr lang="en-US" sz="3000" dirty="0" err="1">
                <a:solidFill>
                  <a:srgbClr val="002060"/>
                </a:solidFill>
                <a:latin typeface="Calibri" pitchFamily="34" charset="0"/>
                <a:cs typeface="Calibri" pitchFamily="34" charset="0"/>
              </a:rPr>
              <a:t>ballLeft</a:t>
            </a:r>
            <a:r>
              <a:rPr lang="en-US" sz="3000" dirty="0">
                <a:solidFill>
                  <a:srgbClr val="002060"/>
                </a:solidFill>
                <a:latin typeface="Calibri" pitchFamily="34" charset="0"/>
                <a:cs typeface="Calibri" pitchFamily="34" charset="0"/>
              </a:rPr>
              <a:t>(assigns values in ball array depending on current value to show ball going left</a:t>
            </a:r>
            <a:r>
              <a:rPr lang="en-US" sz="3000" dirty="0" smtClean="0">
                <a:solidFill>
                  <a:srgbClr val="002060"/>
                </a:solidFill>
                <a:latin typeface="Calibri" pitchFamily="34" charset="0"/>
                <a:cs typeface="Calibri" pitchFamily="34" charset="0"/>
              </a:rPr>
              <a:t>)</a:t>
            </a:r>
            <a:endParaRPr lang="en-IN" sz="3000" b="1" i="1" u="sng" dirty="0" smtClean="0">
              <a:solidFill>
                <a:srgbClr val="002060"/>
              </a:solidFill>
              <a:latin typeface="Calibri" pitchFamily="34" charset="0"/>
              <a:cs typeface="Calibri" pitchFamily="34" charset="0"/>
            </a:endParaRPr>
          </a:p>
          <a:p>
            <a:pPr>
              <a:buClr>
                <a:srgbClr val="002060"/>
              </a:buClr>
              <a:buFont typeface="Wingdings" pitchFamily="2" charset="2"/>
              <a:buChar char="Ø"/>
            </a:pPr>
            <a:r>
              <a:rPr lang="en-IN" sz="3000" b="1" i="1" u="sng" dirty="0" smtClean="0">
                <a:solidFill>
                  <a:srgbClr val="002060"/>
                </a:solidFill>
                <a:latin typeface="Calibri" pitchFamily="34" charset="0"/>
                <a:cs typeface="Calibri" pitchFamily="34" charset="0"/>
              </a:rPr>
              <a:t>Paddle moving functions:-</a:t>
            </a:r>
            <a:endParaRPr lang="en-US" sz="3000" b="1" i="1" u="sng" dirty="0" smtClean="0">
              <a:solidFill>
                <a:srgbClr val="002060"/>
              </a:solidFill>
              <a:latin typeface="Calibri" pitchFamily="34" charset="0"/>
              <a:cs typeface="Calibri" pitchFamily="34" charset="0"/>
            </a:endParaRPr>
          </a:p>
          <a:p>
            <a:pPr>
              <a:buClr>
                <a:srgbClr val="002060"/>
              </a:buClr>
              <a:buFont typeface="Wingdings" pitchFamily="2" charset="2"/>
              <a:buChar char="v"/>
            </a:pPr>
            <a:r>
              <a:rPr lang="en-US" sz="3000" dirty="0" smtClean="0">
                <a:solidFill>
                  <a:srgbClr val="002060"/>
                </a:solidFill>
                <a:latin typeface="Calibri" pitchFamily="34" charset="0"/>
                <a:cs typeface="Calibri" pitchFamily="34" charset="0"/>
              </a:rPr>
              <a:t>paddle2Down(If paddle 2 is not already at bottom(paddle2[15]!=16), the values of paddle2 will be updated accordingly).</a:t>
            </a:r>
          </a:p>
          <a:p>
            <a:pPr>
              <a:buClr>
                <a:srgbClr val="002060"/>
              </a:buClr>
              <a:buFont typeface="Wingdings" pitchFamily="2" charset="2"/>
              <a:buChar char="v"/>
            </a:pPr>
            <a:r>
              <a:rPr lang="en-US" sz="3000" dirty="0" smtClean="0">
                <a:solidFill>
                  <a:srgbClr val="002060"/>
                </a:solidFill>
                <a:latin typeface="Calibri" pitchFamily="34" charset="0"/>
                <a:cs typeface="Calibri" pitchFamily="34" charset="0"/>
              </a:rPr>
              <a:t>paddle1Down(If paddle 1 is not already at bottom(paddle2[15]!=1), the values of paddle1 will be updated accordingly).</a:t>
            </a:r>
          </a:p>
          <a:p>
            <a:pPr>
              <a:buClr>
                <a:srgbClr val="002060"/>
              </a:buClr>
              <a:buFont typeface="Wingdings" pitchFamily="2" charset="2"/>
              <a:buChar char="v"/>
            </a:pPr>
            <a:r>
              <a:rPr lang="en-US" sz="3000" dirty="0" smtClean="0">
                <a:solidFill>
                  <a:srgbClr val="002060"/>
                </a:solidFill>
                <a:latin typeface="Calibri" pitchFamily="34" charset="0"/>
                <a:cs typeface="Calibri" pitchFamily="34" charset="0"/>
              </a:rPr>
              <a:t>paddle2Up(If paddle 2 is not already at top(paddle2[0]!=16), the values of paddle2 will be updated accordingly).</a:t>
            </a:r>
          </a:p>
          <a:p>
            <a:pPr>
              <a:buClr>
                <a:srgbClr val="002060"/>
              </a:buClr>
              <a:buFont typeface="Wingdings" pitchFamily="2" charset="2"/>
              <a:buChar char="v"/>
            </a:pPr>
            <a:r>
              <a:rPr lang="en-US" sz="3000" dirty="0" smtClean="0">
                <a:solidFill>
                  <a:srgbClr val="002060"/>
                </a:solidFill>
                <a:latin typeface="Calibri" pitchFamily="34" charset="0"/>
                <a:cs typeface="Calibri" pitchFamily="34" charset="0"/>
              </a:rPr>
              <a:t>paddle1Up(If paddle 2 is not already at top(paddle2[0]!=16), the values of paddle2 will be updated accordingly).</a:t>
            </a:r>
          </a:p>
          <a:p>
            <a:pPr>
              <a:buClr>
                <a:srgbClr val="002060"/>
              </a:buClr>
              <a:buFont typeface="Arial" pitchFamily="34" charset="0"/>
              <a:buChar char="•"/>
            </a:pPr>
            <a:endParaRPr lang="en-IN" dirty="0"/>
          </a:p>
        </p:txBody>
      </p:sp>
      <p:sp>
        <p:nvSpPr>
          <p:cNvPr id="2" name="Title 1"/>
          <p:cNvSpPr>
            <a:spLocks noGrp="1"/>
          </p:cNvSpPr>
          <p:nvPr>
            <p:ph type="title" idx="4294967295"/>
          </p:nvPr>
        </p:nvSpPr>
        <p:spPr>
          <a:xfrm>
            <a:off x="217714" y="228600"/>
            <a:ext cx="11161486" cy="801688"/>
          </a:xfrm>
        </p:spPr>
        <p:txBody>
          <a:bodyPr>
            <a:noAutofit/>
          </a:bodyPr>
          <a:lstStyle/>
          <a:p>
            <a:pPr algn="l"/>
            <a:r>
              <a:rPr lang="en-IN" sz="4800" b="1" i="1" u="sng" dirty="0">
                <a:solidFill>
                  <a:srgbClr val="002060"/>
                </a:solidFill>
                <a:latin typeface="Calibri" pitchFamily="34" charset="0"/>
                <a:cs typeface="Calibri" pitchFamily="34" charset="0"/>
              </a:rPr>
              <a:t>User Defined Functions</a:t>
            </a:r>
            <a:r>
              <a:rPr lang="en-IN" sz="4800" b="1" i="1" u="sng" dirty="0" smtClean="0">
                <a:solidFill>
                  <a:srgbClr val="002060"/>
                </a:solidFill>
                <a:latin typeface="Calibri" pitchFamily="34" charset="0"/>
                <a:cs typeface="Calibri" pitchFamily="34" charset="0"/>
              </a:rPr>
              <a:t>:-</a:t>
            </a:r>
            <a:endParaRPr lang="en-IN" sz="4400" dirty="0"/>
          </a:p>
        </p:txBody>
      </p:sp>
    </p:spTree>
    <p:extLst>
      <p:ext uri="{BB962C8B-B14F-4D97-AF65-F5344CB8AC3E}">
        <p14:creationId xmlns:p14="http://schemas.microsoft.com/office/powerpoint/2010/main" val="8345417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7714" y="228600"/>
            <a:ext cx="11161486" cy="903288"/>
          </a:xfrm>
        </p:spPr>
        <p:txBody>
          <a:bodyPr>
            <a:noAutofit/>
          </a:bodyPr>
          <a:lstStyle/>
          <a:p>
            <a:pPr algn="l"/>
            <a:r>
              <a:rPr lang="en-IN" sz="4800" b="1" i="1" u="sng" dirty="0" smtClean="0">
                <a:solidFill>
                  <a:srgbClr val="002060"/>
                </a:solidFill>
                <a:latin typeface="Calibri" pitchFamily="34" charset="0"/>
                <a:cs typeface="Calibri" pitchFamily="34" charset="0"/>
              </a:rPr>
              <a:t>Working:-</a:t>
            </a:r>
            <a:endParaRPr lang="en-IN" sz="4800" b="1" i="1" u="sng" dirty="0">
              <a:solidFill>
                <a:srgbClr val="002060"/>
              </a:solidFill>
              <a:latin typeface="Calibri" pitchFamily="34" charset="0"/>
              <a:cs typeface="Calibri" pitchFamily="34" charset="0"/>
            </a:endParaRPr>
          </a:p>
        </p:txBody>
      </p:sp>
      <p:sp>
        <p:nvSpPr>
          <p:cNvPr id="3" name="Content Placeholder 2"/>
          <p:cNvSpPr>
            <a:spLocks noGrp="1"/>
          </p:cNvSpPr>
          <p:nvPr>
            <p:ph sz="quarter" idx="4294967295"/>
          </p:nvPr>
        </p:nvSpPr>
        <p:spPr>
          <a:xfrm>
            <a:off x="217714" y="1277259"/>
            <a:ext cx="11771085" cy="5196114"/>
          </a:xfrm>
        </p:spPr>
        <p:txBody>
          <a:bodyPr>
            <a:normAutofit fontScale="92500"/>
          </a:bodyPr>
          <a:lstStyle/>
          <a:p>
            <a:pPr>
              <a:buClr>
                <a:srgbClr val="002060"/>
              </a:buClr>
              <a:buFont typeface="Wingdings" pitchFamily="2" charset="2"/>
              <a:buChar char="v"/>
            </a:pPr>
            <a:r>
              <a:rPr lang="en-IN" sz="3200" dirty="0" smtClean="0">
                <a:solidFill>
                  <a:srgbClr val="002060"/>
                </a:solidFill>
                <a:latin typeface="Calibri" pitchFamily="34" charset="0"/>
                <a:cs typeface="Calibri" pitchFamily="34" charset="0"/>
              </a:rPr>
              <a:t>There </a:t>
            </a:r>
            <a:r>
              <a:rPr lang="en-IN" sz="3200" dirty="0" smtClean="0">
                <a:solidFill>
                  <a:srgbClr val="002060"/>
                </a:solidFill>
                <a:latin typeface="Calibri" pitchFamily="34" charset="0"/>
                <a:cs typeface="Calibri" pitchFamily="34" charset="0"/>
              </a:rPr>
              <a:t>are many arrays such as paddle1, paddle2 and ball, to name a few, which each store the pixel position based on which the user defined functions such as </a:t>
            </a:r>
            <a:r>
              <a:rPr lang="en-IN" sz="3200" dirty="0" err="1" smtClean="0">
                <a:solidFill>
                  <a:srgbClr val="002060"/>
                </a:solidFill>
                <a:latin typeface="Calibri" pitchFamily="34" charset="0"/>
                <a:cs typeface="Calibri" pitchFamily="34" charset="0"/>
              </a:rPr>
              <a:t>ballRightDown</a:t>
            </a:r>
            <a:r>
              <a:rPr lang="en-IN" sz="3200" dirty="0" smtClean="0">
                <a:solidFill>
                  <a:srgbClr val="002060"/>
                </a:solidFill>
                <a:latin typeface="Calibri" pitchFamily="34" charset="0"/>
                <a:cs typeface="Calibri" pitchFamily="34" charset="0"/>
              </a:rPr>
              <a:t>, paddle2Down, and many more, change the position of the ball and paddle.</a:t>
            </a:r>
          </a:p>
          <a:p>
            <a:pPr>
              <a:buClr>
                <a:srgbClr val="002060"/>
              </a:buClr>
              <a:buFont typeface="Wingdings" pitchFamily="2" charset="2"/>
              <a:buChar char="v"/>
            </a:pPr>
            <a:r>
              <a:rPr lang="en-IN" sz="3200" dirty="0" smtClean="0">
                <a:solidFill>
                  <a:srgbClr val="002060"/>
                </a:solidFill>
                <a:latin typeface="Calibri" pitchFamily="34" charset="0"/>
                <a:cs typeface="Calibri" pitchFamily="34" charset="0"/>
              </a:rPr>
              <a:t>All these functions work based on the current values within the arrays.</a:t>
            </a:r>
          </a:p>
          <a:p>
            <a:pPr>
              <a:buClr>
                <a:srgbClr val="002060"/>
              </a:buClr>
              <a:buFont typeface="Wingdings" pitchFamily="2" charset="2"/>
              <a:buChar char="v"/>
            </a:pPr>
            <a:r>
              <a:rPr lang="en-IN" sz="3200" dirty="0" smtClean="0">
                <a:solidFill>
                  <a:srgbClr val="002060"/>
                </a:solidFill>
                <a:latin typeface="Calibri" pitchFamily="34" charset="0"/>
                <a:cs typeface="Calibri" pitchFamily="34" charset="0"/>
              </a:rPr>
              <a:t>The loop makes sure the user input is taken every time before starting.</a:t>
            </a:r>
          </a:p>
          <a:p>
            <a:pPr>
              <a:buClr>
                <a:srgbClr val="002060"/>
              </a:buClr>
              <a:buFont typeface="Wingdings" pitchFamily="2" charset="2"/>
              <a:buChar char="v"/>
            </a:pPr>
            <a:r>
              <a:rPr lang="en-IN" sz="3200" dirty="0" smtClean="0">
                <a:solidFill>
                  <a:srgbClr val="002060"/>
                </a:solidFill>
                <a:latin typeface="Calibri" pitchFamily="34" charset="0"/>
                <a:cs typeface="Calibri" pitchFamily="34" charset="0"/>
              </a:rPr>
              <a:t>The score increases as the players hit the ball and after a win, resets to zero.</a:t>
            </a:r>
          </a:p>
          <a:p>
            <a:pPr>
              <a:buClr>
                <a:srgbClr val="002060"/>
              </a:buClr>
              <a:buFont typeface="Wingdings" pitchFamily="2" charset="2"/>
              <a:buChar char="v"/>
            </a:pPr>
            <a:r>
              <a:rPr lang="en-IN" sz="3200" dirty="0" smtClean="0">
                <a:solidFill>
                  <a:srgbClr val="002060"/>
                </a:solidFill>
                <a:latin typeface="Calibri" pitchFamily="34" charset="0"/>
                <a:cs typeface="Calibri" pitchFamily="34" charset="0"/>
              </a:rPr>
              <a:t>The code totals to 328 lines.</a:t>
            </a:r>
          </a:p>
          <a:p>
            <a:pPr>
              <a:buClr>
                <a:srgbClr val="002060"/>
              </a:buClr>
              <a:buFont typeface="Wingdings" pitchFamily="2" charset="2"/>
              <a:buChar char="v"/>
            </a:pPr>
            <a:r>
              <a:rPr lang="en-IN" sz="3200" dirty="0" smtClean="0">
                <a:solidFill>
                  <a:srgbClr val="002060"/>
                </a:solidFill>
                <a:latin typeface="Calibri" pitchFamily="34" charset="0"/>
                <a:cs typeface="Calibri" pitchFamily="34" charset="0"/>
              </a:rPr>
              <a:t>The project gives an output of about 25 FPS(</a:t>
            </a:r>
            <a:r>
              <a:rPr lang="en-IN" sz="3200" dirty="0" err="1" smtClean="0">
                <a:solidFill>
                  <a:srgbClr val="002060"/>
                </a:solidFill>
                <a:latin typeface="Calibri" pitchFamily="34" charset="0"/>
                <a:cs typeface="Calibri" pitchFamily="34" charset="0"/>
              </a:rPr>
              <a:t>Avg</a:t>
            </a:r>
            <a:r>
              <a:rPr lang="en-IN" sz="3200" dirty="0" smtClean="0">
                <a:solidFill>
                  <a:srgbClr val="002060"/>
                </a:solidFill>
                <a:latin typeface="Calibri" pitchFamily="34" charset="0"/>
                <a:cs typeface="Calibri" pitchFamily="34" charset="0"/>
              </a:rPr>
              <a:t>).</a:t>
            </a:r>
          </a:p>
          <a:p>
            <a:endParaRPr lang="en-IN" dirty="0"/>
          </a:p>
        </p:txBody>
      </p:sp>
    </p:spTree>
    <p:extLst>
      <p:ext uri="{BB962C8B-B14F-4D97-AF65-F5344CB8AC3E}">
        <p14:creationId xmlns:p14="http://schemas.microsoft.com/office/powerpoint/2010/main" val="1477210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A picture containing drawing&#10;&#10;Description automatically generated">
            <a:extLst>
              <a:ext uri="{FF2B5EF4-FFF2-40B4-BE49-F238E27FC236}">
                <a16:creationId xmlns:a16="http://schemas.microsoft.com/office/drawing/2014/main" id="{3ABFFE8A-8102-45A0-87F3-DD19AE298894}"/>
              </a:ext>
            </a:extLst>
          </p:cNvPr>
          <p:cNvPicPr>
            <a:picLocks noChangeAspect="1"/>
          </p:cNvPicPr>
          <p:nvPr/>
        </p:nvPicPr>
        <p:blipFill rotWithShape="1">
          <a:blip r:embed="rId2"/>
          <a:srcRect b="6056"/>
          <a:stretch/>
        </p:blipFill>
        <p:spPr>
          <a:xfrm>
            <a:off x="2699655" y="1756227"/>
            <a:ext cx="6778171" cy="3193143"/>
          </a:xfrm>
          <a:prstGeom prst="rect">
            <a:avLst/>
          </a:prstGeom>
        </p:spPr>
      </p:pic>
    </p:spTree>
    <p:extLst>
      <p:ext uri="{BB962C8B-B14F-4D97-AF65-F5344CB8AC3E}">
        <p14:creationId xmlns:p14="http://schemas.microsoft.com/office/powerpoint/2010/main" val="52150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u="sng" dirty="0" smtClean="0">
                <a:solidFill>
                  <a:schemeClr val="tx1"/>
                </a:solidFill>
              </a:rPr>
              <a:t>Pong: A Brief History</a:t>
            </a:r>
            <a:endParaRPr lang="en-IN" sz="4000" b="1" i="1" u="sng" dirty="0">
              <a:solidFill>
                <a:schemeClr val="tx1"/>
              </a:solidFill>
            </a:endParaRPr>
          </a:p>
        </p:txBody>
      </p:sp>
      <p:sp>
        <p:nvSpPr>
          <p:cNvPr id="3" name="Content Placeholder 2"/>
          <p:cNvSpPr>
            <a:spLocks noGrp="1"/>
          </p:cNvSpPr>
          <p:nvPr>
            <p:ph sz="quarter" idx="1"/>
          </p:nvPr>
        </p:nvSpPr>
        <p:spPr/>
        <p:txBody>
          <a:bodyPr>
            <a:normAutofit fontScale="92500"/>
          </a:bodyPr>
          <a:lstStyle/>
          <a:p>
            <a:r>
              <a:rPr lang="en-US" b="1" i="1" dirty="0"/>
              <a:t>Pong</a:t>
            </a:r>
            <a:r>
              <a:rPr lang="en-US" dirty="0"/>
              <a:t> is a </a:t>
            </a:r>
            <a:r>
              <a:rPr lang="en-US" dirty="0" smtClean="0"/>
              <a:t>table tennis–themed</a:t>
            </a:r>
            <a:r>
              <a:rPr lang="en-US" dirty="0"/>
              <a:t> arcade video game, featuring simple two-dimensional graphics, manufactured by Atari and originally released in 1972. It was one of the earliest arcade video games; it was created </a:t>
            </a:r>
            <a:r>
              <a:rPr lang="en-US" dirty="0" smtClean="0"/>
              <a:t>by</a:t>
            </a:r>
            <a:r>
              <a:rPr lang="en-US" dirty="0"/>
              <a:t> </a:t>
            </a:r>
            <a:r>
              <a:rPr lang="en-US" dirty="0" smtClean="0"/>
              <a:t>Allan Alcorn.</a:t>
            </a:r>
          </a:p>
          <a:p>
            <a:r>
              <a:rPr lang="en-US" i="1" dirty="0"/>
              <a:t>Pong</a:t>
            </a:r>
            <a:r>
              <a:rPr lang="en-US" dirty="0"/>
              <a:t> was the first commercially successful video game, and it helped to establish the video game industry along with the Magnavox Odyssey. Soon after its release, several companies began producing games that closely mimicked its gameplay. </a:t>
            </a:r>
            <a:endParaRPr lang="en-US" dirty="0" smtClean="0"/>
          </a:p>
          <a:p>
            <a:r>
              <a:rPr lang="en-US" dirty="0"/>
              <a:t> Bushnell estimated that the game earned US$35–40 per day, which he described as nothing he'd ever seen before in the coin-operated entertainment industry at the time</a:t>
            </a:r>
            <a:r>
              <a:rPr lang="en-US" dirty="0" smtClean="0"/>
              <a:t>.</a:t>
            </a:r>
            <a:r>
              <a:rPr lang="en-US" dirty="0"/>
              <a:t> The game's earning power resulted in an increase in the number of orders Atari received.</a:t>
            </a:r>
            <a:endParaRPr lang="en-IN" dirty="0"/>
          </a:p>
        </p:txBody>
      </p:sp>
    </p:spTree>
    <p:extLst>
      <p:ext uri="{BB962C8B-B14F-4D97-AF65-F5344CB8AC3E}">
        <p14:creationId xmlns:p14="http://schemas.microsoft.com/office/powerpoint/2010/main" val="977382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7714" y="228600"/>
            <a:ext cx="11161486" cy="758825"/>
          </a:xfrm>
        </p:spPr>
        <p:txBody>
          <a:bodyPr>
            <a:noAutofit/>
          </a:bodyPr>
          <a:lstStyle/>
          <a:p>
            <a:pPr algn="l"/>
            <a:r>
              <a:rPr lang="en-IN" sz="4000" b="1" i="1" u="sng" dirty="0">
                <a:solidFill>
                  <a:srgbClr val="002060"/>
                </a:solidFill>
                <a:latin typeface="Calibri" pitchFamily="34" charset="0"/>
                <a:cs typeface="Calibri" pitchFamily="34" charset="0"/>
              </a:rPr>
              <a:t>C</a:t>
            </a:r>
            <a:r>
              <a:rPr lang="en-IN" sz="4000" b="1" i="1" u="sng" dirty="0" smtClean="0">
                <a:solidFill>
                  <a:srgbClr val="002060"/>
                </a:solidFill>
                <a:latin typeface="Calibri" pitchFamily="34" charset="0"/>
                <a:cs typeface="Calibri" pitchFamily="34" charset="0"/>
              </a:rPr>
              <a:t>omponents Used:-</a:t>
            </a:r>
            <a:endParaRPr lang="en-IN" sz="4000" b="1" i="1" u="sng" dirty="0">
              <a:solidFill>
                <a:srgbClr val="002060"/>
              </a:solidFill>
              <a:latin typeface="Calibri" pitchFamily="34" charset="0"/>
              <a:cs typeface="Calibri" pitchFamily="34" charset="0"/>
            </a:endParaRPr>
          </a:p>
        </p:txBody>
      </p:sp>
      <p:sp>
        <p:nvSpPr>
          <p:cNvPr id="3" name="Subtitle 2"/>
          <p:cNvSpPr>
            <a:spLocks noGrp="1"/>
          </p:cNvSpPr>
          <p:nvPr>
            <p:ph sz="quarter" idx="4294967295"/>
          </p:nvPr>
        </p:nvSpPr>
        <p:spPr>
          <a:xfrm>
            <a:off x="203200" y="972457"/>
            <a:ext cx="11742057" cy="5718629"/>
          </a:xfrm>
        </p:spPr>
        <p:txBody>
          <a:bodyPr>
            <a:normAutofit/>
          </a:bodyPr>
          <a:lstStyle/>
          <a:p>
            <a:pPr marL="342900" indent="-342900" algn="l">
              <a:buClr>
                <a:srgbClr val="002060"/>
              </a:buClr>
              <a:buFont typeface="Wingdings" pitchFamily="2" charset="2"/>
              <a:buChar char="v"/>
            </a:pPr>
            <a:r>
              <a:rPr lang="en-US" sz="2200" b="1" i="1" u="sng" dirty="0" smtClean="0">
                <a:solidFill>
                  <a:srgbClr val="002060"/>
                </a:solidFill>
                <a:latin typeface="Calibri" pitchFamily="34" charset="0"/>
                <a:cs typeface="Calibri" pitchFamily="34" charset="0"/>
              </a:rPr>
              <a:t>Arduino Uno R3(32 pins):</a:t>
            </a:r>
            <a:r>
              <a:rPr lang="en-US" sz="2200" b="1" i="1" dirty="0" smtClean="0">
                <a:solidFill>
                  <a:srgbClr val="002060"/>
                </a:solidFill>
                <a:latin typeface="Calibri" pitchFamily="34" charset="0"/>
                <a:cs typeface="Calibri" pitchFamily="34" charset="0"/>
              </a:rPr>
              <a:t>  </a:t>
            </a:r>
            <a:r>
              <a:rPr lang="en-US" sz="2200" i="1" dirty="0" err="1" smtClean="0">
                <a:solidFill>
                  <a:srgbClr val="002060"/>
                </a:solidFill>
                <a:latin typeface="Calibri" pitchFamily="34" charset="0"/>
                <a:cs typeface="Calibri" pitchFamily="34" charset="0"/>
              </a:rPr>
              <a:t>A</a:t>
            </a:r>
            <a:r>
              <a:rPr lang="en-US" sz="2200" dirty="0" err="1" smtClean="0">
                <a:solidFill>
                  <a:srgbClr val="002060"/>
                </a:solidFill>
                <a:latin typeface="Calibri" pitchFamily="34" charset="0"/>
                <a:cs typeface="Calibri" pitchFamily="34" charset="0"/>
              </a:rPr>
              <a:t>rduino</a:t>
            </a:r>
            <a:r>
              <a:rPr lang="en-US" sz="2200" dirty="0" smtClean="0">
                <a:solidFill>
                  <a:srgbClr val="002060"/>
                </a:solidFill>
                <a:latin typeface="Calibri" pitchFamily="34" charset="0"/>
                <a:cs typeface="Calibri" pitchFamily="34" charset="0"/>
              </a:rPr>
              <a:t> Uno is a microcontroller board based on the ATmega328P. It has 14 digital input/output pins (of which 6 can be used as PWM outputs), 6 analog inputs, a 16 MHz ceramic resonator (CSTCE16M0V53-R0), a USB connection, a power jack, an ICSP header and a reset button.</a:t>
            </a:r>
          </a:p>
          <a:p>
            <a:pPr marL="342900" indent="-342900" algn="l">
              <a:buClr>
                <a:srgbClr val="002060"/>
              </a:buClr>
              <a:buFont typeface="Wingdings" pitchFamily="2" charset="2"/>
              <a:buChar char="v"/>
            </a:pPr>
            <a:r>
              <a:rPr lang="en-US" sz="2200" b="1" i="1" u="sng" dirty="0" smtClean="0">
                <a:solidFill>
                  <a:srgbClr val="002060"/>
                </a:solidFill>
                <a:latin typeface="Calibri" pitchFamily="34" charset="0"/>
                <a:cs typeface="Calibri" pitchFamily="34" charset="0"/>
              </a:rPr>
              <a:t>Breadboard:</a:t>
            </a:r>
            <a:r>
              <a:rPr lang="en-US" sz="2200" dirty="0">
                <a:solidFill>
                  <a:srgbClr val="002060"/>
                </a:solidFill>
                <a:latin typeface="Calibri" pitchFamily="34" charset="0"/>
                <a:cs typeface="Calibri" pitchFamily="34" charset="0"/>
              </a:rPr>
              <a:t> </a:t>
            </a:r>
            <a:r>
              <a:rPr lang="en-US" sz="2200" dirty="0" smtClean="0">
                <a:solidFill>
                  <a:srgbClr val="002060"/>
                </a:solidFill>
                <a:latin typeface="Calibri" pitchFamily="34" charset="0"/>
                <a:cs typeface="Calibri" pitchFamily="34" charset="0"/>
              </a:rPr>
              <a:t> The 170pt breadboard is named for its 170 tie points. It has 17 columns of 10 holes, which are separated into two pairs by a central notch, and labelled 1 to 17.</a:t>
            </a:r>
          </a:p>
          <a:p>
            <a:pPr marL="342900" indent="-342900" algn="l">
              <a:buClr>
                <a:srgbClr val="002060"/>
              </a:buClr>
              <a:buFont typeface="Wingdings" pitchFamily="2" charset="2"/>
              <a:buChar char="v"/>
            </a:pPr>
            <a:r>
              <a:rPr lang="en-US" sz="2200" b="1" i="1" u="sng" dirty="0" smtClean="0">
                <a:solidFill>
                  <a:srgbClr val="002060"/>
                </a:solidFill>
                <a:latin typeface="Calibri" pitchFamily="34" charset="0"/>
                <a:cs typeface="Calibri" pitchFamily="34" charset="0"/>
              </a:rPr>
              <a:t>Pushbutton:</a:t>
            </a:r>
            <a:r>
              <a:rPr lang="en-US" sz="2200" dirty="0" smtClean="0">
                <a:solidFill>
                  <a:srgbClr val="002060"/>
                </a:solidFill>
                <a:latin typeface="Calibri" pitchFamily="34" charset="0"/>
                <a:cs typeface="Calibri" pitchFamily="34" charset="0"/>
              </a:rPr>
              <a:t>  The pushbutton is a component that connects two points in a circuit when you press it.</a:t>
            </a:r>
          </a:p>
          <a:p>
            <a:pPr marL="342900" indent="-342900" algn="l">
              <a:buClr>
                <a:srgbClr val="002060"/>
              </a:buClr>
              <a:buFont typeface="Wingdings" pitchFamily="2" charset="2"/>
              <a:buChar char="v"/>
            </a:pPr>
            <a:r>
              <a:rPr lang="en-US" sz="2200" b="1" i="1" u="sng" dirty="0" smtClean="0">
                <a:solidFill>
                  <a:srgbClr val="002060"/>
                </a:solidFill>
                <a:latin typeface="Calibri" pitchFamily="34" charset="0"/>
                <a:cs typeface="Calibri" pitchFamily="34" charset="0"/>
              </a:rPr>
              <a:t>LCD 16X2:  </a:t>
            </a:r>
            <a:r>
              <a:rPr lang="en-US" sz="2200" dirty="0" smtClean="0">
                <a:solidFill>
                  <a:srgbClr val="002060"/>
                </a:solidFill>
                <a:latin typeface="Calibri" pitchFamily="34" charset="0"/>
                <a:cs typeface="Calibri" pitchFamily="34" charset="0"/>
              </a:rPr>
              <a:t>The term LCD stands for liquid crystal display. It is one kind of electronic display module used in an extensive range of applications like various circuits &amp; devices like mobile phones, calculators, computers, TV sets, etc.</a:t>
            </a:r>
          </a:p>
          <a:p>
            <a:pPr marL="342900" indent="-342900" algn="l">
              <a:buClr>
                <a:srgbClr val="002060"/>
              </a:buClr>
              <a:buFont typeface="Wingdings" pitchFamily="2" charset="2"/>
              <a:buChar char="v"/>
            </a:pPr>
            <a:r>
              <a:rPr lang="en-US" sz="2200" b="1" i="1" u="sng" dirty="0" smtClean="0">
                <a:solidFill>
                  <a:srgbClr val="002060"/>
                </a:solidFill>
                <a:latin typeface="Calibri" pitchFamily="34" charset="0"/>
                <a:cs typeface="Calibri" pitchFamily="34" charset="0"/>
              </a:rPr>
              <a:t>Resistors:</a:t>
            </a:r>
            <a:r>
              <a:rPr lang="en-US" sz="2200" dirty="0" smtClean="0">
                <a:solidFill>
                  <a:srgbClr val="002060"/>
                </a:solidFill>
                <a:latin typeface="Calibri" pitchFamily="34" charset="0"/>
                <a:cs typeface="Calibri" pitchFamily="34" charset="0"/>
              </a:rPr>
              <a:t>  Used to limit the amount of current going to certain components in the circuit.</a:t>
            </a:r>
          </a:p>
          <a:p>
            <a:pPr marL="342900" indent="-342900" algn="l">
              <a:buClr>
                <a:srgbClr val="002060"/>
              </a:buClr>
              <a:buFont typeface="Wingdings" pitchFamily="2" charset="2"/>
              <a:buChar char="v"/>
            </a:pPr>
            <a:r>
              <a:rPr lang="en-US" sz="2200" b="1" i="1" u="sng" dirty="0" err="1" smtClean="0">
                <a:solidFill>
                  <a:srgbClr val="002060"/>
                </a:solidFill>
                <a:latin typeface="Calibri" pitchFamily="34" charset="0"/>
                <a:cs typeface="Calibri" pitchFamily="34" charset="0"/>
              </a:rPr>
              <a:t>Peizo</a:t>
            </a:r>
            <a:r>
              <a:rPr lang="en-US" sz="2200" b="1" i="1" u="sng" dirty="0" smtClean="0">
                <a:solidFill>
                  <a:srgbClr val="002060"/>
                </a:solidFill>
                <a:latin typeface="Calibri" pitchFamily="34" charset="0"/>
                <a:cs typeface="Calibri" pitchFamily="34" charset="0"/>
              </a:rPr>
              <a:t>:</a:t>
            </a:r>
            <a:r>
              <a:rPr lang="en-US" sz="2200" dirty="0" smtClean="0">
                <a:solidFill>
                  <a:srgbClr val="002060"/>
                </a:solidFill>
                <a:latin typeface="Calibri" pitchFamily="34" charset="0"/>
                <a:cs typeface="Calibri" pitchFamily="34" charset="0"/>
              </a:rPr>
              <a:t>  It is a kind of speaker which uses a material that’s piezoelectric, it actually changes shape when you apply electricity to it. By adhering a piezo-electric disc to a thin metal plate, and then applying electricity, we can bend the metal back and forth, which in turn creates noise.</a:t>
            </a:r>
          </a:p>
          <a:p>
            <a:pPr marL="285750" indent="-285750">
              <a:buFont typeface="Wingdings" pitchFamily="2" charset="2"/>
              <a:buChar char="v"/>
            </a:pPr>
            <a:endParaRPr lang="en-IN" sz="2000" dirty="0"/>
          </a:p>
        </p:txBody>
      </p:sp>
    </p:spTree>
    <p:extLst>
      <p:ext uri="{BB962C8B-B14F-4D97-AF65-F5344CB8AC3E}">
        <p14:creationId xmlns:p14="http://schemas.microsoft.com/office/powerpoint/2010/main" val="713518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7714" y="144463"/>
            <a:ext cx="11161486" cy="857250"/>
          </a:xfrm>
        </p:spPr>
        <p:txBody>
          <a:bodyPr>
            <a:normAutofit/>
          </a:bodyPr>
          <a:lstStyle/>
          <a:p>
            <a:pPr algn="l"/>
            <a:r>
              <a:rPr lang="en-IN" sz="4400" b="1" i="1" u="sng" dirty="0" smtClean="0">
                <a:solidFill>
                  <a:srgbClr val="002060"/>
                </a:solidFill>
                <a:latin typeface="Calibri" pitchFamily="34" charset="0"/>
                <a:cs typeface="Calibri" pitchFamily="34" charset="0"/>
              </a:rPr>
              <a:t>Layout of LCD 16*2:-</a:t>
            </a:r>
            <a:endParaRPr lang="en-IN" sz="4400" b="1" i="1" u="sng" dirty="0">
              <a:solidFill>
                <a:srgbClr val="002060"/>
              </a:solidFill>
              <a:latin typeface="Calibri" pitchFamily="34" charset="0"/>
              <a:cs typeface="Calibri" pitchFamily="34" charset="0"/>
            </a:endParaRPr>
          </a:p>
        </p:txBody>
      </p:sp>
      <p:pic>
        <p:nvPicPr>
          <p:cNvPr id="9" name="Content Placeholder 8"/>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211066" y="2245179"/>
            <a:ext cx="5212741" cy="3378567"/>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807" y="1543051"/>
            <a:ext cx="6554598" cy="4843236"/>
          </a:xfrm>
          <a:prstGeom prst="rect">
            <a:avLst/>
          </a:prstGeom>
        </p:spPr>
      </p:pic>
    </p:spTree>
    <p:extLst>
      <p:ext uri="{BB962C8B-B14F-4D97-AF65-F5344CB8AC3E}">
        <p14:creationId xmlns:p14="http://schemas.microsoft.com/office/powerpoint/2010/main" val="42317431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830" y="1657350"/>
            <a:ext cx="8816340" cy="4720590"/>
          </a:xfrm>
          <a:prstGeom prst="rect">
            <a:avLst/>
          </a:prstGeom>
        </p:spPr>
      </p:pic>
      <p:sp>
        <p:nvSpPr>
          <p:cNvPr id="3" name="Title 2"/>
          <p:cNvSpPr>
            <a:spLocks noGrp="1"/>
          </p:cNvSpPr>
          <p:nvPr>
            <p:ph type="title"/>
          </p:nvPr>
        </p:nvSpPr>
        <p:spPr/>
        <p:txBody>
          <a:bodyPr/>
          <a:lstStyle/>
          <a:p>
            <a:r>
              <a:rPr lang="en-IN" b="1" i="1" u="sng" dirty="0" smtClean="0">
                <a:solidFill>
                  <a:schemeClr val="tx1"/>
                </a:solidFill>
                <a:latin typeface="Calibri" panose="020F0502020204030204" pitchFamily="34" charset="0"/>
                <a:cs typeface="Calibri" panose="020F0502020204030204" pitchFamily="34" charset="0"/>
              </a:rPr>
              <a:t>Assembled Circuit</a:t>
            </a:r>
            <a:endParaRPr lang="en-IN" b="1" i="1"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3015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7714" y="130175"/>
            <a:ext cx="11374211" cy="973138"/>
          </a:xfrm>
        </p:spPr>
        <p:txBody>
          <a:bodyPr>
            <a:noAutofit/>
          </a:bodyPr>
          <a:lstStyle/>
          <a:p>
            <a:pPr algn="l"/>
            <a:r>
              <a:rPr lang="en-IN" sz="4800" b="1" i="1" u="sng" dirty="0" smtClean="0">
                <a:solidFill>
                  <a:srgbClr val="002060"/>
                </a:solidFill>
                <a:latin typeface="Calibri" pitchFamily="34" charset="0"/>
                <a:cs typeface="Calibri" pitchFamily="34" charset="0"/>
              </a:rPr>
              <a:t>Colour of wires:-</a:t>
            </a:r>
            <a:endParaRPr lang="en-IN" sz="4800" b="1" i="1" u="sng" dirty="0">
              <a:solidFill>
                <a:srgbClr val="002060"/>
              </a:solidFill>
              <a:latin typeface="Calibri" pitchFamily="34" charset="0"/>
              <a:cs typeface="Calibri" pitchFamily="34" charset="0"/>
            </a:endParaRPr>
          </a:p>
        </p:txBody>
      </p:sp>
      <p:sp>
        <p:nvSpPr>
          <p:cNvPr id="3" name="Content Placeholder 2"/>
          <p:cNvSpPr>
            <a:spLocks noGrp="1"/>
          </p:cNvSpPr>
          <p:nvPr>
            <p:ph sz="quarter" idx="4294967295"/>
          </p:nvPr>
        </p:nvSpPr>
        <p:spPr>
          <a:xfrm>
            <a:off x="188686" y="1527175"/>
            <a:ext cx="11150827" cy="4572000"/>
          </a:xfrm>
        </p:spPr>
        <p:txBody>
          <a:bodyPr/>
          <a:lstStyle/>
          <a:p>
            <a:pPr>
              <a:buClr>
                <a:srgbClr val="002060"/>
              </a:buClr>
              <a:buFont typeface="Wingdings" pitchFamily="2" charset="2"/>
              <a:buChar char="§"/>
            </a:pPr>
            <a:r>
              <a:rPr lang="en-US" sz="4400" dirty="0" smtClean="0">
                <a:solidFill>
                  <a:srgbClr val="002060"/>
                </a:solidFill>
                <a:latin typeface="Calibri" pitchFamily="34" charset="0"/>
                <a:cs typeface="Calibri" pitchFamily="34" charset="0"/>
              </a:rPr>
              <a:t>Black: Ground</a:t>
            </a:r>
          </a:p>
          <a:p>
            <a:pPr>
              <a:buClr>
                <a:srgbClr val="002060"/>
              </a:buClr>
              <a:buFont typeface="Wingdings" pitchFamily="2" charset="2"/>
              <a:buChar char="§"/>
            </a:pPr>
            <a:r>
              <a:rPr lang="en-US" sz="4400" dirty="0" smtClean="0">
                <a:solidFill>
                  <a:srgbClr val="002060"/>
                </a:solidFill>
                <a:latin typeface="Calibri" pitchFamily="34" charset="0"/>
                <a:cs typeface="Calibri" pitchFamily="34" charset="0"/>
              </a:rPr>
              <a:t>Red: +5V Power</a:t>
            </a:r>
          </a:p>
          <a:p>
            <a:pPr>
              <a:buClr>
                <a:srgbClr val="002060"/>
              </a:buClr>
              <a:buFont typeface="Wingdings" pitchFamily="2" charset="2"/>
              <a:buChar char="§"/>
            </a:pPr>
            <a:r>
              <a:rPr lang="en-US" sz="4400" dirty="0" smtClean="0">
                <a:solidFill>
                  <a:srgbClr val="002060"/>
                </a:solidFill>
                <a:latin typeface="Calibri" pitchFamily="34" charset="0"/>
                <a:cs typeface="Calibri" pitchFamily="34" charset="0"/>
              </a:rPr>
              <a:t>Green: Pushbutton Input</a:t>
            </a:r>
          </a:p>
          <a:p>
            <a:pPr>
              <a:buClr>
                <a:srgbClr val="002060"/>
              </a:buClr>
              <a:buFont typeface="Wingdings" pitchFamily="2" charset="2"/>
              <a:buChar char="§"/>
            </a:pPr>
            <a:r>
              <a:rPr lang="en-US" sz="4400" dirty="0" smtClean="0">
                <a:solidFill>
                  <a:srgbClr val="002060"/>
                </a:solidFill>
                <a:latin typeface="Calibri" pitchFamily="34" charset="0"/>
                <a:cs typeface="Calibri" pitchFamily="34" charset="0"/>
              </a:rPr>
              <a:t>Brown: </a:t>
            </a:r>
            <a:r>
              <a:rPr lang="en-US" sz="4400" dirty="0" err="1" smtClean="0">
                <a:solidFill>
                  <a:srgbClr val="002060"/>
                </a:solidFill>
                <a:latin typeface="Calibri" pitchFamily="34" charset="0"/>
                <a:cs typeface="Calibri" pitchFamily="34" charset="0"/>
              </a:rPr>
              <a:t>Peizo</a:t>
            </a:r>
            <a:endParaRPr lang="en-US" sz="4400" dirty="0" smtClean="0">
              <a:solidFill>
                <a:srgbClr val="002060"/>
              </a:solidFill>
              <a:latin typeface="Calibri" pitchFamily="34" charset="0"/>
              <a:cs typeface="Calibri" pitchFamily="34" charset="0"/>
            </a:endParaRPr>
          </a:p>
          <a:p>
            <a:pPr>
              <a:buClr>
                <a:srgbClr val="002060"/>
              </a:buClr>
              <a:buFont typeface="Wingdings" pitchFamily="2" charset="2"/>
              <a:buChar char="§"/>
            </a:pPr>
            <a:r>
              <a:rPr lang="en-US" sz="4400" dirty="0" smtClean="0">
                <a:solidFill>
                  <a:srgbClr val="002060"/>
                </a:solidFill>
                <a:latin typeface="Calibri" pitchFamily="34" charset="0"/>
                <a:cs typeface="Calibri" pitchFamily="34" charset="0"/>
              </a:rPr>
              <a:t>Others: LCD</a:t>
            </a:r>
          </a:p>
          <a:p>
            <a:endParaRPr lang="en-IN" dirty="0"/>
          </a:p>
        </p:txBody>
      </p:sp>
    </p:spTree>
    <p:extLst>
      <p:ext uri="{BB962C8B-B14F-4D97-AF65-F5344CB8AC3E}">
        <p14:creationId xmlns:p14="http://schemas.microsoft.com/office/powerpoint/2010/main" val="2384375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7714" y="228600"/>
            <a:ext cx="11359924" cy="860425"/>
          </a:xfrm>
        </p:spPr>
        <p:txBody>
          <a:bodyPr>
            <a:noAutofit/>
          </a:bodyPr>
          <a:lstStyle/>
          <a:p>
            <a:pPr algn="l"/>
            <a:r>
              <a:rPr lang="en-IN" sz="4800" b="1" i="1" u="sng" dirty="0" smtClean="0">
                <a:solidFill>
                  <a:srgbClr val="002060"/>
                </a:solidFill>
                <a:latin typeface="Calibri" pitchFamily="34" charset="0"/>
                <a:cs typeface="Calibri" pitchFamily="34" charset="0"/>
              </a:rPr>
              <a:t>Libraries Used:-</a:t>
            </a:r>
            <a:endParaRPr lang="en-IN" sz="4800" b="1" i="1" u="sng" dirty="0">
              <a:solidFill>
                <a:srgbClr val="002060"/>
              </a:solidFill>
              <a:latin typeface="Calibri" pitchFamily="34" charset="0"/>
              <a:cs typeface="Calibri" pitchFamily="34" charset="0"/>
            </a:endParaRPr>
          </a:p>
        </p:txBody>
      </p:sp>
      <p:sp>
        <p:nvSpPr>
          <p:cNvPr id="3" name="Content Placeholder 2"/>
          <p:cNvSpPr>
            <a:spLocks noGrp="1"/>
          </p:cNvSpPr>
          <p:nvPr>
            <p:ph sz="quarter" idx="4294967295"/>
          </p:nvPr>
        </p:nvSpPr>
        <p:spPr>
          <a:xfrm>
            <a:off x="203200" y="1527175"/>
            <a:ext cx="11727543" cy="4572000"/>
          </a:xfrm>
        </p:spPr>
        <p:txBody>
          <a:bodyPr>
            <a:normAutofit/>
          </a:bodyPr>
          <a:lstStyle/>
          <a:p>
            <a:pPr>
              <a:buClr>
                <a:srgbClr val="002060"/>
              </a:buClr>
            </a:pPr>
            <a:r>
              <a:rPr lang="en-IN" b="1" u="sng" dirty="0" err="1" smtClean="0">
                <a:solidFill>
                  <a:srgbClr val="002060"/>
                </a:solidFill>
                <a:latin typeface="Calibri" pitchFamily="34" charset="0"/>
                <a:cs typeface="Calibri" pitchFamily="34" charset="0"/>
              </a:rPr>
              <a:t>LiquidCrystal.h</a:t>
            </a:r>
            <a:r>
              <a:rPr lang="en-IN" b="1" u="sng" dirty="0" smtClean="0">
                <a:solidFill>
                  <a:srgbClr val="002060"/>
                </a:solidFill>
                <a:latin typeface="Calibri" pitchFamily="34" charset="0"/>
                <a:cs typeface="Calibri" pitchFamily="34" charset="0"/>
              </a:rPr>
              <a:t>:</a:t>
            </a:r>
            <a:r>
              <a:rPr lang="en-IN" b="1" i="1" u="sng" dirty="0" smtClean="0">
                <a:solidFill>
                  <a:srgbClr val="002060"/>
                </a:solidFill>
                <a:latin typeface="Calibri" pitchFamily="34" charset="0"/>
                <a:cs typeface="Calibri" pitchFamily="34" charset="0"/>
              </a:rPr>
              <a:t> </a:t>
            </a:r>
            <a:r>
              <a:rPr lang="en-US" dirty="0" smtClean="0">
                <a:solidFill>
                  <a:srgbClr val="002060"/>
                </a:solidFill>
              </a:rPr>
              <a:t>  </a:t>
            </a:r>
            <a:r>
              <a:rPr lang="en-US" dirty="0" smtClean="0">
                <a:solidFill>
                  <a:srgbClr val="002060"/>
                </a:solidFill>
                <a:latin typeface="Calibri" pitchFamily="34" charset="0"/>
                <a:cs typeface="Calibri" pitchFamily="34" charset="0"/>
              </a:rPr>
              <a:t>This library allows an </a:t>
            </a:r>
            <a:r>
              <a:rPr lang="en-US" dirty="0" err="1" smtClean="0">
                <a:solidFill>
                  <a:srgbClr val="002060"/>
                </a:solidFill>
                <a:latin typeface="Calibri" pitchFamily="34" charset="0"/>
                <a:cs typeface="Calibri" pitchFamily="34" charset="0"/>
              </a:rPr>
              <a:t>Arduino</a:t>
            </a:r>
            <a:r>
              <a:rPr lang="en-US" dirty="0" smtClean="0">
                <a:solidFill>
                  <a:srgbClr val="002060"/>
                </a:solidFill>
                <a:latin typeface="Calibri" pitchFamily="34" charset="0"/>
                <a:cs typeface="Calibri" pitchFamily="34" charset="0"/>
              </a:rPr>
              <a:t> board to control </a:t>
            </a:r>
            <a:r>
              <a:rPr lang="en-US" dirty="0" err="1" smtClean="0">
                <a:solidFill>
                  <a:srgbClr val="002060"/>
                </a:solidFill>
                <a:latin typeface="Calibri" pitchFamily="34" charset="0"/>
                <a:cs typeface="Calibri" pitchFamily="34" charset="0"/>
              </a:rPr>
              <a:t>LiquidCrystal</a:t>
            </a:r>
            <a:r>
              <a:rPr lang="en-US" dirty="0" smtClean="0">
                <a:solidFill>
                  <a:srgbClr val="002060"/>
                </a:solidFill>
                <a:latin typeface="Calibri" pitchFamily="34" charset="0"/>
                <a:cs typeface="Calibri" pitchFamily="34" charset="0"/>
              </a:rPr>
              <a:t> displays (LCDs) based on the Hitachi HD44780 (or a compatible) chipset.</a:t>
            </a:r>
            <a:endParaRPr lang="en-IN" dirty="0">
              <a:solidFill>
                <a:srgbClr val="002060"/>
              </a:solidFill>
              <a:latin typeface="Calibri" pitchFamily="34" charset="0"/>
              <a:cs typeface="Calibri" pitchFamily="34" charset="0"/>
            </a:endParaRPr>
          </a:p>
          <a:p>
            <a:pPr marL="0" indent="0">
              <a:buNone/>
            </a:pPr>
            <a:r>
              <a:rPr lang="en-IN" dirty="0" smtClean="0"/>
              <a:t> (</a:t>
            </a:r>
            <a:r>
              <a:rPr lang="en-IN" dirty="0" smtClean="0">
                <a:solidFill>
                  <a:srgbClr val="002060"/>
                </a:solidFill>
                <a:hlinkClick r:id="rId2"/>
              </a:rPr>
              <a:t>https://www.arduino.cc/en/Reference/LiquidCrystal</a:t>
            </a:r>
            <a:r>
              <a:rPr lang="en-IN" dirty="0" smtClean="0"/>
              <a:t>)</a:t>
            </a:r>
          </a:p>
          <a:p>
            <a:pPr marL="0" indent="0">
              <a:buNone/>
            </a:pPr>
            <a:endParaRPr lang="en-IN" dirty="0" smtClean="0">
              <a:latin typeface="Calibri" pitchFamily="34" charset="0"/>
              <a:cs typeface="Calibri" pitchFamily="34" charset="0"/>
            </a:endParaRPr>
          </a:p>
          <a:p>
            <a:pPr>
              <a:buClr>
                <a:srgbClr val="002060"/>
              </a:buClr>
            </a:pPr>
            <a:r>
              <a:rPr lang="en-IN" b="1" u="sng" dirty="0" err="1" smtClean="0">
                <a:solidFill>
                  <a:srgbClr val="002060"/>
                </a:solidFill>
                <a:latin typeface="Calibri" pitchFamily="34" charset="0"/>
                <a:cs typeface="Calibri" pitchFamily="34" charset="0"/>
              </a:rPr>
              <a:t>Adafruit_NeoPixel.h</a:t>
            </a:r>
            <a:r>
              <a:rPr lang="en-IN" b="1" u="sng" dirty="0" smtClean="0">
                <a:solidFill>
                  <a:srgbClr val="002060"/>
                </a:solidFill>
                <a:latin typeface="Calibri" pitchFamily="34" charset="0"/>
                <a:cs typeface="Calibri" pitchFamily="34" charset="0"/>
              </a:rPr>
              <a:t>:</a:t>
            </a:r>
            <a:r>
              <a:rPr lang="en-IN" dirty="0" smtClean="0">
                <a:solidFill>
                  <a:srgbClr val="002060"/>
                </a:solidFill>
                <a:latin typeface="Calibri" pitchFamily="34" charset="0"/>
                <a:cs typeface="Calibri" pitchFamily="34" charset="0"/>
              </a:rPr>
              <a:t>  </a:t>
            </a:r>
            <a:r>
              <a:rPr lang="en-US" dirty="0" smtClean="0">
                <a:solidFill>
                  <a:srgbClr val="002060"/>
                </a:solidFill>
                <a:latin typeface="Calibri" pitchFamily="34" charset="0"/>
                <a:cs typeface="Calibri" pitchFamily="34" charset="0"/>
              </a:rPr>
              <a:t>The </a:t>
            </a:r>
            <a:r>
              <a:rPr lang="en-US" dirty="0" err="1" smtClean="0">
                <a:solidFill>
                  <a:srgbClr val="002060"/>
                </a:solidFill>
                <a:latin typeface="Calibri" pitchFamily="34" charset="0"/>
                <a:cs typeface="Calibri" pitchFamily="34" charset="0"/>
              </a:rPr>
              <a:t>Adafruit_NeoPixel</a:t>
            </a:r>
            <a:r>
              <a:rPr lang="en-US" dirty="0" smtClean="0">
                <a:solidFill>
                  <a:srgbClr val="002060"/>
                </a:solidFill>
                <a:latin typeface="Calibri" pitchFamily="34" charset="0"/>
                <a:cs typeface="Calibri" pitchFamily="34" charset="0"/>
              </a:rPr>
              <a:t>() class comprises an object constructor and several methods that provide control over </a:t>
            </a:r>
            <a:r>
              <a:rPr lang="en-US" dirty="0" err="1" smtClean="0">
                <a:solidFill>
                  <a:srgbClr val="002060"/>
                </a:solidFill>
                <a:latin typeface="Calibri" pitchFamily="34" charset="0"/>
                <a:cs typeface="Calibri" pitchFamily="34" charset="0"/>
              </a:rPr>
              <a:t>NeoPixel</a:t>
            </a:r>
            <a:r>
              <a:rPr lang="en-US" dirty="0" smtClean="0">
                <a:solidFill>
                  <a:srgbClr val="002060"/>
                </a:solidFill>
                <a:latin typeface="Calibri" pitchFamily="34" charset="0"/>
                <a:cs typeface="Calibri" pitchFamily="34" charset="0"/>
              </a:rPr>
              <a:t> color, brightness, and initialization.</a:t>
            </a:r>
            <a:endParaRPr lang="en-IN" dirty="0" smtClean="0">
              <a:solidFill>
                <a:srgbClr val="002060"/>
              </a:solidFill>
              <a:latin typeface="Calibri" pitchFamily="34" charset="0"/>
              <a:cs typeface="Calibri" pitchFamily="34" charset="0"/>
            </a:endParaRPr>
          </a:p>
          <a:p>
            <a:pPr marL="0" indent="0">
              <a:buNone/>
            </a:pPr>
            <a:r>
              <a:rPr lang="en-IN" dirty="0"/>
              <a:t> </a:t>
            </a:r>
            <a:r>
              <a:rPr lang="en-IN" dirty="0" smtClean="0"/>
              <a:t>(</a:t>
            </a:r>
            <a:r>
              <a:rPr lang="en-IN" dirty="0" smtClean="0">
                <a:hlinkClick r:id="rId3"/>
              </a:rPr>
              <a:t>http://www.seansworld.com/docs/arduino/adafruitReference</a:t>
            </a:r>
            <a:r>
              <a:rPr lang="en-IN" dirty="0" smtClean="0"/>
              <a:t>)</a:t>
            </a:r>
          </a:p>
          <a:p>
            <a:pPr marL="0" indent="0">
              <a:buNone/>
            </a:pPr>
            <a:endParaRPr lang="en-IN" dirty="0"/>
          </a:p>
          <a:p>
            <a:pPr marL="0" indent="0">
              <a:buNone/>
            </a:pPr>
            <a:endParaRPr lang="en-IN" dirty="0" smtClean="0"/>
          </a:p>
          <a:p>
            <a:endParaRPr lang="en-IN" dirty="0"/>
          </a:p>
        </p:txBody>
      </p:sp>
    </p:spTree>
    <p:extLst>
      <p:ext uri="{BB962C8B-B14F-4D97-AF65-F5344CB8AC3E}">
        <p14:creationId xmlns:p14="http://schemas.microsoft.com/office/powerpoint/2010/main" val="1066588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4800" b="1" i="1" u="sng" dirty="0" smtClean="0">
                <a:solidFill>
                  <a:srgbClr val="002060"/>
                </a:solidFill>
                <a:latin typeface="Calibri" pitchFamily="34" charset="0"/>
                <a:cs typeface="Calibri" pitchFamily="34" charset="0"/>
              </a:rPr>
              <a:t>Variables and their use:-</a:t>
            </a:r>
            <a:endParaRPr lang="en-IN" sz="4800" b="1" i="1" u="sng" dirty="0">
              <a:solidFill>
                <a:srgbClr val="002060"/>
              </a:solidFill>
              <a:latin typeface="Calibri" pitchFamily="34" charset="0"/>
              <a:cs typeface="Calibri" pitchFamily="34" charset="0"/>
            </a:endParaRPr>
          </a:p>
        </p:txBody>
      </p:sp>
      <p:sp>
        <p:nvSpPr>
          <p:cNvPr id="3" name="Content Placeholder 2"/>
          <p:cNvSpPr>
            <a:spLocks noGrp="1"/>
          </p:cNvSpPr>
          <p:nvPr>
            <p:ph sz="half" idx="1"/>
          </p:nvPr>
        </p:nvSpPr>
        <p:spPr>
          <a:xfrm>
            <a:off x="402336" y="1349829"/>
            <a:ext cx="5384800" cy="5508171"/>
          </a:xfrm>
        </p:spPr>
        <p:txBody>
          <a:bodyPr>
            <a:noAutofit/>
          </a:bodyPr>
          <a:lstStyle/>
          <a:p>
            <a:pPr>
              <a:buClr>
                <a:srgbClr val="002060"/>
              </a:buClr>
            </a:pPr>
            <a:r>
              <a:rPr lang="en-US" sz="1800" b="1" dirty="0" err="1">
                <a:solidFill>
                  <a:srgbClr val="002060"/>
                </a:solidFill>
              </a:rPr>
              <a:t>l</a:t>
            </a:r>
            <a:r>
              <a:rPr lang="en-US" sz="1800" b="1" dirty="0" err="1" smtClean="0">
                <a:solidFill>
                  <a:srgbClr val="002060"/>
                </a:solidFill>
              </a:rPr>
              <a:t>cd</a:t>
            </a:r>
            <a:r>
              <a:rPr lang="en-US" sz="1800" b="1" dirty="0" smtClean="0">
                <a:solidFill>
                  <a:srgbClr val="002060"/>
                </a:solidFill>
              </a:rPr>
              <a:t>(contains the pixel positions for </a:t>
            </a:r>
            <a:r>
              <a:rPr lang="en-US" sz="1800" b="1" dirty="0" err="1" smtClean="0">
                <a:solidFill>
                  <a:srgbClr val="002060"/>
                </a:solidFill>
              </a:rPr>
              <a:t>lcd</a:t>
            </a:r>
            <a:r>
              <a:rPr lang="en-US" sz="1800" b="1" dirty="0" smtClean="0">
                <a:solidFill>
                  <a:srgbClr val="002060"/>
                </a:solidFill>
              </a:rPr>
              <a:t>)</a:t>
            </a:r>
          </a:p>
          <a:p>
            <a:pPr>
              <a:buClr>
                <a:srgbClr val="002060"/>
              </a:buClr>
            </a:pPr>
            <a:r>
              <a:rPr lang="en-US" sz="1800" b="1" dirty="0" smtClean="0">
                <a:solidFill>
                  <a:srgbClr val="002060"/>
                </a:solidFill>
              </a:rPr>
              <a:t>start(Start, pause button)</a:t>
            </a:r>
          </a:p>
          <a:p>
            <a:pPr>
              <a:buClr>
                <a:srgbClr val="002060"/>
              </a:buClr>
            </a:pPr>
            <a:r>
              <a:rPr lang="en-US" sz="1800" b="1" dirty="0" smtClean="0">
                <a:solidFill>
                  <a:srgbClr val="002060"/>
                </a:solidFill>
              </a:rPr>
              <a:t>P1U(Player1 up push button pin)</a:t>
            </a:r>
          </a:p>
          <a:p>
            <a:pPr>
              <a:buClr>
                <a:srgbClr val="002060"/>
              </a:buClr>
            </a:pPr>
            <a:r>
              <a:rPr lang="en-US" sz="1800" b="1" dirty="0" smtClean="0">
                <a:solidFill>
                  <a:srgbClr val="002060"/>
                </a:solidFill>
              </a:rPr>
              <a:t>P1D(Player1 down push button pin)</a:t>
            </a:r>
          </a:p>
          <a:p>
            <a:pPr>
              <a:buClr>
                <a:srgbClr val="002060"/>
              </a:buClr>
            </a:pPr>
            <a:r>
              <a:rPr lang="en-US" sz="1800" b="1" dirty="0" smtClean="0">
                <a:solidFill>
                  <a:srgbClr val="002060"/>
                </a:solidFill>
              </a:rPr>
              <a:t>P2U(Player2 up push button pin)</a:t>
            </a:r>
          </a:p>
          <a:p>
            <a:pPr>
              <a:buClr>
                <a:srgbClr val="002060"/>
              </a:buClr>
            </a:pPr>
            <a:r>
              <a:rPr lang="en-US" sz="1800" b="1" dirty="0" smtClean="0">
                <a:solidFill>
                  <a:srgbClr val="002060"/>
                </a:solidFill>
              </a:rPr>
              <a:t>P2D(Player2 down push button pin)</a:t>
            </a:r>
          </a:p>
          <a:p>
            <a:pPr>
              <a:buClr>
                <a:srgbClr val="002060"/>
              </a:buClr>
            </a:pPr>
            <a:r>
              <a:rPr lang="en-US" sz="1800" b="1" dirty="0" smtClean="0">
                <a:solidFill>
                  <a:srgbClr val="002060"/>
                </a:solidFill>
              </a:rPr>
              <a:t>piezo(piezo electric crystal pin)</a:t>
            </a:r>
          </a:p>
          <a:p>
            <a:pPr>
              <a:buClr>
                <a:srgbClr val="002060"/>
              </a:buClr>
            </a:pPr>
            <a:r>
              <a:rPr lang="en-US" sz="1800" b="1" dirty="0" smtClean="0">
                <a:solidFill>
                  <a:srgbClr val="002060"/>
                </a:solidFill>
              </a:rPr>
              <a:t>paddle1(array to hold paddle1 LCD row-0&amp;1 values)</a:t>
            </a:r>
          </a:p>
          <a:p>
            <a:pPr>
              <a:buClr>
                <a:srgbClr val="002060"/>
              </a:buClr>
            </a:pPr>
            <a:r>
              <a:rPr lang="en-US" sz="1800" b="1" dirty="0" smtClean="0">
                <a:solidFill>
                  <a:srgbClr val="002060"/>
                </a:solidFill>
              </a:rPr>
              <a:t>player11(array to hold paddle1 LCD row-0 values)</a:t>
            </a:r>
          </a:p>
          <a:p>
            <a:pPr>
              <a:buClr>
                <a:srgbClr val="002060"/>
              </a:buClr>
            </a:pPr>
            <a:r>
              <a:rPr lang="en-US" sz="1800" b="1" dirty="0" smtClean="0">
                <a:solidFill>
                  <a:srgbClr val="002060"/>
                </a:solidFill>
              </a:rPr>
              <a:t>player12(array to hold paddle1 LCD row-1 values)</a:t>
            </a:r>
          </a:p>
        </p:txBody>
      </p:sp>
      <p:sp>
        <p:nvSpPr>
          <p:cNvPr id="4" name="Content Placeholder 3"/>
          <p:cNvSpPr>
            <a:spLocks noGrp="1"/>
          </p:cNvSpPr>
          <p:nvPr>
            <p:ph sz="half" idx="2"/>
          </p:nvPr>
        </p:nvSpPr>
        <p:spPr>
          <a:xfrm>
            <a:off x="6400799" y="1320800"/>
            <a:ext cx="5791201" cy="5537200"/>
          </a:xfrm>
        </p:spPr>
        <p:txBody>
          <a:bodyPr>
            <a:normAutofit lnSpcReduction="10000"/>
          </a:bodyPr>
          <a:lstStyle/>
          <a:p>
            <a:pPr>
              <a:buClr>
                <a:srgbClr val="002060"/>
              </a:buClr>
            </a:pPr>
            <a:r>
              <a:rPr lang="en-US" sz="1800" b="1" dirty="0" smtClean="0">
                <a:solidFill>
                  <a:srgbClr val="002060"/>
                </a:solidFill>
              </a:rPr>
              <a:t>paddle2(array to hold paddle2 LCD row-0&amp;1 values)</a:t>
            </a:r>
          </a:p>
          <a:p>
            <a:pPr>
              <a:buClr>
                <a:srgbClr val="002060"/>
              </a:buClr>
            </a:pPr>
            <a:r>
              <a:rPr lang="en-US" sz="1800" b="1" dirty="0" smtClean="0">
                <a:solidFill>
                  <a:srgbClr val="002060"/>
                </a:solidFill>
              </a:rPr>
              <a:t>player21(array to hold paddle2 LCD row-0 values)</a:t>
            </a:r>
          </a:p>
          <a:p>
            <a:pPr>
              <a:buClr>
                <a:srgbClr val="002060"/>
              </a:buClr>
            </a:pPr>
            <a:r>
              <a:rPr lang="en-US" sz="1800" b="1" dirty="0" smtClean="0">
                <a:solidFill>
                  <a:srgbClr val="002060"/>
                </a:solidFill>
              </a:rPr>
              <a:t>player22(array to hold paddle2 LCD row-1 values)</a:t>
            </a:r>
          </a:p>
          <a:p>
            <a:pPr>
              <a:buClr>
                <a:srgbClr val="002060"/>
              </a:buClr>
            </a:pPr>
            <a:r>
              <a:rPr lang="en-US" sz="1800" b="1" dirty="0" smtClean="0">
                <a:solidFill>
                  <a:srgbClr val="002060"/>
                </a:solidFill>
              </a:rPr>
              <a:t>ball(array to hold ball LCD row-0&amp;1 values)</a:t>
            </a:r>
          </a:p>
          <a:p>
            <a:pPr>
              <a:buClr>
                <a:srgbClr val="002060"/>
              </a:buClr>
            </a:pPr>
            <a:r>
              <a:rPr lang="en-US" sz="1800" b="1" dirty="0" smtClean="0">
                <a:solidFill>
                  <a:srgbClr val="002060"/>
                </a:solidFill>
              </a:rPr>
              <a:t>ball1(array to hold ball LCD row-0 values)</a:t>
            </a:r>
          </a:p>
          <a:p>
            <a:pPr>
              <a:buClr>
                <a:srgbClr val="002060"/>
              </a:buClr>
            </a:pPr>
            <a:r>
              <a:rPr lang="en-US" sz="1800" b="1" dirty="0" smtClean="0">
                <a:solidFill>
                  <a:srgbClr val="002060"/>
                </a:solidFill>
              </a:rPr>
              <a:t>ball2(array to hold ball LCD row-1 values)</a:t>
            </a:r>
          </a:p>
          <a:p>
            <a:pPr>
              <a:buClr>
                <a:srgbClr val="002060"/>
              </a:buClr>
            </a:pPr>
            <a:r>
              <a:rPr lang="en-US" sz="1800" b="1" dirty="0" smtClean="0">
                <a:solidFill>
                  <a:srgbClr val="002060"/>
                </a:solidFill>
              </a:rPr>
              <a:t>x(cursor for ball)</a:t>
            </a:r>
          </a:p>
          <a:p>
            <a:pPr>
              <a:buClr>
                <a:srgbClr val="002060"/>
              </a:buClr>
            </a:pPr>
            <a:r>
              <a:rPr lang="en-US" sz="1800" b="1" dirty="0" smtClean="0">
                <a:solidFill>
                  <a:srgbClr val="002060"/>
                </a:solidFill>
              </a:rPr>
              <a:t>bounce(status of bounce (0- ball moves down, 1- ball moves up))</a:t>
            </a:r>
          </a:p>
          <a:p>
            <a:pPr>
              <a:buClr>
                <a:srgbClr val="002060"/>
              </a:buClr>
            </a:pPr>
            <a:r>
              <a:rPr lang="en-US" sz="1800" b="1" dirty="0" smtClean="0">
                <a:solidFill>
                  <a:srgbClr val="002060"/>
                </a:solidFill>
              </a:rPr>
              <a:t>direction(direction of ball (L- left, R- right))</a:t>
            </a:r>
          </a:p>
          <a:p>
            <a:pPr>
              <a:buClr>
                <a:srgbClr val="002060"/>
              </a:buClr>
            </a:pPr>
            <a:r>
              <a:rPr lang="en-US" sz="1800" b="1" dirty="0" smtClean="0">
                <a:solidFill>
                  <a:srgbClr val="002060"/>
                </a:solidFill>
              </a:rPr>
              <a:t>v1, v2 &amp; v3(variables used to check whether the ball hits the paddles or not)</a:t>
            </a:r>
          </a:p>
          <a:p>
            <a:pPr>
              <a:buClr>
                <a:srgbClr val="002060"/>
              </a:buClr>
            </a:pPr>
            <a:r>
              <a:rPr lang="en-US" sz="1800" b="1" dirty="0" smtClean="0">
                <a:solidFill>
                  <a:srgbClr val="002060"/>
                </a:solidFill>
              </a:rPr>
              <a:t>score1(score of player1), score2(score of player2)</a:t>
            </a:r>
          </a:p>
          <a:p>
            <a:pPr>
              <a:buClr>
                <a:srgbClr val="002060"/>
              </a:buClr>
            </a:pPr>
            <a:r>
              <a:rPr lang="en-US" sz="1800" b="1" dirty="0" smtClean="0">
                <a:solidFill>
                  <a:srgbClr val="002060"/>
                </a:solidFill>
              </a:rPr>
              <a:t>game(start/stop (0- stop, 1- start))</a:t>
            </a:r>
            <a:endParaRPr lang="en-IN" sz="1800" b="1" dirty="0" smtClean="0">
              <a:solidFill>
                <a:srgbClr val="002060"/>
              </a:solidFill>
            </a:endParaRPr>
          </a:p>
        </p:txBody>
      </p:sp>
    </p:spTree>
    <p:extLst>
      <p:ext uri="{BB962C8B-B14F-4D97-AF65-F5344CB8AC3E}">
        <p14:creationId xmlns:p14="http://schemas.microsoft.com/office/powerpoint/2010/main" val="1557101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8686" y="228600"/>
            <a:ext cx="11190514" cy="801688"/>
          </a:xfrm>
        </p:spPr>
        <p:txBody>
          <a:bodyPr>
            <a:noAutofit/>
          </a:bodyPr>
          <a:lstStyle/>
          <a:p>
            <a:pPr algn="l"/>
            <a:r>
              <a:rPr lang="en-US" sz="4800" b="1" i="1" u="sng" dirty="0" smtClean="0">
                <a:solidFill>
                  <a:srgbClr val="002060"/>
                </a:solidFill>
                <a:latin typeface="Calibri" pitchFamily="34" charset="0"/>
                <a:cs typeface="Calibri" pitchFamily="34" charset="0"/>
              </a:rPr>
              <a:t>Predefined Functions which are used:-</a:t>
            </a:r>
            <a:endParaRPr lang="en-IN" sz="4800" b="1" i="1" u="sng" dirty="0">
              <a:solidFill>
                <a:srgbClr val="002060"/>
              </a:solidFill>
              <a:latin typeface="Calibri" pitchFamily="34" charset="0"/>
              <a:cs typeface="Calibri" pitchFamily="34" charset="0"/>
            </a:endParaRPr>
          </a:p>
        </p:txBody>
      </p:sp>
      <p:sp>
        <p:nvSpPr>
          <p:cNvPr id="3" name="Content Placeholder 2"/>
          <p:cNvSpPr>
            <a:spLocks noGrp="1"/>
          </p:cNvSpPr>
          <p:nvPr>
            <p:ph sz="quarter" idx="4294967295"/>
          </p:nvPr>
        </p:nvSpPr>
        <p:spPr>
          <a:xfrm>
            <a:off x="188686" y="1279979"/>
            <a:ext cx="11790136" cy="5080000"/>
          </a:xfrm>
        </p:spPr>
        <p:txBody>
          <a:bodyPr>
            <a:noAutofit/>
          </a:bodyPr>
          <a:lstStyle/>
          <a:p>
            <a:pPr>
              <a:buClr>
                <a:srgbClr val="002060"/>
              </a:buClr>
            </a:pPr>
            <a:r>
              <a:rPr lang="en-US" sz="2600" b="1" u="sng" dirty="0" err="1">
                <a:solidFill>
                  <a:srgbClr val="002060"/>
                </a:solidFill>
                <a:latin typeface="Calibri" pitchFamily="34" charset="0"/>
                <a:cs typeface="Calibri" pitchFamily="34" charset="0"/>
              </a:rPr>
              <a:t>analogWrite</a:t>
            </a:r>
            <a:r>
              <a:rPr lang="en-US" sz="2600" b="1" u="sng" dirty="0">
                <a:solidFill>
                  <a:srgbClr val="002060"/>
                </a:solidFill>
                <a:latin typeface="Calibri" pitchFamily="34" charset="0"/>
                <a:cs typeface="Calibri" pitchFamily="34" charset="0"/>
              </a:rPr>
              <a:t>:</a:t>
            </a:r>
            <a:r>
              <a:rPr lang="en-US" sz="2600" dirty="0">
                <a:solidFill>
                  <a:srgbClr val="002060"/>
                </a:solidFill>
                <a:latin typeface="Calibri" pitchFamily="34" charset="0"/>
                <a:cs typeface="Calibri" pitchFamily="34" charset="0"/>
              </a:rPr>
              <a:t> </a:t>
            </a:r>
            <a:r>
              <a:rPr lang="en-US" sz="2600" dirty="0" smtClean="0">
                <a:solidFill>
                  <a:srgbClr val="002060"/>
                </a:solidFill>
                <a:latin typeface="Calibri" pitchFamily="34" charset="0"/>
                <a:cs typeface="Calibri" pitchFamily="34" charset="0"/>
              </a:rPr>
              <a:t> Writes </a:t>
            </a:r>
            <a:r>
              <a:rPr lang="en-US" sz="2600" dirty="0">
                <a:solidFill>
                  <a:srgbClr val="002060"/>
                </a:solidFill>
                <a:latin typeface="Calibri" pitchFamily="34" charset="0"/>
                <a:cs typeface="Calibri" pitchFamily="34" charset="0"/>
              </a:rPr>
              <a:t>an analog value (PWM wave) to a pin.</a:t>
            </a:r>
          </a:p>
          <a:p>
            <a:pPr>
              <a:buClr>
                <a:srgbClr val="002060"/>
              </a:buClr>
            </a:pPr>
            <a:r>
              <a:rPr lang="en-US" sz="2600" b="1" u="sng" dirty="0" err="1" smtClean="0">
                <a:solidFill>
                  <a:srgbClr val="002060"/>
                </a:solidFill>
                <a:latin typeface="Calibri" pitchFamily="34" charset="0"/>
                <a:cs typeface="Calibri" pitchFamily="34" charset="0"/>
              </a:rPr>
              <a:t>LiquidCrystal</a:t>
            </a:r>
            <a:r>
              <a:rPr lang="en-US" sz="2600" b="1" u="sng" dirty="0" smtClean="0">
                <a:solidFill>
                  <a:srgbClr val="002060"/>
                </a:solidFill>
                <a:latin typeface="Calibri" pitchFamily="34" charset="0"/>
                <a:cs typeface="Calibri" pitchFamily="34" charset="0"/>
              </a:rPr>
              <a:t>:</a:t>
            </a:r>
            <a:r>
              <a:rPr lang="en-US" sz="2600" b="1" dirty="0" smtClean="0">
                <a:solidFill>
                  <a:srgbClr val="002060"/>
                </a:solidFill>
                <a:latin typeface="Calibri" pitchFamily="34" charset="0"/>
                <a:cs typeface="Calibri" pitchFamily="34" charset="0"/>
              </a:rPr>
              <a:t>  </a:t>
            </a:r>
            <a:r>
              <a:rPr lang="en-US" sz="2600" dirty="0" smtClean="0">
                <a:solidFill>
                  <a:srgbClr val="002060"/>
                </a:solidFill>
                <a:latin typeface="Calibri" pitchFamily="34" charset="0"/>
                <a:cs typeface="Calibri" pitchFamily="34" charset="0"/>
              </a:rPr>
              <a:t>Creates a variable of type </a:t>
            </a:r>
            <a:r>
              <a:rPr lang="en-US" sz="2600" dirty="0" err="1" smtClean="0">
                <a:solidFill>
                  <a:srgbClr val="002060"/>
                </a:solidFill>
                <a:latin typeface="Calibri" pitchFamily="34" charset="0"/>
                <a:cs typeface="Calibri" pitchFamily="34" charset="0"/>
              </a:rPr>
              <a:t>LiquidCrystal</a:t>
            </a:r>
            <a:r>
              <a:rPr lang="en-US" sz="2600" dirty="0" smtClean="0">
                <a:solidFill>
                  <a:srgbClr val="002060"/>
                </a:solidFill>
                <a:latin typeface="Calibri" pitchFamily="34" charset="0"/>
                <a:cs typeface="Calibri" pitchFamily="34" charset="0"/>
              </a:rPr>
              <a:t>. The display can be controlled using 4 or 8 data lines. If the former, omit the pin numbers for d0 to d3 and leave those lines unconnected. The RW pin can be tied to ground instead of connected to a pin on the Arduino; if so, omit it from this function's parameters.</a:t>
            </a:r>
          </a:p>
          <a:p>
            <a:pPr>
              <a:buClr>
                <a:srgbClr val="002060"/>
              </a:buClr>
            </a:pPr>
            <a:r>
              <a:rPr lang="en-US" sz="2600" b="1" u="sng" dirty="0" err="1" smtClean="0">
                <a:solidFill>
                  <a:srgbClr val="002060"/>
                </a:solidFill>
                <a:latin typeface="Calibri" pitchFamily="34" charset="0"/>
                <a:cs typeface="Calibri" pitchFamily="34" charset="0"/>
              </a:rPr>
              <a:t>Adafruit_NeoPixel</a:t>
            </a:r>
            <a:r>
              <a:rPr lang="en-US" sz="2600" b="1" u="sng" dirty="0" smtClean="0">
                <a:solidFill>
                  <a:srgbClr val="002060"/>
                </a:solidFill>
                <a:latin typeface="Calibri" pitchFamily="34" charset="0"/>
                <a:cs typeface="Calibri" pitchFamily="34" charset="0"/>
              </a:rPr>
              <a:t>:</a:t>
            </a:r>
            <a:r>
              <a:rPr lang="en-US" sz="2600" b="1" dirty="0" smtClean="0">
                <a:solidFill>
                  <a:srgbClr val="002060"/>
                </a:solidFill>
                <a:latin typeface="Calibri" pitchFamily="34" charset="0"/>
                <a:cs typeface="Calibri" pitchFamily="34" charset="0"/>
              </a:rPr>
              <a:t>  </a:t>
            </a:r>
            <a:r>
              <a:rPr lang="en-US" sz="2600" dirty="0" smtClean="0">
                <a:solidFill>
                  <a:srgbClr val="002060"/>
                </a:solidFill>
                <a:latin typeface="Calibri" pitchFamily="34" charset="0"/>
                <a:cs typeface="Calibri" pitchFamily="34" charset="0"/>
              </a:rPr>
              <a:t>It </a:t>
            </a:r>
            <a:r>
              <a:rPr lang="en-US" sz="2600" dirty="0">
                <a:solidFill>
                  <a:srgbClr val="002060"/>
                </a:solidFill>
                <a:latin typeface="Calibri" pitchFamily="34" charset="0"/>
                <a:cs typeface="Calibri" pitchFamily="34" charset="0"/>
              </a:rPr>
              <a:t>defines the basic attributes of the </a:t>
            </a:r>
            <a:r>
              <a:rPr lang="en-US" sz="2600" dirty="0" err="1">
                <a:solidFill>
                  <a:srgbClr val="002060"/>
                </a:solidFill>
                <a:latin typeface="Calibri" pitchFamily="34" charset="0"/>
                <a:cs typeface="Calibri" pitchFamily="34" charset="0"/>
              </a:rPr>
              <a:t>NeoPixel</a:t>
            </a:r>
            <a:r>
              <a:rPr lang="en-US" sz="2600" dirty="0">
                <a:solidFill>
                  <a:srgbClr val="002060"/>
                </a:solidFill>
                <a:latin typeface="Calibri" pitchFamily="34" charset="0"/>
                <a:cs typeface="Calibri" pitchFamily="34" charset="0"/>
              </a:rPr>
              <a:t> element. Once an instance has been instantiated, it can be used to control the behavior of </a:t>
            </a:r>
            <a:r>
              <a:rPr lang="en-US" sz="2600" dirty="0" smtClean="0">
                <a:solidFill>
                  <a:srgbClr val="002060"/>
                </a:solidFill>
                <a:latin typeface="Calibri" pitchFamily="34" charset="0"/>
                <a:cs typeface="Calibri" pitchFamily="34" charset="0"/>
              </a:rPr>
              <a:t>the strip</a:t>
            </a:r>
            <a:r>
              <a:rPr lang="en-US" sz="2600" dirty="0">
                <a:solidFill>
                  <a:srgbClr val="002060"/>
                </a:solidFill>
                <a:latin typeface="Calibri" pitchFamily="34" charset="0"/>
                <a:cs typeface="Calibri" pitchFamily="34" charset="0"/>
              </a:rPr>
              <a:t>.</a:t>
            </a:r>
            <a:endParaRPr lang="en-US" sz="2600" dirty="0" smtClean="0">
              <a:solidFill>
                <a:srgbClr val="002060"/>
              </a:solidFill>
              <a:latin typeface="Calibri" pitchFamily="34" charset="0"/>
              <a:cs typeface="Calibri" pitchFamily="34" charset="0"/>
            </a:endParaRPr>
          </a:p>
          <a:p>
            <a:pPr>
              <a:buClr>
                <a:srgbClr val="002060"/>
              </a:buClr>
            </a:pPr>
            <a:r>
              <a:rPr lang="en-US" sz="2600" b="1" u="sng" dirty="0" err="1" smtClean="0">
                <a:solidFill>
                  <a:srgbClr val="002060"/>
                </a:solidFill>
                <a:latin typeface="Calibri" pitchFamily="34" charset="0"/>
                <a:cs typeface="Calibri" pitchFamily="34" charset="0"/>
              </a:rPr>
              <a:t>lcd.setCursor</a:t>
            </a:r>
            <a:r>
              <a:rPr lang="en-US" sz="2600" b="1" u="sng" dirty="0" smtClean="0">
                <a:solidFill>
                  <a:srgbClr val="002060"/>
                </a:solidFill>
                <a:latin typeface="Calibri" pitchFamily="34" charset="0"/>
                <a:cs typeface="Calibri" pitchFamily="34" charset="0"/>
              </a:rPr>
              <a:t>(</a:t>
            </a:r>
            <a:r>
              <a:rPr lang="en-US" sz="2600" b="1" u="sng" dirty="0" err="1" smtClean="0">
                <a:solidFill>
                  <a:srgbClr val="002060"/>
                </a:solidFill>
                <a:latin typeface="Calibri" pitchFamily="34" charset="0"/>
                <a:cs typeface="Calibri" pitchFamily="34" charset="0"/>
              </a:rPr>
              <a:t>x,y</a:t>
            </a:r>
            <a:r>
              <a:rPr lang="en-US" sz="2600" b="1" u="sng" dirty="0" smtClean="0">
                <a:solidFill>
                  <a:srgbClr val="002060"/>
                </a:solidFill>
                <a:latin typeface="Calibri" pitchFamily="34" charset="0"/>
                <a:cs typeface="Calibri" pitchFamily="34" charset="0"/>
              </a:rPr>
              <a:t>):</a:t>
            </a:r>
            <a:r>
              <a:rPr lang="en-US" sz="2600" b="1" dirty="0" smtClean="0">
                <a:solidFill>
                  <a:srgbClr val="002060"/>
                </a:solidFill>
                <a:latin typeface="Calibri" pitchFamily="34" charset="0"/>
                <a:cs typeface="Calibri" pitchFamily="34" charset="0"/>
              </a:rPr>
              <a:t>  </a:t>
            </a:r>
            <a:r>
              <a:rPr lang="en-US" sz="2600" dirty="0" smtClean="0">
                <a:solidFill>
                  <a:srgbClr val="002060"/>
                </a:solidFill>
                <a:latin typeface="Calibri" pitchFamily="34" charset="0"/>
                <a:cs typeface="Calibri" pitchFamily="34" charset="0"/>
              </a:rPr>
              <a:t>Sets LCD cursor to (</a:t>
            </a:r>
            <a:r>
              <a:rPr lang="en-US" sz="2600" dirty="0" err="1" smtClean="0">
                <a:solidFill>
                  <a:srgbClr val="002060"/>
                </a:solidFill>
                <a:latin typeface="Calibri" pitchFamily="34" charset="0"/>
                <a:cs typeface="Calibri" pitchFamily="34" charset="0"/>
              </a:rPr>
              <a:t>x,y</a:t>
            </a:r>
            <a:r>
              <a:rPr lang="en-US" sz="2600" dirty="0" smtClean="0">
                <a:solidFill>
                  <a:srgbClr val="002060"/>
                </a:solidFill>
                <a:latin typeface="Calibri" pitchFamily="34" charset="0"/>
                <a:cs typeface="Calibri" pitchFamily="34" charset="0"/>
              </a:rPr>
              <a:t>).</a:t>
            </a:r>
          </a:p>
          <a:p>
            <a:pPr>
              <a:buClr>
                <a:srgbClr val="002060"/>
              </a:buClr>
            </a:pPr>
            <a:r>
              <a:rPr lang="en-US" sz="2600" b="1" u="sng" dirty="0" err="1" smtClean="0">
                <a:solidFill>
                  <a:srgbClr val="002060"/>
                </a:solidFill>
                <a:latin typeface="Calibri" pitchFamily="34" charset="0"/>
                <a:cs typeface="Calibri" pitchFamily="34" charset="0"/>
              </a:rPr>
              <a:t>lcd.createChar</a:t>
            </a:r>
            <a:r>
              <a:rPr lang="en-US" sz="2600" b="1" u="sng" dirty="0" smtClean="0">
                <a:solidFill>
                  <a:srgbClr val="002060"/>
                </a:solidFill>
                <a:latin typeface="Calibri" pitchFamily="34" charset="0"/>
                <a:cs typeface="Calibri" pitchFamily="34" charset="0"/>
              </a:rPr>
              <a:t>:</a:t>
            </a:r>
            <a:r>
              <a:rPr lang="en-US" sz="2600" b="1" dirty="0" smtClean="0">
                <a:solidFill>
                  <a:srgbClr val="002060"/>
                </a:solidFill>
                <a:latin typeface="Calibri" pitchFamily="34" charset="0"/>
                <a:cs typeface="Calibri" pitchFamily="34" charset="0"/>
              </a:rPr>
              <a:t>  </a:t>
            </a:r>
            <a:r>
              <a:rPr lang="en-US" sz="2600" dirty="0" smtClean="0">
                <a:solidFill>
                  <a:srgbClr val="002060"/>
                </a:solidFill>
                <a:latin typeface="Calibri" pitchFamily="34" charset="0"/>
                <a:cs typeface="Calibri" pitchFamily="34" charset="0"/>
              </a:rPr>
              <a:t>Create a custom character (glyph) for use on the LCD. Up to eight characters of 5x8 pixels are supported (numbered 0 to 7). The appearance of each custom character is specified by an array of eight bytes, one for each row.</a:t>
            </a:r>
          </a:p>
          <a:p>
            <a:pPr marL="0" indent="0">
              <a:buClr>
                <a:srgbClr val="002060"/>
              </a:buClr>
              <a:buNone/>
            </a:pPr>
            <a:endParaRPr lang="en-IN" dirty="0"/>
          </a:p>
        </p:txBody>
      </p:sp>
    </p:spTree>
    <p:extLst>
      <p:ext uri="{BB962C8B-B14F-4D97-AF65-F5344CB8AC3E}">
        <p14:creationId xmlns:p14="http://schemas.microsoft.com/office/powerpoint/2010/main" val="3630249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1235</Words>
  <Application>Microsoft Office PowerPoint</Application>
  <PresentationFormat>Widescreen</PresentationFormat>
  <Paragraphs>86</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Berlin Sans FB Demi</vt:lpstr>
      <vt:lpstr>Calibri</vt:lpstr>
      <vt:lpstr>Courier New</vt:lpstr>
      <vt:lpstr>Georgia</vt:lpstr>
      <vt:lpstr>Wingdings</vt:lpstr>
      <vt:lpstr>Wingdings 2</vt:lpstr>
      <vt:lpstr>Civic</vt:lpstr>
      <vt:lpstr>The Classic Two Player Game of Ping Pong</vt:lpstr>
      <vt:lpstr>Pong: A Brief History</vt:lpstr>
      <vt:lpstr>Components Used:-</vt:lpstr>
      <vt:lpstr>Layout of LCD 16*2:-</vt:lpstr>
      <vt:lpstr>Assembled Circuit</vt:lpstr>
      <vt:lpstr>Colour of wires:-</vt:lpstr>
      <vt:lpstr>Libraries Used:-</vt:lpstr>
      <vt:lpstr>Variables and their use:-</vt:lpstr>
      <vt:lpstr>Predefined Functions which are used:-</vt:lpstr>
      <vt:lpstr>User Defined Functions:-</vt:lpstr>
      <vt:lpstr>User Defined Functions:-</vt:lpstr>
      <vt:lpstr>Working:-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Arya</dc:creator>
  <cp:lastModifiedBy>Sanjay Arya</cp:lastModifiedBy>
  <cp:revision>34</cp:revision>
  <dcterms:created xsi:type="dcterms:W3CDTF">2020-12-11T09:20:30Z</dcterms:created>
  <dcterms:modified xsi:type="dcterms:W3CDTF">2020-12-14T15:29:26Z</dcterms:modified>
</cp:coreProperties>
</file>