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1"/>
  </p:sldMasterIdLst>
  <p:sldIdLst>
    <p:sldId id="256" r:id="rId2"/>
    <p:sldId id="257" r:id="rId3"/>
    <p:sldId id="258" r:id="rId4"/>
    <p:sldId id="263" r:id="rId5"/>
    <p:sldId id="259" r:id="rId6"/>
    <p:sldId id="262"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p:restoredTop sz="94574"/>
  </p:normalViewPr>
  <p:slideViewPr>
    <p:cSldViewPr snapToGrid="0" snapToObjects="1">
      <p:cViewPr varScale="1">
        <p:scale>
          <a:sx n="103" d="100"/>
          <a:sy n="103" d="100"/>
        </p:scale>
        <p:origin x="15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8A87A34-81AB-432B-8DAE-1953F412C126}" type="datetimeFigureOut">
              <a:rPr lang="en-US" smtClean="0"/>
              <a:t>5/6/2020</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D22F896-40B5-4ADD-8801-0D06FADFA095}"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3336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7854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8A87A34-81AB-432B-8DAE-1953F412C126}" type="datetimeFigureOut">
              <a:rPr lang="en-US" smtClean="0"/>
              <a:t>5/6/2020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6D22F896-40B5-4ADD-8801-0D06FADFA095}"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958905"/>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618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48A87A34-81AB-432B-8DAE-1953F412C126}" type="datetimeFigureOut">
              <a:rPr lang="en-US" smtClean="0"/>
              <a:t>5/6/2020</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D22F896-40B5-4ADD-8801-0D06FADFA095}"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2326"/>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487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158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073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000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847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729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8A87A34-81AB-432B-8DAE-1953F412C126}" type="datetimeFigureOut">
              <a:rPr lang="en-US" smtClean="0"/>
              <a:pPr/>
              <a:t>5/6/2020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D22F896-40B5-4ADD-8801-0D06FADFA09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726108"/>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5BA332-743B-47CA-A26A-612B441C1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963305" y="648987"/>
            <a:ext cx="6298885" cy="5560026"/>
          </a:xfrm>
        </p:spPr>
        <p:txBody>
          <a:bodyPr anchor="ctr">
            <a:normAutofit/>
          </a:bodyPr>
          <a:lstStyle/>
          <a:p>
            <a:pPr algn="r"/>
            <a:r>
              <a:rPr lang="en-IE" sz="4400" dirty="0"/>
              <a:t>Training Sim.</a:t>
            </a:r>
            <a:endParaRPr lang="en-GB" sz="4400" dirty="0"/>
          </a:p>
        </p:txBody>
      </p:sp>
      <p:sp>
        <p:nvSpPr>
          <p:cNvPr id="3" name="Subtitle 2"/>
          <p:cNvSpPr>
            <a:spLocks noGrp="1"/>
          </p:cNvSpPr>
          <p:nvPr>
            <p:ph type="subTitle" idx="1"/>
          </p:nvPr>
        </p:nvSpPr>
        <p:spPr>
          <a:xfrm>
            <a:off x="8003376" y="648987"/>
            <a:ext cx="3689098" cy="5560026"/>
          </a:xfrm>
        </p:spPr>
        <p:txBody>
          <a:bodyPr anchor="ctr">
            <a:normAutofit/>
          </a:bodyPr>
          <a:lstStyle/>
          <a:p>
            <a:pPr>
              <a:spcAft>
                <a:spcPts val="600"/>
              </a:spcAft>
            </a:pPr>
            <a:r>
              <a:rPr lang="en-GB" dirty="0"/>
              <a:t>Project Members:</a:t>
            </a:r>
          </a:p>
          <a:p>
            <a:pPr>
              <a:spcAft>
                <a:spcPts val="600"/>
              </a:spcAft>
            </a:pPr>
            <a:r>
              <a:rPr lang="en-GB" dirty="0"/>
              <a:t>Aaron Hannon(G00347352)</a:t>
            </a:r>
          </a:p>
          <a:p>
            <a:pPr>
              <a:spcAft>
                <a:spcPts val="600"/>
              </a:spcAft>
            </a:pPr>
            <a:r>
              <a:rPr lang="en-GB" dirty="0"/>
              <a:t>Matthew </a:t>
            </a:r>
            <a:r>
              <a:rPr lang="en-GB" dirty="0" err="1"/>
              <a:t>Sloyan</a:t>
            </a:r>
            <a:r>
              <a:rPr lang="en-GB" dirty="0"/>
              <a:t>(G00348036)</a:t>
            </a:r>
          </a:p>
          <a:p>
            <a:pPr>
              <a:spcAft>
                <a:spcPts val="600"/>
              </a:spcAft>
            </a:pPr>
            <a:endParaRPr lang="en-GB" dirty="0"/>
          </a:p>
          <a:p>
            <a:pPr>
              <a:spcAft>
                <a:spcPts val="600"/>
              </a:spcAft>
            </a:pPr>
            <a:r>
              <a:rPr lang="en-GB" dirty="0"/>
              <a:t>Project Supervisor:</a:t>
            </a:r>
          </a:p>
          <a:p>
            <a:pPr>
              <a:spcAft>
                <a:spcPts val="600"/>
              </a:spcAft>
            </a:pPr>
            <a:r>
              <a:rPr lang="en-GB" dirty="0"/>
              <a:t>Damien Costello</a:t>
            </a:r>
          </a:p>
          <a:p>
            <a:pPr>
              <a:spcAft>
                <a:spcPts val="600"/>
              </a:spcAft>
            </a:pPr>
            <a:endParaRPr lang="en-GB" dirty="0"/>
          </a:p>
          <a:p>
            <a:pPr>
              <a:spcAft>
                <a:spcPts val="600"/>
              </a:spcAft>
            </a:pPr>
            <a:r>
              <a:rPr lang="en-GB" dirty="0"/>
              <a:t>Industrial Partner:</a:t>
            </a:r>
          </a:p>
          <a:p>
            <a:pPr>
              <a:spcAft>
                <a:spcPts val="600"/>
              </a:spcAft>
            </a:pPr>
            <a:r>
              <a:rPr lang="en-GB" b="0" i="0" dirty="0">
                <a:effectLst/>
                <a:latin typeface="Arial" panose="020B0604020202020204" pitchFamily="34" charset="0"/>
              </a:rPr>
              <a:t>ICSE security</a:t>
            </a:r>
            <a:endParaRPr lang="en-GB" sz="2400" dirty="0"/>
          </a:p>
          <a:p>
            <a:pPr>
              <a:spcAft>
                <a:spcPts val="600"/>
              </a:spcAft>
            </a:pPr>
            <a:endParaRPr lang="en-GB" sz="2400" dirty="0"/>
          </a:p>
        </p:txBody>
      </p:sp>
      <p:cxnSp>
        <p:nvCxnSpPr>
          <p:cNvPr id="10" name="Straight Connector 9">
            <a:extLst>
              <a:ext uri="{FF2B5EF4-FFF2-40B4-BE49-F238E27FC236}">
                <a16:creationId xmlns:a16="http://schemas.microsoft.com/office/drawing/2014/main" id="{B43093BA-D7C0-401B-9B54-E2965B1493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705855" y="3429000"/>
            <a:ext cx="36576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Freeform 6">
            <a:extLst>
              <a:ext uri="{FF2B5EF4-FFF2-40B4-BE49-F238E27FC236}">
                <a16:creationId xmlns:a16="http://schemas.microsoft.com/office/drawing/2014/main" id="{C11EBC8E-474B-4959-BDBE-ED4FA1730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301942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4034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43467" y="643466"/>
            <a:ext cx="3933390" cy="4937287"/>
          </a:xfrm>
        </p:spPr>
        <p:txBody>
          <a:bodyPr vert="horz" lIns="91440" tIns="45720" rIns="91440" bIns="45720" rtlCol="0" anchor="ctr">
            <a:normAutofit/>
          </a:bodyPr>
          <a:lstStyle/>
          <a:p>
            <a:pPr algn="l"/>
            <a:r>
              <a:rPr lang="en-US" sz="4800" cap="all" dirty="0">
                <a:solidFill>
                  <a:schemeClr val="tx1"/>
                </a:solidFill>
              </a:rPr>
              <a:t>Overview</a:t>
            </a:r>
          </a:p>
        </p:txBody>
      </p:sp>
      <p:sp>
        <p:nvSpPr>
          <p:cNvPr id="23"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idx="1"/>
          </p:nvPr>
        </p:nvSpPr>
        <p:spPr>
          <a:xfrm>
            <a:off x="5220324" y="1053041"/>
            <a:ext cx="6593180" cy="4937287"/>
          </a:xfrm>
        </p:spPr>
        <p:txBody>
          <a:bodyPr vert="horz" lIns="91440" tIns="45720" rIns="91440" bIns="45720" rtlCol="0" anchor="ctr">
            <a:normAutofit/>
          </a:bodyPr>
          <a:lstStyle/>
          <a:p>
            <a:pPr marL="0" indent="0">
              <a:spcBef>
                <a:spcPts val="0"/>
              </a:spcBef>
              <a:spcAft>
                <a:spcPts val="600"/>
              </a:spcAft>
              <a:buNone/>
            </a:pPr>
            <a:r>
              <a:rPr lang="en-US" sz="2400" i="1" dirty="0"/>
              <a:t>Table of Contents:</a:t>
            </a:r>
          </a:p>
          <a:p>
            <a:pPr marL="0" indent="0">
              <a:spcBef>
                <a:spcPts val="0"/>
              </a:spcBef>
              <a:spcAft>
                <a:spcPts val="600"/>
              </a:spcAft>
              <a:buNone/>
            </a:pPr>
            <a:r>
              <a:rPr lang="en-US" i="1" dirty="0"/>
              <a:t>1. Project Overview</a:t>
            </a:r>
          </a:p>
          <a:p>
            <a:pPr marL="0" indent="0">
              <a:spcBef>
                <a:spcPts val="0"/>
              </a:spcBef>
              <a:spcAft>
                <a:spcPts val="600"/>
              </a:spcAft>
              <a:buNone/>
            </a:pPr>
            <a:r>
              <a:rPr lang="en-US" i="1" dirty="0"/>
              <a:t>2. System Design</a:t>
            </a:r>
          </a:p>
          <a:p>
            <a:pPr marL="0" indent="0">
              <a:spcBef>
                <a:spcPts val="0"/>
              </a:spcBef>
              <a:spcAft>
                <a:spcPts val="600"/>
              </a:spcAft>
              <a:buNone/>
            </a:pPr>
            <a:r>
              <a:rPr lang="en-US" i="1" dirty="0"/>
              <a:t>3. System Evaluation</a:t>
            </a:r>
          </a:p>
          <a:p>
            <a:pPr marL="0" indent="0">
              <a:spcBef>
                <a:spcPts val="0"/>
              </a:spcBef>
              <a:spcAft>
                <a:spcPts val="600"/>
              </a:spcAft>
              <a:buNone/>
            </a:pPr>
            <a:r>
              <a:rPr lang="en-US" i="1" dirty="0"/>
              <a:t>4. Conclusions</a:t>
            </a:r>
          </a:p>
          <a:p>
            <a:pPr marL="0" indent="0">
              <a:spcBef>
                <a:spcPts val="0"/>
              </a:spcBef>
              <a:spcAft>
                <a:spcPts val="600"/>
              </a:spcAft>
              <a:buNone/>
            </a:pPr>
            <a:endParaRPr lang="en-US" i="1" dirty="0"/>
          </a:p>
          <a:p>
            <a:pPr marL="0" indent="0">
              <a:spcBef>
                <a:spcPts val="0"/>
              </a:spcBef>
              <a:spcAft>
                <a:spcPts val="600"/>
              </a:spcAft>
              <a:buNone/>
            </a:pPr>
            <a:endParaRPr lang="en-US" i="1" dirty="0"/>
          </a:p>
        </p:txBody>
      </p:sp>
      <p:cxnSp>
        <p:nvCxnSpPr>
          <p:cNvPr id="25" name="Straight Connector 24">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4648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43467" y="643466"/>
            <a:ext cx="3933390" cy="4937287"/>
          </a:xfrm>
        </p:spPr>
        <p:txBody>
          <a:bodyPr anchor="ctr">
            <a:normAutofit/>
          </a:bodyPr>
          <a:lstStyle/>
          <a:p>
            <a:pPr algn="l"/>
            <a:r>
              <a:rPr lang="en-GB" sz="4800">
                <a:solidFill>
                  <a:schemeClr val="tx1"/>
                </a:solidFill>
              </a:rPr>
              <a:t>Project Overview</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idx="1"/>
          </p:nvPr>
        </p:nvSpPr>
        <p:spPr>
          <a:xfrm>
            <a:off x="4812336" y="643466"/>
            <a:ext cx="6593180" cy="4937287"/>
          </a:xfrm>
        </p:spPr>
        <p:txBody>
          <a:bodyPr anchor="ctr">
            <a:normAutofit/>
          </a:bodyPr>
          <a:lstStyle/>
          <a:p>
            <a:pPr marL="0" indent="0">
              <a:buNone/>
            </a:pPr>
            <a:r>
              <a:rPr lang="en-GB" sz="3600" dirty="0"/>
              <a:t>Context</a:t>
            </a:r>
          </a:p>
          <a:p>
            <a:r>
              <a:rPr lang="en-GB" sz="1800" dirty="0"/>
              <a:t>The project is a training simulation to train ticket inspectors with conflict resolution. </a:t>
            </a:r>
          </a:p>
          <a:p>
            <a:r>
              <a:rPr lang="en-GB" sz="1800" dirty="0"/>
              <a:t>We use Unity, Azure Speech to Text and Text to Speech along with AIML bots and all of this is built to the Oculus Quest(VR) to give the user a realistic experience. </a:t>
            </a:r>
          </a:p>
          <a:p>
            <a:r>
              <a:rPr lang="en-GB" sz="1800" dirty="0"/>
              <a:t>The reason this application is important for ICSE Security is to reduce the cost of their current training program. </a:t>
            </a:r>
          </a:p>
          <a:p>
            <a:r>
              <a:rPr lang="en-GB" sz="1800" dirty="0"/>
              <a:t>They must close a Luas track in Dublin and hire actors to be passengers. This costs a lot of money and is not repeatable on a daily basis.</a:t>
            </a:r>
          </a:p>
        </p:txBody>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0809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7" y="643466"/>
            <a:ext cx="3933390" cy="4937287"/>
          </a:xfrm>
        </p:spPr>
        <p:txBody>
          <a:bodyPr anchor="ctr">
            <a:normAutofit/>
          </a:bodyPr>
          <a:lstStyle/>
          <a:p>
            <a:pPr algn="l"/>
            <a:r>
              <a:rPr lang="en-GB" sz="4800" dirty="0">
                <a:solidFill>
                  <a:schemeClr val="tx1"/>
                </a:solidFill>
              </a:rPr>
              <a:t>Project Overview</a:t>
            </a:r>
          </a:p>
        </p:txBody>
      </p:sp>
      <p:sp>
        <p:nvSpPr>
          <p:cNvPr id="3" name="Content Placeholder 2"/>
          <p:cNvSpPr>
            <a:spLocks noGrp="1"/>
          </p:cNvSpPr>
          <p:nvPr>
            <p:ph idx="1"/>
          </p:nvPr>
        </p:nvSpPr>
        <p:spPr>
          <a:xfrm>
            <a:off x="4812336" y="643466"/>
            <a:ext cx="6593180" cy="4937287"/>
          </a:xfrm>
        </p:spPr>
        <p:txBody>
          <a:bodyPr anchor="ctr">
            <a:normAutofit/>
          </a:bodyPr>
          <a:lstStyle/>
          <a:p>
            <a:pPr marL="0" indent="0">
              <a:buNone/>
            </a:pPr>
            <a:r>
              <a:rPr lang="en-GB" sz="3200" dirty="0"/>
              <a:t>Goals / Objectives</a:t>
            </a:r>
          </a:p>
          <a:p>
            <a:r>
              <a:rPr lang="en-GB" sz="1800" b="0" i="0" dirty="0">
                <a:effectLst/>
                <a:cs typeface="Arial" panose="020B0604020202020204" pitchFamily="34" charset="0"/>
              </a:rPr>
              <a:t>To make sure that we, as developers, understood the requirements of the client to help us develop a system that the client was content with.</a:t>
            </a:r>
          </a:p>
          <a:p>
            <a:r>
              <a:rPr lang="en-GB" sz="1800" b="0" i="0" dirty="0">
                <a:effectLst/>
              </a:rPr>
              <a:t>To research the latest technology to aid in creating an application that would not be out-dated and that it was as efficient as possible for the time.</a:t>
            </a:r>
          </a:p>
          <a:p>
            <a:r>
              <a:rPr lang="en-GB" sz="1800" b="0" i="0" dirty="0">
                <a:effectLst/>
              </a:rPr>
              <a:t>To Implement a robust system architecture what we have learnt from our research of the latest technologies.</a:t>
            </a:r>
          </a:p>
          <a:p>
            <a:r>
              <a:rPr lang="en-GB" sz="1800" b="0" i="0" dirty="0">
                <a:effectLst/>
              </a:rPr>
              <a:t>To create an application that we, as developers, were happy with but more importantly, creating a product that met the requirements of our client.</a:t>
            </a:r>
            <a:endParaRPr lang="en-GB" sz="1800" dirty="0">
              <a:cs typeface="Arial" panose="020B0604020202020204" pitchFamily="34" charset="0"/>
            </a:endParaRPr>
          </a:p>
        </p:txBody>
      </p:sp>
    </p:spTree>
    <p:extLst>
      <p:ext uri="{BB962C8B-B14F-4D97-AF65-F5344CB8AC3E}">
        <p14:creationId xmlns:p14="http://schemas.microsoft.com/office/powerpoint/2010/main" val="4854747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8817" y="2799025"/>
            <a:ext cx="3833906" cy="1759316"/>
          </a:xfrm>
        </p:spPr>
        <p:txBody>
          <a:bodyPr>
            <a:normAutofit/>
          </a:bodyPr>
          <a:lstStyle/>
          <a:p>
            <a:r>
              <a:rPr lang="en-GB" sz="4000" dirty="0">
                <a:solidFill>
                  <a:schemeClr val="tx1"/>
                </a:solidFill>
              </a:rPr>
              <a:t>System Design</a:t>
            </a:r>
          </a:p>
        </p:txBody>
      </p:sp>
      <p:pic>
        <p:nvPicPr>
          <p:cNvPr id="5" name="Picture 4" descr="A screenshot of a cell phone&#10;&#10;Description automatically generated">
            <a:extLst>
              <a:ext uri="{FF2B5EF4-FFF2-40B4-BE49-F238E27FC236}">
                <a16:creationId xmlns:a16="http://schemas.microsoft.com/office/drawing/2014/main" id="{127F262B-3691-458C-98A6-0DA7D970C015}"/>
              </a:ext>
            </a:extLst>
          </p:cNvPr>
          <p:cNvPicPr>
            <a:picLocks noChangeAspect="1"/>
          </p:cNvPicPr>
          <p:nvPr/>
        </p:nvPicPr>
        <p:blipFill rotWithShape="1">
          <a:blip r:embed="rId2"/>
          <a:srcRect l="23047" r="19453"/>
          <a:stretch/>
        </p:blipFill>
        <p:spPr>
          <a:xfrm>
            <a:off x="5936828" y="568968"/>
            <a:ext cx="5847183" cy="5720063"/>
          </a:xfrm>
          <a:prstGeom prst="rect">
            <a:avLst/>
          </a:prstGeom>
        </p:spPr>
      </p:pic>
      <p:sp>
        <p:nvSpPr>
          <p:cNvPr id="22" name="Freeform 6">
            <a:extLst>
              <a:ext uri="{FF2B5EF4-FFF2-40B4-BE49-F238E27FC236}">
                <a16:creationId xmlns:a16="http://schemas.microsoft.com/office/drawing/2014/main" id="{B33DBEF2-0A54-4CCF-952F-ABFA981C6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133764999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7784842" cy="952742"/>
          </a:xfrm>
        </p:spPr>
        <p:txBody>
          <a:bodyPr>
            <a:normAutofit/>
          </a:bodyPr>
          <a:lstStyle/>
          <a:p>
            <a:r>
              <a:rPr lang="en-GB" sz="4000" dirty="0">
                <a:solidFill>
                  <a:schemeClr val="tx1"/>
                </a:solidFill>
              </a:rPr>
              <a:t>Technologies Used</a:t>
            </a:r>
          </a:p>
        </p:txBody>
      </p:sp>
      <p:sp>
        <p:nvSpPr>
          <p:cNvPr id="3" name="Content Placeholder 2"/>
          <p:cNvSpPr>
            <a:spLocks noGrp="1"/>
          </p:cNvSpPr>
          <p:nvPr>
            <p:ph idx="1"/>
          </p:nvPr>
        </p:nvSpPr>
        <p:spPr>
          <a:xfrm>
            <a:off x="762000" y="1512420"/>
            <a:ext cx="6534539" cy="3805304"/>
          </a:xfrm>
        </p:spPr>
        <p:txBody>
          <a:bodyPr>
            <a:noAutofit/>
          </a:bodyPr>
          <a:lstStyle/>
          <a:p>
            <a:pPr lvl="1"/>
            <a:r>
              <a:rPr lang="en-GB" sz="2000" dirty="0">
                <a:solidFill>
                  <a:schemeClr val="tx1"/>
                </a:solidFill>
              </a:rPr>
              <a:t>Unity: Creating a 3D environment</a:t>
            </a:r>
          </a:p>
          <a:p>
            <a:pPr lvl="1"/>
            <a:r>
              <a:rPr lang="en-GB" sz="2000" dirty="0">
                <a:solidFill>
                  <a:schemeClr val="tx1"/>
                </a:solidFill>
              </a:rPr>
              <a:t>Oculus Quest: Platform we were developing for</a:t>
            </a:r>
          </a:p>
          <a:p>
            <a:pPr lvl="1"/>
            <a:r>
              <a:rPr lang="en-GB" sz="2000" dirty="0">
                <a:solidFill>
                  <a:schemeClr val="tx1"/>
                </a:solidFill>
              </a:rPr>
              <a:t>Azure Services: Convert Speech to Text and vice versa</a:t>
            </a:r>
          </a:p>
          <a:p>
            <a:pPr lvl="1"/>
            <a:r>
              <a:rPr lang="en-GB" sz="2000" dirty="0">
                <a:solidFill>
                  <a:schemeClr val="tx1"/>
                </a:solidFill>
              </a:rPr>
              <a:t>AIML: Create a diction for the bot</a:t>
            </a:r>
          </a:p>
          <a:p>
            <a:pPr lvl="1"/>
            <a:r>
              <a:rPr lang="en-GB" sz="2000" dirty="0">
                <a:solidFill>
                  <a:schemeClr val="tx1"/>
                </a:solidFill>
              </a:rPr>
              <a:t>Flask: Handle requests and host the AIML bot</a:t>
            </a:r>
          </a:p>
          <a:p>
            <a:pPr lvl="1"/>
            <a:r>
              <a:rPr lang="en-GB" sz="2000" dirty="0">
                <a:solidFill>
                  <a:schemeClr val="tx1"/>
                </a:solidFill>
              </a:rPr>
              <a:t>HTTP web protocol : Pass data the Flask server</a:t>
            </a:r>
          </a:p>
          <a:p>
            <a:pPr lvl="1"/>
            <a:r>
              <a:rPr lang="en-GB" sz="2000" dirty="0">
                <a:solidFill>
                  <a:schemeClr val="tx1"/>
                </a:solidFill>
              </a:rPr>
              <a:t>PythonAnywhere: Host our flask server publicly</a:t>
            </a:r>
          </a:p>
          <a:p>
            <a:pPr lvl="1"/>
            <a:r>
              <a:rPr lang="en-GB" sz="2000" dirty="0">
                <a:solidFill>
                  <a:schemeClr val="tx1"/>
                </a:solidFill>
              </a:rPr>
              <a:t>MongoDB: Store training session data.</a:t>
            </a:r>
          </a:p>
        </p:txBody>
      </p:sp>
    </p:spTree>
    <p:extLst>
      <p:ext uri="{BB962C8B-B14F-4D97-AF65-F5344CB8AC3E}">
        <p14:creationId xmlns:p14="http://schemas.microsoft.com/office/powerpoint/2010/main" val="63860305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43467" y="643466"/>
            <a:ext cx="3933390" cy="4937287"/>
          </a:xfrm>
        </p:spPr>
        <p:txBody>
          <a:bodyPr anchor="ctr">
            <a:normAutofit/>
          </a:bodyPr>
          <a:lstStyle/>
          <a:p>
            <a:pPr algn="l"/>
            <a:r>
              <a:rPr lang="en-GB" sz="4800">
                <a:solidFill>
                  <a:schemeClr val="tx1"/>
                </a:solidFill>
              </a:rPr>
              <a:t>System Evaluation / Testing</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idx="1"/>
          </p:nvPr>
        </p:nvSpPr>
        <p:spPr>
          <a:xfrm>
            <a:off x="4955354" y="643466"/>
            <a:ext cx="6593180" cy="6387648"/>
          </a:xfrm>
        </p:spPr>
        <p:txBody>
          <a:bodyPr anchor="ctr">
            <a:normAutofit/>
          </a:bodyPr>
          <a:lstStyle/>
          <a:p>
            <a:pPr marL="0" indent="0">
              <a:buNone/>
            </a:pPr>
            <a:r>
              <a:rPr lang="en-GB" dirty="0"/>
              <a:t>Tests:</a:t>
            </a:r>
          </a:p>
          <a:p>
            <a:r>
              <a:rPr lang="en-IE" dirty="0"/>
              <a:t>Unit Testing: </a:t>
            </a:r>
            <a:r>
              <a:rPr lang="en-IE" sz="1400" dirty="0"/>
              <a:t>Was used to check if smaller components worked correctly by themselves.</a:t>
            </a:r>
            <a:endParaRPr lang="en-IE" dirty="0"/>
          </a:p>
          <a:p>
            <a:r>
              <a:rPr lang="en-IE" dirty="0"/>
              <a:t>Integration Testing: </a:t>
            </a:r>
            <a:r>
              <a:rPr lang="en-IE" sz="1400" dirty="0"/>
              <a:t>Was used to test that all the individual components of the project worked correctly together.</a:t>
            </a:r>
            <a:endParaRPr lang="en-IE" dirty="0"/>
          </a:p>
          <a:p>
            <a:r>
              <a:rPr lang="en-IE" dirty="0"/>
              <a:t>Network / System Performance Testing: </a:t>
            </a:r>
            <a:r>
              <a:rPr lang="en-IE" sz="1400" dirty="0"/>
              <a:t>We were worried that the Oculus Quest would not be able to handle  the Unity Engine however through multiple builds we found out that it could handle the project with no problem. The way we tested the network speed is by running the application and seeing how long it would take to get a response from the flask server. We discovered that the experience is a lot better on higher network speeds .</a:t>
            </a:r>
          </a:p>
          <a:p>
            <a:pPr marL="0" indent="0">
              <a:buNone/>
            </a:pPr>
            <a:r>
              <a:rPr lang="en-IE" dirty="0"/>
              <a:t>Limitations:</a:t>
            </a:r>
          </a:p>
          <a:p>
            <a:r>
              <a:rPr lang="en-IE" dirty="0"/>
              <a:t> </a:t>
            </a:r>
            <a:r>
              <a:rPr lang="en-IE" sz="1400" dirty="0"/>
              <a:t>The only main limitation that we encountered was latency. As there is a lot of data moving around, on weaker internet connections it can take a few seconds to for the whole process to finish. On good internet connections it works perfectly.</a:t>
            </a:r>
          </a:p>
          <a:p>
            <a:pPr marL="0" indent="0">
              <a:buNone/>
            </a:pPr>
            <a:endParaRPr lang="en-IE" dirty="0"/>
          </a:p>
          <a:p>
            <a:endParaRPr lang="en-IE" dirty="0"/>
          </a:p>
          <a:p>
            <a:endParaRPr lang="en-GB" dirty="0"/>
          </a:p>
        </p:txBody>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80176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43467" y="643466"/>
            <a:ext cx="3933390" cy="4937287"/>
          </a:xfrm>
        </p:spPr>
        <p:txBody>
          <a:bodyPr anchor="ctr">
            <a:normAutofit/>
          </a:bodyPr>
          <a:lstStyle/>
          <a:p>
            <a:pPr algn="l"/>
            <a:r>
              <a:rPr lang="en-GB" sz="4800">
                <a:solidFill>
                  <a:schemeClr val="tx1"/>
                </a:solidFill>
              </a:rPr>
              <a:t>Conclusions</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idx="1"/>
          </p:nvPr>
        </p:nvSpPr>
        <p:spPr>
          <a:xfrm>
            <a:off x="5006781" y="541543"/>
            <a:ext cx="6593180" cy="5802690"/>
          </a:xfrm>
        </p:spPr>
        <p:txBody>
          <a:bodyPr anchor="ctr">
            <a:normAutofit fontScale="85000" lnSpcReduction="20000"/>
          </a:bodyPr>
          <a:lstStyle/>
          <a:p>
            <a:r>
              <a:rPr lang="en-GB" dirty="0"/>
              <a:t>Insights:</a:t>
            </a:r>
          </a:p>
          <a:p>
            <a:pPr lvl="1"/>
            <a:r>
              <a:rPr lang="en-GB" dirty="0"/>
              <a:t>Learnt a lot about:</a:t>
            </a:r>
          </a:p>
          <a:p>
            <a:pPr lvl="2"/>
            <a:r>
              <a:rPr lang="en-GB" dirty="0"/>
              <a:t>Speech APIs</a:t>
            </a:r>
          </a:p>
          <a:p>
            <a:pPr lvl="2"/>
            <a:r>
              <a:rPr lang="en-GB" dirty="0"/>
              <a:t>Chat Bots</a:t>
            </a:r>
          </a:p>
          <a:p>
            <a:pPr lvl="2"/>
            <a:r>
              <a:rPr lang="en-GB" dirty="0"/>
              <a:t>Back-end servers</a:t>
            </a:r>
          </a:p>
          <a:p>
            <a:pPr lvl="2"/>
            <a:r>
              <a:rPr lang="en-GB" dirty="0"/>
              <a:t>VR support / implementation</a:t>
            </a:r>
          </a:p>
          <a:p>
            <a:r>
              <a:rPr lang="en-GB" dirty="0"/>
              <a:t>Goals Met:</a:t>
            </a:r>
          </a:p>
          <a:p>
            <a:pPr lvl="1"/>
            <a:r>
              <a:rPr lang="en-GB" dirty="0"/>
              <a:t>We believe that we met all out goals throughout the project:</a:t>
            </a:r>
          </a:p>
          <a:p>
            <a:pPr lvl="2"/>
            <a:r>
              <a:rPr lang="en-GB" dirty="0"/>
              <a:t>We developed a project based on requirements that the client was happy with.</a:t>
            </a:r>
          </a:p>
          <a:p>
            <a:pPr lvl="2"/>
            <a:r>
              <a:rPr lang="en-GB" dirty="0"/>
              <a:t>We researched all the latest technologies so that the application would not be out-dated.</a:t>
            </a:r>
          </a:p>
          <a:p>
            <a:pPr lvl="2"/>
            <a:r>
              <a:rPr lang="en-GB" dirty="0"/>
              <a:t>We implemented a robust system based on our research.</a:t>
            </a:r>
          </a:p>
          <a:p>
            <a:pPr lvl="2"/>
            <a:r>
              <a:rPr lang="en-GB" dirty="0"/>
              <a:t>We created a project that we were happy with as well as the client.</a:t>
            </a:r>
          </a:p>
          <a:p>
            <a:r>
              <a:rPr lang="en-GB" dirty="0"/>
              <a:t>Scope, Limitations:</a:t>
            </a:r>
          </a:p>
          <a:p>
            <a:pPr lvl="1"/>
            <a:r>
              <a:rPr lang="en-GB" dirty="0"/>
              <a:t>Scope: We believe the scope of our project was perfect for the time-frame we were given.</a:t>
            </a:r>
          </a:p>
          <a:p>
            <a:pPr lvl="1"/>
            <a:r>
              <a:rPr lang="en-GB" dirty="0"/>
              <a:t>Limitations: The only limitation we faced during development was network connection</a:t>
            </a:r>
          </a:p>
          <a:p>
            <a:pPr lvl="2"/>
            <a:endParaRPr lang="en-GB" dirty="0"/>
          </a:p>
        </p:txBody>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0929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186</TotalTime>
  <Words>616</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Schoolbook</vt:lpstr>
      <vt:lpstr>Corbel</vt:lpstr>
      <vt:lpstr>Headlines</vt:lpstr>
      <vt:lpstr>Training Sim.</vt:lpstr>
      <vt:lpstr>Overview</vt:lpstr>
      <vt:lpstr>Project Overview</vt:lpstr>
      <vt:lpstr>Project Overview</vt:lpstr>
      <vt:lpstr>System Design</vt:lpstr>
      <vt:lpstr>Technologies Used</vt:lpstr>
      <vt:lpstr>System Evaluation / Testing</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Sim.</dc:title>
  <dc:creator>aaron hannon</dc:creator>
  <cp:lastModifiedBy>aaron hannon</cp:lastModifiedBy>
  <cp:revision>11</cp:revision>
  <dcterms:created xsi:type="dcterms:W3CDTF">2020-04-23T12:52:33Z</dcterms:created>
  <dcterms:modified xsi:type="dcterms:W3CDTF">2020-05-06T18:09:06Z</dcterms:modified>
</cp:coreProperties>
</file>