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mp" ContentType="image/pn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70" r:id="rId10"/>
    <p:sldId id="259" r:id="rId11"/>
    <p:sldId id="261" r:id="rId12"/>
    <p:sldId id="260" r:id="rId13"/>
    <p:sldId id="264" r:id="rId14"/>
    <p:sldId id="280" r:id="rId15"/>
    <p:sldId id="262" r:id="rId16"/>
    <p:sldId id="266" r:id="rId17"/>
    <p:sldId id="281" r:id="rId18"/>
    <p:sldId id="282" r:id="rId19"/>
    <p:sldId id="267" r:id="rId20"/>
    <p:sldId id="268" r:id="rId21"/>
    <p:sldId id="283" r:id="rId22"/>
    <p:sldId id="284" r:id="rId2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3433"/>
    <a:srgbClr val="D9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840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this:Desktop:Agregation:Lec&#807;on%20chimie:LC%2010%20:LC%2010-Capteurs%20e&#769;lectrochimiqu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this:Desktop:Agregation:Lec&#807;on%20chimie:LC%2010%20:LC%2010-Capteurs%20e&#769;lectrochimiqu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Courbe d'étallonage</c:v>
          </c:tx>
          <c:spPr>
            <a:ln w="47625">
              <a:noFill/>
            </a:ln>
          </c:spPr>
          <c:marker>
            <c:symbol val="diamond"/>
            <c:size val="4"/>
          </c:marker>
          <c:trendline>
            <c:trendlineType val="linear"/>
            <c:dispRSqr val="1"/>
            <c:dispEq val="1"/>
            <c:trendlineLbl>
              <c:layout/>
              <c:numFmt formatCode="General" sourceLinked="0"/>
            </c:trendlineLbl>
          </c:trendline>
          <c:xVal>
            <c:numRef>
              <c:f>('Dosage par étallonage de NaCl'!$D$9,'Dosage par étallonage de NaCl'!$D$13,'Dosage par étallonage de NaCl'!$D$17,'Dosage par étallonage de NaCl'!$D$21)</c:f>
              <c:numCache>
                <c:formatCode>General</c:formatCode>
                <c:ptCount val="4"/>
                <c:pt idx="0" formatCode="0.00E+00">
                  <c:v>0.001</c:v>
                </c:pt>
                <c:pt idx="1">
                  <c:v>0.0025</c:v>
                </c:pt>
                <c:pt idx="2">
                  <c:v>0.005</c:v>
                </c:pt>
                <c:pt idx="3" formatCode="0.00E+00">
                  <c:v>0.0075</c:v>
                </c:pt>
              </c:numCache>
            </c:numRef>
          </c:xVal>
          <c:yVal>
            <c:numRef>
              <c:f>('Dosage par étallonage de NaCl'!$D$10,'Dosage par étallonage de NaCl'!$D$14,'Dosage par étallonage de NaCl'!$D$18,'Dosage par étallonage de NaCl'!$D$22)</c:f>
              <c:numCache>
                <c:formatCode>General</c:formatCode>
                <c:ptCount val="4"/>
                <c:pt idx="0">
                  <c:v>0.23</c:v>
                </c:pt>
                <c:pt idx="1">
                  <c:v>0.48</c:v>
                </c:pt>
                <c:pt idx="2">
                  <c:v>0.91</c:v>
                </c:pt>
                <c:pt idx="3">
                  <c:v>1.27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5401496"/>
        <c:axId val="2055270328"/>
      </c:scatterChart>
      <c:valAx>
        <c:axId val="2055401496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Concentration (moL/L)</a:t>
                </a:r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2055270328"/>
        <c:crosses val="autoZero"/>
        <c:crossBetween val="midCat"/>
      </c:valAx>
      <c:valAx>
        <c:axId val="2055270328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COnductivité (mS/cm)</a:t>
                </a:r>
                <a:endParaRPr lang="fr-FR" baseline="0"/>
              </a:p>
              <a:p>
                <a:pPr>
                  <a:defRPr/>
                </a:pP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54014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Courbe d'étallonage</c:v>
          </c:tx>
          <c:spPr>
            <a:ln w="47625">
              <a:noFill/>
            </a:ln>
          </c:spPr>
          <c:marker>
            <c:symbol val="diamond"/>
            <c:size val="4"/>
          </c:marker>
          <c:trendline>
            <c:trendlineType val="linear"/>
            <c:dispRSqr val="1"/>
            <c:dispEq val="1"/>
            <c:trendlineLbl>
              <c:layout/>
              <c:numFmt formatCode="General" sourceLinked="0"/>
            </c:trendlineLbl>
          </c:trendline>
          <c:xVal>
            <c:numRef>
              <c:f>('Dosage par étallonage de NaCl'!$D$9,'Dosage par étallonage de NaCl'!$D$13,'Dosage par étallonage de NaCl'!$D$17,'Dosage par étallonage de NaCl'!$D$21)</c:f>
              <c:numCache>
                <c:formatCode>General</c:formatCode>
                <c:ptCount val="4"/>
                <c:pt idx="0" formatCode="0.00E+00">
                  <c:v>0.001</c:v>
                </c:pt>
                <c:pt idx="1">
                  <c:v>0.0025</c:v>
                </c:pt>
                <c:pt idx="2">
                  <c:v>0.005</c:v>
                </c:pt>
                <c:pt idx="3" formatCode="0.00E+00">
                  <c:v>0.0075</c:v>
                </c:pt>
              </c:numCache>
            </c:numRef>
          </c:xVal>
          <c:yVal>
            <c:numRef>
              <c:f>('Dosage par étallonage de NaCl'!$D$10,'Dosage par étallonage de NaCl'!$D$14,'Dosage par étallonage de NaCl'!$D$18,'Dosage par étallonage de NaCl'!$D$22)</c:f>
              <c:numCache>
                <c:formatCode>General</c:formatCode>
                <c:ptCount val="4"/>
                <c:pt idx="0">
                  <c:v>0.23</c:v>
                </c:pt>
                <c:pt idx="1">
                  <c:v>0.48</c:v>
                </c:pt>
                <c:pt idx="2">
                  <c:v>0.91</c:v>
                </c:pt>
                <c:pt idx="3">
                  <c:v>1.27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3314104"/>
        <c:axId val="2092169848"/>
      </c:scatterChart>
      <c:valAx>
        <c:axId val="2143314104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Concentration (moL/L)</a:t>
                </a:r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2092169848"/>
        <c:crosses val="autoZero"/>
        <c:crossBetween val="midCat"/>
      </c:valAx>
      <c:valAx>
        <c:axId val="2092169848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COnductivité (mS/cm)</a:t>
                </a:r>
                <a:endParaRPr lang="fr-FR" baseline="0"/>
              </a:p>
              <a:p>
                <a:pPr>
                  <a:defRPr/>
                </a:pP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33141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6D57D-EA19-1348-AC5F-D532329002A2}" type="datetimeFigureOut">
              <a:rPr lang="fr-FR" smtClean="0"/>
              <a:t>21/06/20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8186C-202A-6D40-8705-2CE99211A5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097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2AA5D-4A37-344B-9A9B-13A882E6385A}" type="datetimeFigureOut">
              <a:rPr lang="fr-FR" smtClean="0"/>
              <a:t>21/06/20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AECC7-B3C3-9A4B-A180-9EFBF64520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6360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AECC7-B3C3-9A4B-A180-9EFBF64520E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94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FE8B-3C88-4A4F-9D56-684FC0C06873}" type="datetime1">
              <a:rPr lang="fr-FR" smtClean="0"/>
              <a:t>21/06/20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80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6939-59FA-CA43-A325-B24F3783F137}" type="datetime1">
              <a:rPr lang="fr-FR" smtClean="0"/>
              <a:t>21/06/20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34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6915-110F-AA41-8E88-89214B0E82E8}" type="datetime1">
              <a:rPr lang="fr-FR" smtClean="0"/>
              <a:t>21/06/20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29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9ED9-E275-6040-96F4-BB94E9215CB3}" type="datetime1">
              <a:rPr lang="fr-FR" smtClean="0"/>
              <a:t>21/06/20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14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BF0D-50FA-CF4D-9B82-9A6FB426AEB9}" type="datetime1">
              <a:rPr lang="fr-FR" smtClean="0"/>
              <a:t>21/06/20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30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745B-1D9E-6245-BB3A-602C5F19434D}" type="datetime1">
              <a:rPr lang="fr-FR" smtClean="0"/>
              <a:t>21/06/20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05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5AFB-B6F9-C84F-BE34-058BF35610F3}" type="datetime1">
              <a:rPr lang="fr-FR" smtClean="0"/>
              <a:t>21/06/20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43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3985-9B00-C54E-8F77-CA0FA9C412A9}" type="datetime1">
              <a:rPr lang="fr-FR" smtClean="0"/>
              <a:t>21/06/20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01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43E7-4374-FC40-8315-C5F49282411F}" type="datetime1">
              <a:rPr lang="fr-FR" smtClean="0"/>
              <a:t>21/06/20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3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E4C1-002E-4C47-AC32-9E4600416331}" type="datetime1">
              <a:rPr lang="fr-FR" smtClean="0"/>
              <a:t>21/06/20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4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CCE-28D7-4642-AEFF-DFD00B282306}" type="datetime1">
              <a:rPr lang="fr-FR" smtClean="0"/>
              <a:t>21/06/20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62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C9A76-5BC4-9142-86CF-56BDCE3D1673}" type="datetime1">
              <a:rPr lang="fr-FR" smtClean="0"/>
              <a:t>21/06/20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88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5" Type="http://schemas.openxmlformats.org/officeDocument/2006/relationships/oleObject" Target="../embeddings/oleObject1.bin"/><Relationship Id="rId6" Type="http://schemas.openxmlformats.org/officeDocument/2006/relationships/package" Target="../embeddings/Document_Microsoft_Word1.docx"/><Relationship Id="rId7" Type="http://schemas.openxmlformats.org/officeDocument/2006/relationships/image" Target="../media/image4.emf"/><Relationship Id="rId8" Type="http://schemas.openxmlformats.org/officeDocument/2006/relationships/oleObject" Target="../embeddings/oleObject2.bin"/><Relationship Id="rId9" Type="http://schemas.openxmlformats.org/officeDocument/2006/relationships/package" Target="../embeddings/Document_Microsoft_Word2.docx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oleObject" Target="../embeddings/oleObject3.bin"/><Relationship Id="rId5" Type="http://schemas.openxmlformats.org/officeDocument/2006/relationships/package" Target="../embeddings/Document_Microsoft_Word3.docx"/><Relationship Id="rId6" Type="http://schemas.openxmlformats.org/officeDocument/2006/relationships/image" Target="../media/image9.emf"/><Relationship Id="rId7" Type="http://schemas.openxmlformats.org/officeDocument/2006/relationships/oleObject" Target="../embeddings/oleObject4.bin"/><Relationship Id="rId8" Type="http://schemas.openxmlformats.org/officeDocument/2006/relationships/package" Target="../embeddings/Document_Microsoft_Word4.docx"/><Relationship Id="rId9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Capteurs électrochimiques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663756"/>
          </a:xfrm>
          <a:solidFill>
            <a:srgbClr val="D99694"/>
          </a:solidFill>
        </p:spPr>
        <p:txBody>
          <a:bodyPr/>
          <a:lstStyle/>
          <a:p>
            <a:r>
              <a:rPr lang="fr-FR" dirty="0" smtClean="0"/>
              <a:t>Agrégation 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110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24A181E-5B36-4DDE-BA99-FF03C435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6782" y="38483"/>
            <a:ext cx="8388394" cy="756833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DD7E6B"/>
                </a:solidFill>
                <a:latin typeface="Arial"/>
                <a:ea typeface="Arial"/>
                <a:cs typeface="Arial"/>
              </a:rPr>
              <a:t>Mesure </a:t>
            </a:r>
            <a:r>
              <a:rPr lang="fr-FR" sz="2400" b="1" dirty="0">
                <a:solidFill>
                  <a:srgbClr val="DD7E6B"/>
                </a:solidFill>
                <a:latin typeface="Arial"/>
                <a:ea typeface="Arial"/>
                <a:cs typeface="Arial"/>
                <a:sym typeface="Arial"/>
              </a:rPr>
              <a:t>du</a:t>
            </a:r>
            <a:r>
              <a:rPr lang="fr-FR" sz="2400" b="1" dirty="0">
                <a:solidFill>
                  <a:srgbClr val="DD7E6B"/>
                </a:solidFill>
                <a:latin typeface="Arial"/>
                <a:ea typeface="Arial"/>
                <a:cs typeface="Arial"/>
              </a:rPr>
              <a:t> potentiel de l’électrode Cu2+/Cu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="" xmlns:a16="http://schemas.microsoft.com/office/drawing/2014/main" id="{D825551D-5F7F-4E72-A739-FECB5C003034}"/>
              </a:ext>
            </a:extLst>
          </p:cNvPr>
          <p:cNvGrpSpPr/>
          <p:nvPr/>
        </p:nvGrpSpPr>
        <p:grpSpPr>
          <a:xfrm>
            <a:off x="1400483" y="2531839"/>
            <a:ext cx="2872547" cy="3172204"/>
            <a:chOff x="1258302" y="2728650"/>
            <a:chExt cx="2588140" cy="2479454"/>
          </a:xfrm>
        </p:grpSpPr>
        <p:grpSp>
          <p:nvGrpSpPr>
            <p:cNvPr id="35" name="Groupe 34">
              <a:extLst>
                <a:ext uri="{FF2B5EF4-FFF2-40B4-BE49-F238E27FC236}">
                  <a16:creationId xmlns="" xmlns:a16="http://schemas.microsoft.com/office/drawing/2014/main" id="{1222DE59-11B4-4FBE-8FD8-000B749C2E74}"/>
                </a:ext>
              </a:extLst>
            </p:cNvPr>
            <p:cNvGrpSpPr/>
            <p:nvPr/>
          </p:nvGrpSpPr>
          <p:grpSpPr>
            <a:xfrm>
              <a:off x="2271915" y="2728650"/>
              <a:ext cx="1574527" cy="2479454"/>
              <a:chOff x="2271915" y="2728650"/>
              <a:chExt cx="1574527" cy="2479454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="" xmlns:a16="http://schemas.microsoft.com/office/drawing/2014/main" id="{62724175-13BB-47EA-9509-F02FCE77212F}"/>
                  </a:ext>
                </a:extLst>
              </p:cNvPr>
              <p:cNvGrpSpPr/>
              <p:nvPr/>
            </p:nvGrpSpPr>
            <p:grpSpPr>
              <a:xfrm>
                <a:off x="2271919" y="2728650"/>
                <a:ext cx="1574523" cy="2479454"/>
                <a:chOff x="2271919" y="2728650"/>
                <a:chExt cx="1574523" cy="2479454"/>
              </a:xfrm>
            </p:grpSpPr>
            <p:grpSp>
              <p:nvGrpSpPr>
                <p:cNvPr id="5" name="Grouper 48">
                  <a:extLst>
                    <a:ext uri="{FF2B5EF4-FFF2-40B4-BE49-F238E27FC236}">
                      <a16:creationId xmlns="" xmlns:a16="http://schemas.microsoft.com/office/drawing/2014/main" id="{2DC55C4D-DBF9-49C6-AD78-863B875BEA62}"/>
                    </a:ext>
                  </a:extLst>
                </p:cNvPr>
                <p:cNvGrpSpPr/>
                <p:nvPr/>
              </p:nvGrpSpPr>
              <p:grpSpPr>
                <a:xfrm>
                  <a:off x="2271919" y="2728650"/>
                  <a:ext cx="1574523" cy="2479454"/>
                  <a:chOff x="0" y="0"/>
                  <a:chExt cx="571500" cy="824230"/>
                </a:xfrm>
              </p:grpSpPr>
              <p:grpSp>
                <p:nvGrpSpPr>
                  <p:cNvPr id="6" name="Grouper 31">
                    <a:extLst>
                      <a:ext uri="{FF2B5EF4-FFF2-40B4-BE49-F238E27FC236}">
                        <a16:creationId xmlns="" xmlns:a16="http://schemas.microsoft.com/office/drawing/2014/main" id="{35B37C7E-BBC8-4ACD-B52E-9D8D572CE3C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24130"/>
                    <a:ext cx="571500" cy="800100"/>
                    <a:chOff x="0" y="0"/>
                    <a:chExt cx="571500" cy="800100"/>
                  </a:xfrm>
                </p:grpSpPr>
                <p:sp>
                  <p:nvSpPr>
                    <p:cNvPr id="8" name="Arrondir un rectangle avec un coin du même côté 29">
                      <a:extLst>
                        <a:ext uri="{FF2B5EF4-FFF2-40B4-BE49-F238E27FC236}">
                          <a16:creationId xmlns="" xmlns:a16="http://schemas.microsoft.com/office/drawing/2014/main" id="{54D46A76-C750-4A3F-B5A2-14251A67F22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0"/>
                      <a:ext cx="571500" cy="800100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" name="Arrondir un rectangle avec un coin du même côté 30">
                      <a:extLst>
                        <a:ext uri="{FF2B5EF4-FFF2-40B4-BE49-F238E27FC236}">
                          <a16:creationId xmlns="" xmlns:a16="http://schemas.microsoft.com/office/drawing/2014/main" id="{6317C273-6C8D-412B-BB14-D6C8621A961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457200"/>
                      <a:ext cx="571500" cy="342900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7" name="Rectangle 6">
                    <a:extLst>
                      <a:ext uri="{FF2B5EF4-FFF2-40B4-BE49-F238E27FC236}">
                        <a16:creationId xmlns="" xmlns:a16="http://schemas.microsoft.com/office/drawing/2014/main" id="{BBE7C5C4-950D-4BA5-ABBB-19F361982B77}"/>
                      </a:ext>
                    </a:extLst>
                  </p:cNvPr>
                  <p:cNvSpPr/>
                  <p:nvPr/>
                </p:nvSpPr>
                <p:spPr>
                  <a:xfrm flipV="1">
                    <a:off x="0" y="0"/>
                    <a:ext cx="571500" cy="4508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" name="Grouper 578">
                  <a:extLst>
                    <a:ext uri="{FF2B5EF4-FFF2-40B4-BE49-F238E27FC236}">
                      <a16:creationId xmlns="" xmlns:a16="http://schemas.microsoft.com/office/drawing/2014/main" id="{224A5D57-B183-46D6-9788-106988E0898A}"/>
                    </a:ext>
                  </a:extLst>
                </p:cNvPr>
                <p:cNvGrpSpPr/>
                <p:nvPr/>
              </p:nvGrpSpPr>
              <p:grpSpPr>
                <a:xfrm>
                  <a:off x="3426927" y="2948834"/>
                  <a:ext cx="220733" cy="1567286"/>
                  <a:chOff x="0" y="0"/>
                  <a:chExt cx="149860" cy="795020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="" xmlns:a16="http://schemas.microsoft.com/office/drawing/2014/main" id="{17F614C4-39EF-4D76-9FCB-4633814748D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19685" y="20320"/>
                    <a:ext cx="189865" cy="149225"/>
                  </a:xfrm>
                  <a:prstGeom prst="rect">
                    <a:avLst/>
                  </a:prstGeom>
                  <a:solidFill>
                    <a:srgbClr val="BFBFB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="" xmlns:a16="http://schemas.microsoft.com/office/drawing/2014/main" id="{C1E47AEE-C851-40A4-94FF-6B1DA6752E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219710" y="410210"/>
                    <a:ext cx="589915" cy="14922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="" xmlns:a16="http://schemas.microsoft.com/office/drawing/2014/main" id="{49E8A288-DB36-4781-BEBC-E32CA9A3B4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144145" y="486410"/>
                    <a:ext cx="437515" cy="14922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="" xmlns:a16="http://schemas.microsoft.com/office/drawing/2014/main" id="{73B86922-086F-4AA7-B31A-B1D58F51553D}"/>
                      </a:ext>
                    </a:extLst>
                  </p:cNvPr>
                  <p:cNvSpPr/>
                  <p:nvPr/>
                </p:nvSpPr>
                <p:spPr>
                  <a:xfrm>
                    <a:off x="52070" y="189865"/>
                    <a:ext cx="45719" cy="50101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cxnSp>
                <p:nvCxnSpPr>
                  <p:cNvPr id="15" name="Connecteur droit 14">
                    <a:extLst>
                      <a:ext uri="{FF2B5EF4-FFF2-40B4-BE49-F238E27FC236}">
                        <a16:creationId xmlns="" xmlns:a16="http://schemas.microsoft.com/office/drawing/2014/main" id="{EE3FECD8-8C4F-457F-95EB-05D256B0E10C}"/>
                      </a:ext>
                    </a:extLst>
                  </p:cNvPr>
                  <p:cNvCxnSpPr/>
                  <p:nvPr/>
                </p:nvCxnSpPr>
                <p:spPr>
                  <a:xfrm>
                    <a:off x="29845" y="795020"/>
                    <a:ext cx="94430" cy="0"/>
                  </a:xfrm>
                  <a:prstGeom prst="line">
                    <a:avLst/>
                  </a:prstGeom>
                  <a:ln w="381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15">
                    <a:extLst>
                      <a:ext uri="{FF2B5EF4-FFF2-40B4-BE49-F238E27FC236}">
                        <a16:creationId xmlns="" xmlns:a16="http://schemas.microsoft.com/office/drawing/2014/main" id="{0D296997-A47C-48A8-9CC8-26319365A865}"/>
                      </a:ext>
                    </a:extLst>
                  </p:cNvPr>
                  <p:cNvCxnSpPr/>
                  <p:nvPr/>
                </p:nvCxnSpPr>
                <p:spPr>
                  <a:xfrm>
                    <a:off x="73660" y="189865"/>
                    <a:ext cx="0" cy="427990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="" xmlns:a16="http://schemas.microsoft.com/office/drawing/2014/main" id="{7050DA23-CEAD-449D-9221-6A21976B1D3F}"/>
                      </a:ext>
                    </a:extLst>
                  </p:cNvPr>
                  <p:cNvSpPr/>
                  <p:nvPr/>
                </p:nvSpPr>
                <p:spPr>
                  <a:xfrm>
                    <a:off x="52070" y="601980"/>
                    <a:ext cx="45085" cy="45085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="" xmlns:a16="http://schemas.microsoft.com/office/drawing/2014/main" id="{D3112838-353A-419E-BC57-03E73CDAFE82}"/>
                      </a:ext>
                    </a:extLst>
                  </p:cNvPr>
                  <p:cNvSpPr/>
                  <p:nvPr/>
                </p:nvSpPr>
                <p:spPr>
                  <a:xfrm>
                    <a:off x="54610" y="644525"/>
                    <a:ext cx="45085" cy="45085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23" name="Parallélogramme 22">
                  <a:extLst>
                    <a:ext uri="{FF2B5EF4-FFF2-40B4-BE49-F238E27FC236}">
                      <a16:creationId xmlns="" xmlns:a16="http://schemas.microsoft.com/office/drawing/2014/main" id="{45E64A7D-B04C-4994-89A6-F40E88CE3A55}"/>
                    </a:ext>
                  </a:extLst>
                </p:cNvPr>
                <p:cNvSpPr/>
                <p:nvPr/>
              </p:nvSpPr>
              <p:spPr>
                <a:xfrm flipH="1">
                  <a:off x="2435087" y="2954607"/>
                  <a:ext cx="413868" cy="1580776"/>
                </a:xfrm>
                <a:prstGeom prst="parallelogram">
                  <a:avLst>
                    <a:gd name="adj" fmla="val 37903"/>
                  </a:avLst>
                </a:prstGeom>
                <a:solidFill>
                  <a:srgbClr val="CC99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32" name="Arrondir un rectangle avec un coin du même côté 9">
                <a:extLst>
                  <a:ext uri="{FF2B5EF4-FFF2-40B4-BE49-F238E27FC236}">
                    <a16:creationId xmlns="" xmlns:a16="http://schemas.microsoft.com/office/drawing/2014/main" id="{707D0F7D-99B8-43BD-B687-9934D1319508}"/>
                  </a:ext>
                </a:extLst>
              </p:cNvPr>
              <p:cNvSpPr/>
              <p:nvPr/>
            </p:nvSpPr>
            <p:spPr>
              <a:xfrm rot="10800000">
                <a:off x="2271915" y="4175045"/>
                <a:ext cx="1574523" cy="1033058"/>
              </a:xfrm>
              <a:prstGeom prst="round2SameRect">
                <a:avLst/>
              </a:prstGeom>
              <a:solidFill>
                <a:schemeClr val="accent1">
                  <a:lumMod val="40000"/>
                  <a:lumOff val="60000"/>
                  <a:alpha val="50000"/>
                </a:schemeClr>
              </a:solidFill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="" xmlns:a16="http://schemas.microsoft.com/office/drawing/2014/main" id="{FA7A55D8-3943-4587-9D24-47A0DE2F100C}"/>
                    </a:ext>
                  </a:extLst>
                </p:cNvPr>
                <p:cNvSpPr txBox="1"/>
                <p:nvPr/>
              </p:nvSpPr>
              <p:spPr>
                <a:xfrm>
                  <a:off x="1258302" y="3285078"/>
                  <a:ext cx="7523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Cu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A7A55D8-3943-4587-9D24-47A0DE2F1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302" y="3285078"/>
                  <a:ext cx="752343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899" t="-847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18"/>
          <p:cNvSpPr/>
          <p:nvPr/>
        </p:nvSpPr>
        <p:spPr>
          <a:xfrm>
            <a:off x="2268807" y="5731802"/>
            <a:ext cx="3335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Cu</a:t>
            </a:r>
            <a:r>
              <a:rPr lang="fr-FR" baseline="30000" dirty="0" smtClean="0">
                <a:latin typeface="Times"/>
                <a:cs typeface="Times"/>
              </a:rPr>
              <a:t>2+</a:t>
            </a:r>
            <a:r>
              <a:rPr lang="fr-FR" baseline="-25000" dirty="0" smtClean="0">
                <a:latin typeface="Times"/>
                <a:cs typeface="Times"/>
              </a:rPr>
              <a:t>(</a:t>
            </a:r>
            <a:r>
              <a:rPr lang="fr-FR" baseline="-25000" dirty="0" err="1" smtClean="0">
                <a:latin typeface="Times"/>
                <a:cs typeface="Times"/>
              </a:rPr>
              <a:t>aq</a:t>
            </a:r>
            <a:r>
              <a:rPr lang="fr-FR" baseline="-25000" dirty="0" smtClean="0">
                <a:latin typeface="Times"/>
                <a:cs typeface="Times"/>
              </a:rPr>
              <a:t>) </a:t>
            </a:r>
            <a:r>
              <a:rPr lang="fr-FR" dirty="0" smtClean="0">
                <a:latin typeface="Times"/>
                <a:cs typeface="Times"/>
              </a:rPr>
              <a:t>+  2e</a:t>
            </a:r>
            <a:r>
              <a:rPr lang="fr-FR" baseline="30000" dirty="0" smtClean="0">
                <a:latin typeface="Times"/>
                <a:cs typeface="Times"/>
              </a:rPr>
              <a:t>-  </a:t>
            </a:r>
            <a:r>
              <a:rPr lang="fr-FR" dirty="0" smtClean="0">
                <a:latin typeface="Times"/>
                <a:cs typeface="Times"/>
              </a:rPr>
              <a:t>=  Cu(s) </a:t>
            </a:r>
            <a:endParaRPr lang="fr-FR" baseline="-25000" dirty="0">
              <a:latin typeface="Times"/>
              <a:cs typeface="Time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538313" y="4935541"/>
            <a:ext cx="166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"/>
                <a:cs typeface="Times"/>
              </a:rPr>
              <a:t>Cu</a:t>
            </a:r>
            <a:r>
              <a:rPr lang="fr-FR" baseline="30000" dirty="0" smtClean="0">
                <a:latin typeface="Times"/>
                <a:cs typeface="Times"/>
              </a:rPr>
              <a:t>2+</a:t>
            </a:r>
            <a:r>
              <a:rPr lang="fr-FR" dirty="0" smtClean="0">
                <a:latin typeface="Times"/>
                <a:cs typeface="Times"/>
              </a:rPr>
              <a:t>(</a:t>
            </a:r>
            <a:r>
              <a:rPr lang="fr-FR" dirty="0" err="1" smtClean="0">
                <a:latin typeface="Times"/>
                <a:cs typeface="Times"/>
              </a:rPr>
              <a:t>aq</a:t>
            </a:r>
            <a:r>
              <a:rPr lang="fr-FR" dirty="0" smtClean="0">
                <a:latin typeface="Times"/>
                <a:cs typeface="Times"/>
              </a:rPr>
              <a:t>)</a:t>
            </a:r>
          </a:p>
          <a:p>
            <a:pPr algn="ctr"/>
            <a:r>
              <a:rPr lang="fr-FR" dirty="0" smtClean="0">
                <a:latin typeface="Times"/>
                <a:cs typeface="Times"/>
              </a:rPr>
              <a:t>C=1mol/L</a:t>
            </a:r>
            <a:endParaRPr lang="fr-FR" dirty="0">
              <a:latin typeface="Times"/>
              <a:cs typeface="Time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899041" y="3229590"/>
            <a:ext cx="4027381" cy="36933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D99694"/>
                </a:solidFill>
                <a:latin typeface="Times"/>
                <a:cs typeface="Times"/>
              </a:rPr>
              <a:t>Nécessité d’une électrode de référence </a:t>
            </a:r>
            <a:endParaRPr lang="fr-FR" dirty="0">
              <a:solidFill>
                <a:srgbClr val="D99694"/>
              </a:solidFill>
              <a:latin typeface="Times"/>
              <a:cs typeface="Times"/>
            </a:endParaRPr>
          </a:p>
        </p:txBody>
      </p:sp>
      <p:cxnSp>
        <p:nvCxnSpPr>
          <p:cNvPr id="72" name="Connecteur droit avec flèche 71"/>
          <p:cNvCxnSpPr/>
          <p:nvPr/>
        </p:nvCxnSpPr>
        <p:spPr>
          <a:xfrm>
            <a:off x="4052501" y="3388688"/>
            <a:ext cx="807101" cy="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="" xmlns:a16="http://schemas.microsoft.com/office/drawing/2014/main" id="{A485466B-3600-43C2-9649-210FC8C274A0}"/>
              </a:ext>
            </a:extLst>
          </p:cNvPr>
          <p:cNvSpPr/>
          <p:nvPr/>
        </p:nvSpPr>
        <p:spPr>
          <a:xfrm>
            <a:off x="3282432" y="1923881"/>
            <a:ext cx="662723" cy="1779322"/>
          </a:xfrm>
          <a:prstGeom prst="arc">
            <a:avLst>
              <a:gd name="adj1" fmla="val 18192536"/>
              <a:gd name="adj2" fmla="val 0"/>
            </a:avLst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6" name="Arc 75">
            <a:extLst>
              <a:ext uri="{FF2B5EF4-FFF2-40B4-BE49-F238E27FC236}">
                <a16:creationId xmlns="" xmlns:a16="http://schemas.microsoft.com/office/drawing/2014/main" id="{883EC51F-20AF-436B-B7C2-8867E478DC92}"/>
              </a:ext>
            </a:extLst>
          </p:cNvPr>
          <p:cNvSpPr/>
          <p:nvPr/>
        </p:nvSpPr>
        <p:spPr>
          <a:xfrm flipH="1">
            <a:off x="2868112" y="1923881"/>
            <a:ext cx="717454" cy="1779322"/>
          </a:xfrm>
          <a:prstGeom prst="arc">
            <a:avLst>
              <a:gd name="adj1" fmla="val 17402142"/>
              <a:gd name="adj2" fmla="val 0"/>
            </a:avLst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="" xmlns:a16="http://schemas.microsoft.com/office/drawing/2014/main" id="{E7650137-2976-4260-B9D9-F50AA1B1CB11}"/>
              </a:ext>
            </a:extLst>
          </p:cNvPr>
          <p:cNvSpPr/>
          <p:nvPr/>
        </p:nvSpPr>
        <p:spPr>
          <a:xfrm>
            <a:off x="2784440" y="1385391"/>
            <a:ext cx="1267965" cy="1239318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∆V </a:t>
            </a:r>
          </a:p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= 0,12V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="" xmlns:a16="http://schemas.microsoft.com/office/drawing/2014/main" id="{AB323578-E972-4FEF-8193-1BA26A0E0344}"/>
              </a:ext>
            </a:extLst>
          </p:cNvPr>
          <p:cNvSpPr/>
          <p:nvPr/>
        </p:nvSpPr>
        <p:spPr>
          <a:xfrm>
            <a:off x="2855283" y="2313539"/>
            <a:ext cx="144335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="" xmlns:a16="http://schemas.microsoft.com/office/drawing/2014/main" id="{5812FCC1-F77A-4140-85C1-8FBB345B39C3}"/>
              </a:ext>
            </a:extLst>
          </p:cNvPr>
          <p:cNvSpPr/>
          <p:nvPr/>
        </p:nvSpPr>
        <p:spPr>
          <a:xfrm>
            <a:off x="3801848" y="2313539"/>
            <a:ext cx="144335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 droit avec flèche 94"/>
          <p:cNvCxnSpPr/>
          <p:nvPr/>
        </p:nvCxnSpPr>
        <p:spPr>
          <a:xfrm>
            <a:off x="2004540" y="3385570"/>
            <a:ext cx="743634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5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53090EF-A9FF-4A1F-8390-262693A7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6549"/>
            <a:ext cx="8229600" cy="782494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DD7E6B"/>
                </a:solidFill>
                <a:latin typeface="Arial"/>
                <a:ea typeface="Arial"/>
                <a:cs typeface="Arial"/>
              </a:rPr>
              <a:t>Électrodes de référence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6B0013CF-A8C1-4449-B6F2-8EC35C4D7C11}"/>
              </a:ext>
            </a:extLst>
          </p:cNvPr>
          <p:cNvSpPr txBox="1"/>
          <p:nvPr/>
        </p:nvSpPr>
        <p:spPr>
          <a:xfrm>
            <a:off x="4051866" y="5960414"/>
            <a:ext cx="3872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Électrode au calomel saturée (ECS)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2D532FD8-6C01-475F-AE9D-1F0B58D86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591" y="1233405"/>
            <a:ext cx="1934248" cy="462019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57200" y="3181269"/>
            <a:ext cx="359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latin typeface="Times"/>
                <a:cs typeface="Times"/>
              </a:rPr>
              <a:t>Demi-équation:</a:t>
            </a:r>
          </a:p>
          <a:p>
            <a:endParaRPr lang="fr-FR" dirty="0">
              <a:latin typeface="Times"/>
              <a:cs typeface="Times"/>
            </a:endParaRPr>
          </a:p>
          <a:p>
            <a:r>
              <a:rPr lang="fr-FR" dirty="0" smtClean="0">
                <a:latin typeface="Times"/>
                <a:cs typeface="Times"/>
              </a:rPr>
              <a:t>Hg</a:t>
            </a:r>
            <a:r>
              <a:rPr lang="fr-FR" baseline="-25000" dirty="0" smtClean="0">
                <a:latin typeface="Times"/>
                <a:cs typeface="Times"/>
              </a:rPr>
              <a:t>2</a:t>
            </a:r>
            <a:r>
              <a:rPr lang="fr-FR" dirty="0" smtClean="0">
                <a:latin typeface="Times"/>
                <a:cs typeface="Times"/>
              </a:rPr>
              <a:t>Cl</a:t>
            </a:r>
            <a:r>
              <a:rPr lang="fr-FR" baseline="-25000" dirty="0" smtClean="0">
                <a:latin typeface="Times"/>
                <a:cs typeface="Times"/>
              </a:rPr>
              <a:t>2 </a:t>
            </a:r>
            <a:r>
              <a:rPr lang="fr-FR" dirty="0" smtClean="0">
                <a:latin typeface="Times"/>
                <a:cs typeface="Times"/>
              </a:rPr>
              <a:t>(s) + 2e</a:t>
            </a:r>
            <a:r>
              <a:rPr lang="fr-FR" baseline="30000" dirty="0" smtClean="0">
                <a:latin typeface="Times"/>
                <a:cs typeface="Times"/>
              </a:rPr>
              <a:t>- </a:t>
            </a:r>
            <a:r>
              <a:rPr lang="fr-FR" dirty="0" smtClean="0">
                <a:latin typeface="Times"/>
                <a:cs typeface="Times"/>
              </a:rPr>
              <a:t>= 2Hg (l) + 2Cl</a:t>
            </a:r>
            <a:r>
              <a:rPr lang="fr-FR" baseline="30000" dirty="0" smtClean="0">
                <a:latin typeface="Times"/>
                <a:cs typeface="Times"/>
              </a:rPr>
              <a:t>-</a:t>
            </a:r>
            <a:r>
              <a:rPr lang="fr-FR" dirty="0" smtClean="0">
                <a:latin typeface="Times"/>
                <a:cs typeface="Times"/>
              </a:rPr>
              <a:t> (</a:t>
            </a:r>
            <a:r>
              <a:rPr lang="fr-FR" dirty="0" err="1" smtClean="0">
                <a:latin typeface="Times"/>
                <a:cs typeface="Times"/>
              </a:rPr>
              <a:t>aq</a:t>
            </a:r>
            <a:r>
              <a:rPr lang="fr-FR" dirty="0" smtClean="0">
                <a:latin typeface="Times"/>
                <a:cs typeface="Times"/>
              </a:rPr>
              <a:t>)</a:t>
            </a:r>
            <a:endParaRPr lang="fr-FR" dirty="0">
              <a:latin typeface="Times"/>
              <a:cs typeface="Time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7200" y="2026774"/>
            <a:ext cx="2245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Couple </a:t>
            </a:r>
            <a:r>
              <a:rPr lang="fr-FR" b="1" u="sng" dirty="0" err="1" smtClean="0"/>
              <a:t>Ox</a:t>
            </a:r>
            <a:r>
              <a:rPr lang="fr-FR" b="1" u="sng" dirty="0" smtClean="0"/>
              <a:t>/</a:t>
            </a:r>
            <a:r>
              <a:rPr lang="fr-FR" b="1" u="sng" dirty="0" err="1" smtClean="0"/>
              <a:t>Red</a:t>
            </a:r>
            <a:r>
              <a:rPr lang="fr-FR" b="1" u="sng" dirty="0" smtClean="0"/>
              <a:t> :</a:t>
            </a:r>
          </a:p>
          <a:p>
            <a:endParaRPr lang="fr-FR" dirty="0"/>
          </a:p>
          <a:p>
            <a:r>
              <a:rPr lang="fr-FR" dirty="0" smtClean="0">
                <a:latin typeface="Times"/>
                <a:cs typeface="Times"/>
              </a:rPr>
              <a:t>Hg</a:t>
            </a:r>
            <a:r>
              <a:rPr lang="fr-FR" baseline="-25000" dirty="0" smtClean="0">
                <a:latin typeface="Times"/>
                <a:cs typeface="Times"/>
              </a:rPr>
              <a:t>2</a:t>
            </a:r>
            <a:r>
              <a:rPr lang="fr-FR" dirty="0" smtClean="0">
                <a:latin typeface="Times"/>
                <a:cs typeface="Times"/>
              </a:rPr>
              <a:t>Cl</a:t>
            </a:r>
            <a:r>
              <a:rPr lang="fr-FR" baseline="-25000" dirty="0" smtClean="0">
                <a:latin typeface="Times"/>
                <a:cs typeface="Times"/>
              </a:rPr>
              <a:t>2 </a:t>
            </a:r>
            <a:r>
              <a:rPr lang="fr-FR" dirty="0" smtClean="0">
                <a:latin typeface="Times"/>
                <a:cs typeface="Times"/>
              </a:rPr>
              <a:t>(s)/Hg(l)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78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53090EF-A9FF-4A1F-8390-262693A7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317"/>
            <a:ext cx="8229600" cy="943014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DD7E6B"/>
                </a:solidFill>
                <a:latin typeface="Arial"/>
                <a:ea typeface="Arial"/>
                <a:cs typeface="Arial"/>
              </a:rPr>
              <a:t>Électrodes de référence</a:t>
            </a:r>
          </a:p>
        </p:txBody>
      </p:sp>
      <p:pic>
        <p:nvPicPr>
          <p:cNvPr id="1026" name="Picture 2" descr="RÃ©sultat de recherche d'images pour &quot;standard hydrogen electrode&quot;">
            <a:extLst>
              <a:ext uri="{FF2B5EF4-FFF2-40B4-BE49-F238E27FC236}">
                <a16:creationId xmlns="" xmlns:a16="http://schemas.microsoft.com/office/drawing/2014/main" id="{D0BCDEC1-0FB1-4690-8731-A8EBEBFB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22" y="1185331"/>
            <a:ext cx="1960591" cy="43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6B0013CF-A8C1-4449-B6F2-8EC35C4D7C11}"/>
              </a:ext>
            </a:extLst>
          </p:cNvPr>
          <p:cNvSpPr txBox="1"/>
          <p:nvPr/>
        </p:nvSpPr>
        <p:spPr>
          <a:xfrm>
            <a:off x="196377" y="5584520"/>
            <a:ext cx="421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Électrode standard à hydrogène (ESH)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734645" y="20652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408588" y="2963727"/>
            <a:ext cx="2255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latin typeface="Times"/>
                <a:cs typeface="Times"/>
              </a:rPr>
              <a:t>Demi-équation:</a:t>
            </a:r>
          </a:p>
          <a:p>
            <a:endParaRPr lang="fr-FR" dirty="0">
              <a:latin typeface="Times"/>
              <a:cs typeface="Times"/>
            </a:endParaRPr>
          </a:p>
          <a:p>
            <a:r>
              <a:rPr lang="fr-FR" dirty="0" smtClean="0">
                <a:latin typeface="Times"/>
                <a:cs typeface="Times"/>
              </a:rPr>
              <a:t>2H</a:t>
            </a:r>
            <a:r>
              <a:rPr lang="fr-FR" baseline="30000" dirty="0" smtClean="0">
                <a:latin typeface="Times"/>
                <a:cs typeface="Times"/>
              </a:rPr>
              <a:t>+</a:t>
            </a:r>
            <a:r>
              <a:rPr lang="fr-FR" baseline="-25000" dirty="0" smtClean="0">
                <a:latin typeface="Times"/>
                <a:cs typeface="Times"/>
              </a:rPr>
              <a:t> </a:t>
            </a:r>
            <a:r>
              <a:rPr lang="fr-FR" dirty="0" smtClean="0">
                <a:latin typeface="Times"/>
                <a:cs typeface="Times"/>
              </a:rPr>
              <a:t>(</a:t>
            </a:r>
            <a:r>
              <a:rPr lang="fr-FR" dirty="0" err="1" smtClean="0">
                <a:latin typeface="Times"/>
                <a:cs typeface="Times"/>
              </a:rPr>
              <a:t>aq</a:t>
            </a:r>
            <a:r>
              <a:rPr lang="fr-FR" dirty="0" smtClean="0">
                <a:latin typeface="Times"/>
                <a:cs typeface="Times"/>
              </a:rPr>
              <a:t>) + 2e</a:t>
            </a:r>
            <a:r>
              <a:rPr lang="fr-FR" baseline="30000" dirty="0" smtClean="0">
                <a:latin typeface="Times"/>
                <a:cs typeface="Times"/>
              </a:rPr>
              <a:t>- </a:t>
            </a:r>
            <a:r>
              <a:rPr lang="fr-FR" dirty="0" smtClean="0">
                <a:latin typeface="Times"/>
                <a:cs typeface="Times"/>
              </a:rPr>
              <a:t>= H</a:t>
            </a:r>
            <a:r>
              <a:rPr lang="fr-FR" baseline="-25000" dirty="0" smtClean="0">
                <a:latin typeface="Times"/>
                <a:cs typeface="Times"/>
              </a:rPr>
              <a:t>2 </a:t>
            </a:r>
            <a:r>
              <a:rPr lang="fr-FR" dirty="0" smtClean="0">
                <a:latin typeface="Times"/>
                <a:cs typeface="Times"/>
              </a:rPr>
              <a:t>(g)</a:t>
            </a:r>
            <a:endParaRPr lang="fr-FR" dirty="0">
              <a:latin typeface="Times"/>
              <a:cs typeface="Time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408588" y="1603592"/>
            <a:ext cx="2245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Couple </a:t>
            </a:r>
            <a:r>
              <a:rPr lang="fr-FR" b="1" u="sng" dirty="0" err="1" smtClean="0"/>
              <a:t>Ox</a:t>
            </a:r>
            <a:r>
              <a:rPr lang="fr-FR" b="1" u="sng" dirty="0" smtClean="0"/>
              <a:t>/</a:t>
            </a:r>
            <a:r>
              <a:rPr lang="fr-FR" b="1" u="sng" dirty="0" err="1" smtClean="0"/>
              <a:t>Red</a:t>
            </a:r>
            <a:r>
              <a:rPr lang="fr-FR" b="1" u="sng" dirty="0" smtClean="0"/>
              <a:t> :</a:t>
            </a:r>
          </a:p>
          <a:p>
            <a:endParaRPr lang="fr-FR" dirty="0"/>
          </a:p>
          <a:p>
            <a:r>
              <a:rPr lang="fr-FR" dirty="0" smtClean="0">
                <a:latin typeface="Times"/>
                <a:cs typeface="Times"/>
              </a:rPr>
              <a:t>H</a:t>
            </a:r>
            <a:r>
              <a:rPr lang="fr-FR" baseline="30000" dirty="0" smtClean="0">
                <a:latin typeface="Times"/>
                <a:cs typeface="Times"/>
              </a:rPr>
              <a:t>+</a:t>
            </a:r>
            <a:r>
              <a:rPr lang="fr-FR" dirty="0" smtClean="0">
                <a:latin typeface="Times"/>
                <a:cs typeface="Times"/>
              </a:rPr>
              <a:t>(</a:t>
            </a:r>
            <a:r>
              <a:rPr lang="fr-FR" dirty="0" err="1" smtClean="0">
                <a:latin typeface="Times"/>
                <a:cs typeface="Times"/>
              </a:rPr>
              <a:t>aq</a:t>
            </a:r>
            <a:r>
              <a:rPr lang="fr-FR" dirty="0" smtClean="0">
                <a:latin typeface="Times"/>
                <a:cs typeface="Times"/>
              </a:rPr>
              <a:t>) / H</a:t>
            </a:r>
            <a:r>
              <a:rPr lang="fr-FR" baseline="-25000" dirty="0" smtClean="0">
                <a:latin typeface="Times"/>
                <a:cs typeface="Times"/>
              </a:rPr>
              <a:t>2</a:t>
            </a:r>
            <a:r>
              <a:rPr lang="fr-FR" dirty="0" smtClean="0">
                <a:latin typeface="Times"/>
                <a:cs typeface="Times"/>
              </a:rPr>
              <a:t>(</a:t>
            </a:r>
            <a:r>
              <a:rPr lang="fr-FR" dirty="0">
                <a:latin typeface="Times"/>
                <a:cs typeface="Times"/>
              </a:rPr>
              <a:t>g</a:t>
            </a:r>
            <a:r>
              <a:rPr lang="fr-FR" dirty="0" smtClean="0">
                <a:latin typeface="Times"/>
                <a:cs typeface="Times"/>
              </a:rPr>
              <a:t>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488861" y="2013947"/>
            <a:ext cx="13214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</a:t>
            </a:r>
            <a:r>
              <a:rPr lang="fr-FR" baseline="-25000" dirty="0" smtClean="0"/>
              <a:t>H2 </a:t>
            </a:r>
            <a:r>
              <a:rPr lang="fr-FR" dirty="0" smtClean="0"/>
              <a:t>=1 bar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007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424A181E-5B36-4DDE-BA99-FF03C435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22764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DD7E6B"/>
                </a:solidFill>
                <a:latin typeface="Arial"/>
                <a:ea typeface="Arial"/>
                <a:cs typeface="Arial"/>
              </a:rPr>
              <a:t>Potentiel d’électrode </a:t>
            </a:r>
            <a:endParaRPr lang="fr-FR" sz="2800" b="1" u="sng" baseline="30000" dirty="0"/>
          </a:p>
        </p:txBody>
      </p:sp>
      <p:grpSp>
        <p:nvGrpSpPr>
          <p:cNvPr id="25" name="Groupe 24">
            <a:extLst>
              <a:ext uri="{FF2B5EF4-FFF2-40B4-BE49-F238E27FC236}">
                <a16:creationId xmlns="" xmlns:a16="http://schemas.microsoft.com/office/drawing/2014/main" id="{231DD14D-0C41-42EB-8A1D-D6EE5A438766}"/>
              </a:ext>
            </a:extLst>
          </p:cNvPr>
          <p:cNvGrpSpPr/>
          <p:nvPr/>
        </p:nvGrpSpPr>
        <p:grpSpPr>
          <a:xfrm>
            <a:off x="5277739" y="1256742"/>
            <a:ext cx="2728232" cy="4984175"/>
            <a:chOff x="2882428" y="1287872"/>
            <a:chExt cx="3637642" cy="4984175"/>
          </a:xfrm>
        </p:grpSpPr>
        <p:grpSp>
          <p:nvGrpSpPr>
            <p:cNvPr id="3" name="Groupe 2">
              <a:extLst>
                <a:ext uri="{FF2B5EF4-FFF2-40B4-BE49-F238E27FC236}">
                  <a16:creationId xmlns="" xmlns:a16="http://schemas.microsoft.com/office/drawing/2014/main" id="{7A5A1DF8-EEC1-4852-B6BE-D57A772BDCE7}"/>
                </a:ext>
              </a:extLst>
            </p:cNvPr>
            <p:cNvGrpSpPr/>
            <p:nvPr/>
          </p:nvGrpSpPr>
          <p:grpSpPr>
            <a:xfrm>
              <a:off x="2882428" y="3002023"/>
              <a:ext cx="2739910" cy="3184757"/>
              <a:chOff x="4316867" y="1846445"/>
              <a:chExt cx="2739910" cy="3184757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="" xmlns:a16="http://schemas.microsoft.com/office/drawing/2014/main" id="{D825551D-5F7F-4E72-A739-FECB5C003034}"/>
                  </a:ext>
                </a:extLst>
              </p:cNvPr>
              <p:cNvGrpSpPr/>
              <p:nvPr/>
            </p:nvGrpSpPr>
            <p:grpSpPr>
              <a:xfrm>
                <a:off x="4316867" y="1846445"/>
                <a:ext cx="2739910" cy="3184757"/>
                <a:chOff x="1794335" y="2023347"/>
                <a:chExt cx="2739910" cy="3184757"/>
              </a:xfrm>
            </p:grpSpPr>
            <p:grpSp>
              <p:nvGrpSpPr>
                <p:cNvPr id="35" name="Groupe 34">
                  <a:extLst>
                    <a:ext uri="{FF2B5EF4-FFF2-40B4-BE49-F238E27FC236}">
                      <a16:creationId xmlns="" xmlns:a16="http://schemas.microsoft.com/office/drawing/2014/main" id="{1222DE59-11B4-4FBE-8FD8-000B749C2E74}"/>
                    </a:ext>
                  </a:extLst>
                </p:cNvPr>
                <p:cNvGrpSpPr/>
                <p:nvPr/>
              </p:nvGrpSpPr>
              <p:grpSpPr>
                <a:xfrm>
                  <a:off x="2271914" y="2023347"/>
                  <a:ext cx="2262331" cy="3184757"/>
                  <a:chOff x="2271914" y="2023347"/>
                  <a:chExt cx="2262331" cy="3184757"/>
                </a:xfrm>
              </p:grpSpPr>
              <p:grpSp>
                <p:nvGrpSpPr>
                  <p:cNvPr id="31" name="Groupe 30">
                    <a:extLst>
                      <a:ext uri="{FF2B5EF4-FFF2-40B4-BE49-F238E27FC236}">
                        <a16:creationId xmlns="" xmlns:a16="http://schemas.microsoft.com/office/drawing/2014/main" id="{62724175-13BB-47EA-9509-F02FCE77212F}"/>
                      </a:ext>
                    </a:extLst>
                  </p:cNvPr>
                  <p:cNvGrpSpPr/>
                  <p:nvPr/>
                </p:nvGrpSpPr>
                <p:grpSpPr>
                  <a:xfrm>
                    <a:off x="2271919" y="2023347"/>
                    <a:ext cx="2262326" cy="3184757"/>
                    <a:chOff x="2271919" y="2023347"/>
                    <a:chExt cx="2262326" cy="3184757"/>
                  </a:xfrm>
                </p:grpSpPr>
                <p:grpSp>
                  <p:nvGrpSpPr>
                    <p:cNvPr id="5" name="Grouper 48">
                      <a:extLst>
                        <a:ext uri="{FF2B5EF4-FFF2-40B4-BE49-F238E27FC236}">
                          <a16:creationId xmlns="" xmlns:a16="http://schemas.microsoft.com/office/drawing/2014/main" id="{2DC55C4D-DBF9-49C6-AD78-863B875BEA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1919" y="2728650"/>
                      <a:ext cx="2262326" cy="2479454"/>
                      <a:chOff x="0" y="0"/>
                      <a:chExt cx="821150" cy="824230"/>
                    </a:xfrm>
                  </p:grpSpPr>
                  <p:grpSp>
                    <p:nvGrpSpPr>
                      <p:cNvPr id="6" name="Grouper 31">
                        <a:extLst>
                          <a:ext uri="{FF2B5EF4-FFF2-40B4-BE49-F238E27FC236}">
                            <a16:creationId xmlns="" xmlns:a16="http://schemas.microsoft.com/office/drawing/2014/main" id="{35B37C7E-BBC8-4ACD-B52E-9D8D572CE3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24130"/>
                        <a:ext cx="821150" cy="800100"/>
                        <a:chOff x="0" y="0"/>
                        <a:chExt cx="821150" cy="800100"/>
                      </a:xfrm>
                    </p:grpSpPr>
                    <p:sp>
                      <p:nvSpPr>
                        <p:cNvPr id="8" name="Arrondir un rectangle avec un coin du même côté 29">
                          <a:extLst>
                            <a:ext uri="{FF2B5EF4-FFF2-40B4-BE49-F238E27FC236}">
                              <a16:creationId xmlns="" xmlns:a16="http://schemas.microsoft.com/office/drawing/2014/main" id="{54D46A76-C750-4A3F-B5A2-14251A67F2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0"/>
                          <a:ext cx="821150" cy="8001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9" name="Arrondir un rectangle avec un coin du même côté 30">
                          <a:extLst>
                            <a:ext uri="{FF2B5EF4-FFF2-40B4-BE49-F238E27FC236}">
                              <a16:creationId xmlns="" xmlns:a16="http://schemas.microsoft.com/office/drawing/2014/main" id="{6317C273-6C8D-412B-BB14-D6C8621A96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457200"/>
                          <a:ext cx="821150" cy="3429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="" xmlns:a16="http://schemas.microsoft.com/office/drawing/2014/main" id="{BBE7C5C4-950D-4BA5-ABBB-19F361982B77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0" y="0"/>
                        <a:ext cx="821150" cy="4448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10" name="Grouper 578">
                      <a:extLst>
                        <a:ext uri="{FF2B5EF4-FFF2-40B4-BE49-F238E27FC236}">
                          <a16:creationId xmlns="" xmlns:a16="http://schemas.microsoft.com/office/drawing/2014/main" id="{224A5D57-B183-46D6-9788-106988E089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6927" y="2948834"/>
                      <a:ext cx="220733" cy="1567286"/>
                      <a:chOff x="0" y="0"/>
                      <a:chExt cx="149860" cy="795020"/>
                    </a:xfrm>
                  </p:grpSpPr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="" xmlns:a16="http://schemas.microsoft.com/office/drawing/2014/main" id="{17F614C4-39EF-4D76-9FCB-4633814748D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19685" y="20320"/>
                        <a:ext cx="189865" cy="149225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="" xmlns:a16="http://schemas.microsoft.com/office/drawing/2014/main" id="{C1E47AEE-C851-40A4-94FF-6B1DA6752EE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219710" y="410210"/>
                        <a:ext cx="589915" cy="1492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="" xmlns:a16="http://schemas.microsoft.com/office/drawing/2014/main" id="{49E8A288-DB36-4781-BEBC-E32CA9A3B41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144145" y="486410"/>
                        <a:ext cx="437515" cy="1492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4" name="Rectangle 13">
                        <a:extLst>
                          <a:ext uri="{FF2B5EF4-FFF2-40B4-BE49-F238E27FC236}">
                            <a16:creationId xmlns="" xmlns:a16="http://schemas.microsoft.com/office/drawing/2014/main" id="{73B86922-086F-4AA7-B31A-B1D58F5155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70" y="189865"/>
                        <a:ext cx="45719" cy="5010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cxnSp>
                    <p:nvCxnSpPr>
                      <p:cNvPr id="15" name="Connecteur droit 14">
                        <a:extLst>
                          <a:ext uri="{FF2B5EF4-FFF2-40B4-BE49-F238E27FC236}">
                            <a16:creationId xmlns="" xmlns:a16="http://schemas.microsoft.com/office/drawing/2014/main" id="{EE3FECD8-8C4F-457F-95EB-05D256B0E10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9845" y="795020"/>
                        <a:ext cx="94430" cy="0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Connecteur droit 15">
                        <a:extLst>
                          <a:ext uri="{FF2B5EF4-FFF2-40B4-BE49-F238E27FC236}">
                            <a16:creationId xmlns="" xmlns:a16="http://schemas.microsoft.com/office/drawing/2014/main" id="{0D296997-A47C-48A8-9CC8-26319365A86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3660" y="189865"/>
                        <a:ext cx="0" cy="42799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="" xmlns:a16="http://schemas.microsoft.com/office/drawing/2014/main" id="{7050DA23-CEAD-449D-9221-6A21976B1D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70" y="601980"/>
                        <a:ext cx="45085" cy="4508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="" xmlns:a16="http://schemas.microsoft.com/office/drawing/2014/main" id="{D3112838-353A-419E-BC57-03E73CDAFE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610" y="644525"/>
                        <a:ext cx="45085" cy="4508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30" name="Groupe 29">
                      <a:extLst>
                        <a:ext uri="{FF2B5EF4-FFF2-40B4-BE49-F238E27FC236}">
                          <a16:creationId xmlns="" xmlns:a16="http://schemas.microsoft.com/office/drawing/2014/main" id="{1F5B422F-61BB-47BD-BBD6-30CED6E517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5623" y="2023347"/>
                      <a:ext cx="994410" cy="1598676"/>
                      <a:chOff x="5136197" y="2673162"/>
                      <a:chExt cx="1919605" cy="1598676"/>
                    </a:xfrm>
                  </p:grpSpPr>
                  <p:sp>
                    <p:nvSpPr>
                      <p:cNvPr id="27" name="Arc 26">
                        <a:extLst>
                          <a:ext uri="{FF2B5EF4-FFF2-40B4-BE49-F238E27FC236}">
                            <a16:creationId xmlns="" xmlns:a16="http://schemas.microsoft.com/office/drawing/2014/main" id="{A485466B-3600-43C2-9649-210FC8C274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79452" y="2951038"/>
                        <a:ext cx="1276350" cy="1320800"/>
                      </a:xfrm>
                      <a:prstGeom prst="arc">
                        <a:avLst/>
                      </a:prstGeom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8" name="Arc 27">
                        <a:extLst>
                          <a:ext uri="{FF2B5EF4-FFF2-40B4-BE49-F238E27FC236}">
                            <a16:creationId xmlns="" xmlns:a16="http://schemas.microsoft.com/office/drawing/2014/main" id="{883EC51F-20AF-436B-B7C2-8867E478DC9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36197" y="2951038"/>
                        <a:ext cx="1381759" cy="1320800"/>
                      </a:xfrm>
                      <a:prstGeom prst="arc">
                        <a:avLst/>
                      </a:prstGeom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="" xmlns:a16="http://schemas.microsoft.com/office/drawing/2014/main" id="{E7650137-2976-4260-B9D9-F50AA1B1CB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36744" y="2673162"/>
                        <a:ext cx="1111905" cy="43199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fr-FR" sz="2400" b="1" dirty="0">
                            <a:solidFill>
                              <a:schemeClr val="tx1"/>
                            </a:solidFill>
                          </a:rPr>
                          <a:t>V</a:t>
                        </a:r>
                      </a:p>
                    </p:txBody>
                  </p:sp>
                </p:grpSp>
              </p:grpSp>
              <p:sp>
                <p:nvSpPr>
                  <p:cNvPr id="32" name="Arrondir un rectangle avec un coin du même côté 9">
                    <a:extLst>
                      <a:ext uri="{FF2B5EF4-FFF2-40B4-BE49-F238E27FC236}">
                        <a16:creationId xmlns="" xmlns:a16="http://schemas.microsoft.com/office/drawing/2014/main" id="{707D0F7D-99B8-43BD-B687-9934D131950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71914" y="4175045"/>
                    <a:ext cx="2262331" cy="1033058"/>
                  </a:xfrm>
                  <a:prstGeom prst="round2Same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 w="3175" cmpd="sng"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33" name="Ellipse 32">
                    <a:extLst>
                      <a:ext uri="{FF2B5EF4-FFF2-40B4-BE49-F238E27FC236}">
                        <a16:creationId xmlns="" xmlns:a16="http://schemas.microsoft.com/office/drawing/2014/main" id="{AB323578-E972-4FEF-8193-1BA26A0E0344}"/>
                      </a:ext>
                    </a:extLst>
                  </p:cNvPr>
                  <p:cNvSpPr/>
                  <p:nvPr/>
                </p:nvSpPr>
                <p:spPr>
                  <a:xfrm>
                    <a:off x="2749480" y="2272376"/>
                    <a:ext cx="144000" cy="14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Ellipse 33">
                    <a:extLst>
                      <a:ext uri="{FF2B5EF4-FFF2-40B4-BE49-F238E27FC236}">
                        <a16:creationId xmlns="" xmlns:a16="http://schemas.microsoft.com/office/drawing/2014/main" id="{5812FCC1-F77A-4140-85C1-8FBB345B39C3}"/>
                      </a:ext>
                    </a:extLst>
                  </p:cNvPr>
                  <p:cNvSpPr/>
                  <p:nvPr/>
                </p:nvSpPr>
                <p:spPr>
                  <a:xfrm>
                    <a:off x="3279765" y="2269796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ZoneTexte 35">
                      <a:extLst>
                        <a:ext uri="{FF2B5EF4-FFF2-40B4-BE49-F238E27FC236}">
                          <a16:creationId xmlns="" xmlns:a16="http://schemas.microsoft.com/office/drawing/2014/main" id="{FA7A55D8-3943-4587-9D24-47A0DE2F1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94335" y="3069078"/>
                      <a:ext cx="2789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=""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Pt</m:t>
                            </m:r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36" name="ZoneTexte 35">
                      <a:extLst>
                        <a:ext uri="{FF2B5EF4-FFF2-40B4-BE49-F238E27FC236}">
                          <a16:creationId xmlns:a16="http://schemas.microsoft.com/office/drawing/2014/main" id="{FA7A55D8-3943-4587-9D24-47A0DE2F1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4335" y="3069078"/>
                      <a:ext cx="347851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9298" r="-2105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1" name="Rectangle 70">
                <a:extLst>
                  <a:ext uri="{FF2B5EF4-FFF2-40B4-BE49-F238E27FC236}">
                    <a16:creationId xmlns="" xmlns:a16="http://schemas.microsoft.com/office/drawing/2014/main" id="{83474534-234F-4D6B-96E7-19A4537EF5F3}"/>
                  </a:ext>
                </a:extLst>
              </p:cNvPr>
              <p:cNvSpPr/>
              <p:nvPr/>
            </p:nvSpPr>
            <p:spPr>
              <a:xfrm rot="5400000">
                <a:off x="4317360" y="3418779"/>
                <a:ext cx="1558536" cy="282345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73" name="Groupe 72">
              <a:extLst>
                <a:ext uri="{FF2B5EF4-FFF2-40B4-BE49-F238E27FC236}">
                  <a16:creationId xmlns="" xmlns:a16="http://schemas.microsoft.com/office/drawing/2014/main" id="{34E9E61E-361A-4E22-B266-39D89A6875BF}"/>
                </a:ext>
              </a:extLst>
            </p:cNvPr>
            <p:cNvGrpSpPr/>
            <p:nvPr/>
          </p:nvGrpSpPr>
          <p:grpSpPr>
            <a:xfrm flipH="1">
              <a:off x="3031435" y="1287872"/>
              <a:ext cx="3488635" cy="4984175"/>
              <a:chOff x="2001570" y="2829078"/>
              <a:chExt cx="2341324" cy="2886570"/>
            </a:xfrm>
          </p:grpSpPr>
          <p:grpSp>
            <p:nvGrpSpPr>
              <p:cNvPr id="74" name="Grouper 836">
                <a:extLst>
                  <a:ext uri="{FF2B5EF4-FFF2-40B4-BE49-F238E27FC236}">
                    <a16:creationId xmlns="" xmlns:a16="http://schemas.microsoft.com/office/drawing/2014/main" id="{AD4745FD-A8D6-4FB4-B7BF-71D441BFA224}"/>
                  </a:ext>
                </a:extLst>
              </p:cNvPr>
              <p:cNvGrpSpPr/>
              <p:nvPr/>
            </p:nvGrpSpPr>
            <p:grpSpPr>
              <a:xfrm>
                <a:off x="2001570" y="2829078"/>
                <a:ext cx="2341324" cy="2886570"/>
                <a:chOff x="30647" y="-276913"/>
                <a:chExt cx="1873518" cy="2886570"/>
              </a:xfrm>
            </p:grpSpPr>
            <p:cxnSp>
              <p:nvCxnSpPr>
                <p:cNvPr id="110" name="Connecteur droit 109">
                  <a:extLst>
                    <a:ext uri="{FF2B5EF4-FFF2-40B4-BE49-F238E27FC236}">
                      <a16:creationId xmlns="" xmlns:a16="http://schemas.microsoft.com/office/drawing/2014/main" id="{67AE6CAA-CF74-4526-A60B-D5B2F2B3506F}"/>
                    </a:ext>
                  </a:extLst>
                </p:cNvPr>
                <p:cNvCxnSpPr/>
                <p:nvPr/>
              </p:nvCxnSpPr>
              <p:spPr>
                <a:xfrm>
                  <a:off x="33022" y="-276913"/>
                  <a:ext cx="0" cy="2886570"/>
                </a:xfrm>
                <a:prstGeom prst="line">
                  <a:avLst/>
                </a:prstGeom>
                <a:ln w="38100" cmpd="sng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="" xmlns:a16="http://schemas.microsoft.com/office/drawing/2014/main" id="{8B4D9C10-6FDB-45FF-9E10-FD138446B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647" y="2600325"/>
                  <a:ext cx="1873518" cy="0"/>
                </a:xfrm>
                <a:prstGeom prst="line">
                  <a:avLst/>
                </a:prstGeom>
                <a:ln w="38100" cmpd="sng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Rectangle 106">
                <a:extLst>
                  <a:ext uri="{FF2B5EF4-FFF2-40B4-BE49-F238E27FC236}">
                    <a16:creationId xmlns="" xmlns:a16="http://schemas.microsoft.com/office/drawing/2014/main" id="{C92EA047-2AEB-44E8-8D7E-0771A2B99ACC}"/>
                  </a:ext>
                </a:extLst>
              </p:cNvPr>
              <p:cNvSpPr/>
              <p:nvPr/>
            </p:nvSpPr>
            <p:spPr>
              <a:xfrm flipV="1">
                <a:off x="2653227" y="4478287"/>
                <a:ext cx="525881" cy="264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="" xmlns:a16="http://schemas.microsoft.com/office/drawing/2014/main" id="{11F53863-27C9-47F8-B2A2-B1609BC0745F}"/>
                  </a:ext>
                </a:extLst>
              </p:cNvPr>
              <p:cNvCxnSpPr/>
              <p:nvPr/>
            </p:nvCxnSpPr>
            <p:spPr>
              <a:xfrm flipV="1">
                <a:off x="2015621" y="3711389"/>
                <a:ext cx="893652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headEnd type="diamond"/>
                <a:tailEnd type="diamon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e 78">
                <a:extLst>
                  <a:ext uri="{FF2B5EF4-FFF2-40B4-BE49-F238E27FC236}">
                    <a16:creationId xmlns="" xmlns:a16="http://schemas.microsoft.com/office/drawing/2014/main" id="{F33C9D73-7A95-4A53-919A-EA8995831F99}"/>
                  </a:ext>
                </a:extLst>
              </p:cNvPr>
              <p:cNvGrpSpPr/>
              <p:nvPr/>
            </p:nvGrpSpPr>
            <p:grpSpPr>
              <a:xfrm>
                <a:off x="2784609" y="3034947"/>
                <a:ext cx="298451" cy="1633856"/>
                <a:chOff x="6073774" y="2665095"/>
                <a:chExt cx="298451" cy="1633856"/>
              </a:xfrm>
            </p:grpSpPr>
            <p:sp>
              <p:nvSpPr>
                <p:cNvPr id="80" name="Rectangle 58">
                  <a:extLst>
                    <a:ext uri="{FF2B5EF4-FFF2-40B4-BE49-F238E27FC236}">
                      <a16:creationId xmlns="" xmlns:a16="http://schemas.microsoft.com/office/drawing/2014/main" id="{71DA4E62-9DC5-4759-AB2B-469AEEB5967B}"/>
                    </a:ext>
                  </a:extLst>
                </p:cNvPr>
                <p:cNvSpPr/>
                <p:nvPr/>
              </p:nvSpPr>
              <p:spPr>
                <a:xfrm>
                  <a:off x="6141719" y="2699386"/>
                  <a:ext cx="137160" cy="1599565"/>
                </a:xfrm>
                <a:custGeom>
                  <a:avLst/>
                  <a:gdLst>
                    <a:gd name="connsiteX0" fmla="*/ 0 w 137160"/>
                    <a:gd name="connsiteY0" fmla="*/ 0 h 1493520"/>
                    <a:gd name="connsiteX1" fmla="*/ 137160 w 137160"/>
                    <a:gd name="connsiteY1" fmla="*/ 0 h 1493520"/>
                    <a:gd name="connsiteX2" fmla="*/ 137160 w 137160"/>
                    <a:gd name="connsiteY2" fmla="*/ 1493520 h 1493520"/>
                    <a:gd name="connsiteX3" fmla="*/ 0 w 137160"/>
                    <a:gd name="connsiteY3" fmla="*/ 1493520 h 1493520"/>
                    <a:gd name="connsiteX4" fmla="*/ 0 w 137160"/>
                    <a:gd name="connsiteY4" fmla="*/ 0 h 1493520"/>
                    <a:gd name="connsiteX0" fmla="*/ 0 w 137160"/>
                    <a:gd name="connsiteY0" fmla="*/ 0 h 1494790"/>
                    <a:gd name="connsiteX1" fmla="*/ 137160 w 137160"/>
                    <a:gd name="connsiteY1" fmla="*/ 0 h 1494790"/>
                    <a:gd name="connsiteX2" fmla="*/ 137160 w 137160"/>
                    <a:gd name="connsiteY2" fmla="*/ 1493520 h 1494790"/>
                    <a:gd name="connsiteX3" fmla="*/ 65405 w 137160"/>
                    <a:gd name="connsiteY3" fmla="*/ 1494790 h 1494790"/>
                    <a:gd name="connsiteX4" fmla="*/ 0 w 137160"/>
                    <a:gd name="connsiteY4" fmla="*/ 1493520 h 1494790"/>
                    <a:gd name="connsiteX5" fmla="*/ 0 w 137160"/>
                    <a:gd name="connsiteY5" fmla="*/ 0 h 1494790"/>
                    <a:gd name="connsiteX0" fmla="*/ 0 w 137160"/>
                    <a:gd name="connsiteY0" fmla="*/ 0 h 1551940"/>
                    <a:gd name="connsiteX1" fmla="*/ 137160 w 137160"/>
                    <a:gd name="connsiteY1" fmla="*/ 0 h 1551940"/>
                    <a:gd name="connsiteX2" fmla="*/ 137160 w 137160"/>
                    <a:gd name="connsiteY2" fmla="*/ 1493520 h 1551940"/>
                    <a:gd name="connsiteX3" fmla="*/ 71755 w 137160"/>
                    <a:gd name="connsiteY3" fmla="*/ 1551940 h 1551940"/>
                    <a:gd name="connsiteX4" fmla="*/ 0 w 137160"/>
                    <a:gd name="connsiteY4" fmla="*/ 1493520 h 1551940"/>
                    <a:gd name="connsiteX5" fmla="*/ 0 w 137160"/>
                    <a:gd name="connsiteY5" fmla="*/ 0 h 1551940"/>
                    <a:gd name="connsiteX0" fmla="*/ 0 w 137160"/>
                    <a:gd name="connsiteY0" fmla="*/ 0 h 1599565"/>
                    <a:gd name="connsiteX1" fmla="*/ 137160 w 137160"/>
                    <a:gd name="connsiteY1" fmla="*/ 0 h 1599565"/>
                    <a:gd name="connsiteX2" fmla="*/ 137160 w 137160"/>
                    <a:gd name="connsiteY2" fmla="*/ 1493520 h 1599565"/>
                    <a:gd name="connsiteX3" fmla="*/ 71755 w 137160"/>
                    <a:gd name="connsiteY3" fmla="*/ 1599565 h 1599565"/>
                    <a:gd name="connsiteX4" fmla="*/ 0 w 137160"/>
                    <a:gd name="connsiteY4" fmla="*/ 1493520 h 1599565"/>
                    <a:gd name="connsiteX5" fmla="*/ 0 w 137160"/>
                    <a:gd name="connsiteY5" fmla="*/ 0 h 1599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7160" h="1599565"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1493520"/>
                      </a:lnTo>
                      <a:lnTo>
                        <a:pt x="71755" y="1599565"/>
                      </a:lnTo>
                      <a:lnTo>
                        <a:pt x="0" y="14935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20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fr-FR" sz="1200">
                    <a:effectLst/>
                    <a:ea typeface="MS Mincho" panose="020B0400000000000000" pitchFamily="49" charset="-128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1" name="Grouper 256">
                  <a:extLst>
                    <a:ext uri="{FF2B5EF4-FFF2-40B4-BE49-F238E27FC236}">
                      <a16:creationId xmlns="" xmlns:a16="http://schemas.microsoft.com/office/drawing/2014/main" id="{6972EE05-F5C4-4D4C-878E-DD41B61C2BFC}"/>
                    </a:ext>
                  </a:extLst>
                </p:cNvPr>
                <p:cNvGrpSpPr/>
                <p:nvPr/>
              </p:nvGrpSpPr>
              <p:grpSpPr>
                <a:xfrm>
                  <a:off x="6223000" y="3632832"/>
                  <a:ext cx="55880" cy="248920"/>
                  <a:chOff x="571500" y="1910444"/>
                  <a:chExt cx="251460" cy="457200"/>
                </a:xfrm>
              </p:grpSpPr>
              <p:cxnSp>
                <p:nvCxnSpPr>
                  <p:cNvPr id="99" name="Connecteur droit 98">
                    <a:extLst>
                      <a:ext uri="{FF2B5EF4-FFF2-40B4-BE49-F238E27FC236}">
                        <a16:creationId xmlns="" xmlns:a16="http://schemas.microsoft.com/office/drawing/2014/main" id="{FA99716B-14DA-481D-87E2-FC718577DCED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1910444"/>
                    <a:ext cx="2514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onnecteur droit 99">
                    <a:extLst>
                      <a:ext uri="{FF2B5EF4-FFF2-40B4-BE49-F238E27FC236}">
                        <a16:creationId xmlns="" xmlns:a16="http://schemas.microsoft.com/office/drawing/2014/main" id="{9D4C695A-7A4A-40D6-95F6-EE6A744A0453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3676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Connecteur droit 100">
                    <a:extLst>
                      <a:ext uri="{FF2B5EF4-FFF2-40B4-BE49-F238E27FC236}">
                        <a16:creationId xmlns="" xmlns:a16="http://schemas.microsoft.com/office/drawing/2014/main" id="{87D6E4C6-C5A6-4308-9FE1-35B7C3C568A4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2533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onnecteur droit 101">
                    <a:extLst>
                      <a:ext uri="{FF2B5EF4-FFF2-40B4-BE49-F238E27FC236}">
                        <a16:creationId xmlns="" xmlns:a16="http://schemas.microsoft.com/office/drawing/2014/main" id="{722EA9AF-0680-4B66-907F-04D08450C624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1390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Connecteur droit 102">
                    <a:extLst>
                      <a:ext uri="{FF2B5EF4-FFF2-40B4-BE49-F238E27FC236}">
                        <a16:creationId xmlns="" xmlns:a16="http://schemas.microsoft.com/office/drawing/2014/main" id="{76A90895-861C-4171-B9B6-27C76BE96822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0247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er 268">
                  <a:extLst>
                    <a:ext uri="{FF2B5EF4-FFF2-40B4-BE49-F238E27FC236}">
                      <a16:creationId xmlns="" xmlns:a16="http://schemas.microsoft.com/office/drawing/2014/main" id="{094E9499-19F0-47D2-9ED2-48773E793B5F}"/>
                    </a:ext>
                  </a:extLst>
                </p:cNvPr>
                <p:cNvGrpSpPr/>
                <p:nvPr/>
              </p:nvGrpSpPr>
              <p:grpSpPr>
                <a:xfrm>
                  <a:off x="6223000" y="3321683"/>
                  <a:ext cx="55880" cy="248920"/>
                  <a:chOff x="571500" y="1338944"/>
                  <a:chExt cx="251460" cy="457200"/>
                </a:xfrm>
              </p:grpSpPr>
              <p:cxnSp>
                <p:nvCxnSpPr>
                  <p:cNvPr id="94" name="Connecteur droit 93">
                    <a:extLst>
                      <a:ext uri="{FF2B5EF4-FFF2-40B4-BE49-F238E27FC236}">
                        <a16:creationId xmlns="" xmlns:a16="http://schemas.microsoft.com/office/drawing/2014/main" id="{94C947EA-A2F0-46BF-8D4F-668B6F203C1D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1338944"/>
                    <a:ext cx="2514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Connecteur droit 94">
                    <a:extLst>
                      <a:ext uri="{FF2B5EF4-FFF2-40B4-BE49-F238E27FC236}">
                        <a16:creationId xmlns="" xmlns:a16="http://schemas.microsoft.com/office/drawing/2014/main" id="{A12B8F57-EFC1-4788-8E13-62B63676B053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7961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Connecteur droit 95">
                    <a:extLst>
                      <a:ext uri="{FF2B5EF4-FFF2-40B4-BE49-F238E27FC236}">
                        <a16:creationId xmlns="" xmlns:a16="http://schemas.microsoft.com/office/drawing/2014/main" id="{D6FF7D6B-A13F-425F-9875-C79A89426D91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6818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Connecteur droit 96">
                    <a:extLst>
                      <a:ext uri="{FF2B5EF4-FFF2-40B4-BE49-F238E27FC236}">
                        <a16:creationId xmlns="" xmlns:a16="http://schemas.microsoft.com/office/drawing/2014/main" id="{CF8C58E5-2F94-47BF-90DD-1A8AC2DC8DCF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5675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97">
                    <a:extLst>
                      <a:ext uri="{FF2B5EF4-FFF2-40B4-BE49-F238E27FC236}">
                        <a16:creationId xmlns="" xmlns:a16="http://schemas.microsoft.com/office/drawing/2014/main" id="{37DF206A-2C26-415F-93CF-1D0FBE53CD0D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4532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er 274">
                  <a:extLst>
                    <a:ext uri="{FF2B5EF4-FFF2-40B4-BE49-F238E27FC236}">
                      <a16:creationId xmlns="" xmlns:a16="http://schemas.microsoft.com/office/drawing/2014/main" id="{FD192AFD-A7D3-4467-951D-D46971F57DD1}"/>
                    </a:ext>
                  </a:extLst>
                </p:cNvPr>
                <p:cNvGrpSpPr/>
                <p:nvPr/>
              </p:nvGrpSpPr>
              <p:grpSpPr>
                <a:xfrm>
                  <a:off x="6223000" y="3010533"/>
                  <a:ext cx="55880" cy="248920"/>
                  <a:chOff x="571500" y="767444"/>
                  <a:chExt cx="251460" cy="457200"/>
                </a:xfrm>
              </p:grpSpPr>
              <p:cxnSp>
                <p:nvCxnSpPr>
                  <p:cNvPr id="89" name="Connecteur droit 88">
                    <a:extLst>
                      <a:ext uri="{FF2B5EF4-FFF2-40B4-BE49-F238E27FC236}">
                        <a16:creationId xmlns="" xmlns:a16="http://schemas.microsoft.com/office/drawing/2014/main" id="{580056AA-8184-424C-BDA1-4D3071F662CB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767444"/>
                    <a:ext cx="2514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Connecteur droit 89">
                    <a:extLst>
                      <a:ext uri="{FF2B5EF4-FFF2-40B4-BE49-F238E27FC236}">
                        <a16:creationId xmlns="" xmlns:a16="http://schemas.microsoft.com/office/drawing/2014/main" id="{4DFD2AF9-8ECB-48D5-A8EF-8BC63E936EE1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2246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Connecteur droit 90">
                    <a:extLst>
                      <a:ext uri="{FF2B5EF4-FFF2-40B4-BE49-F238E27FC236}">
                        <a16:creationId xmlns="" xmlns:a16="http://schemas.microsoft.com/office/drawing/2014/main" id="{76EC1ADD-D8A5-4D20-8B20-4F3074CCAF89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1103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Connecteur droit 91">
                    <a:extLst>
                      <a:ext uri="{FF2B5EF4-FFF2-40B4-BE49-F238E27FC236}">
                        <a16:creationId xmlns="" xmlns:a16="http://schemas.microsoft.com/office/drawing/2014/main" id="{86F5B1B7-D69D-4AA9-8269-65ABF1CEB13B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9960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Connecteur droit 92">
                    <a:extLst>
                      <a:ext uri="{FF2B5EF4-FFF2-40B4-BE49-F238E27FC236}">
                        <a16:creationId xmlns="" xmlns:a16="http://schemas.microsoft.com/office/drawing/2014/main" id="{4EF7F3DA-AED3-40A1-9090-EBACEE0547F7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8817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4" name="Connecteur droit 83">
                  <a:extLst>
                    <a:ext uri="{FF2B5EF4-FFF2-40B4-BE49-F238E27FC236}">
                      <a16:creationId xmlns="" xmlns:a16="http://schemas.microsoft.com/office/drawing/2014/main" id="{98EF3316-3ECE-4DDF-B80E-C2C23DF06781}"/>
                    </a:ext>
                  </a:extLst>
                </p:cNvPr>
                <p:cNvCxnSpPr/>
                <p:nvPr/>
              </p:nvCxnSpPr>
              <p:spPr>
                <a:xfrm flipH="1">
                  <a:off x="6141720" y="3544192"/>
                  <a:ext cx="137160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Rectangle 84">
                  <a:extLst>
                    <a:ext uri="{FF2B5EF4-FFF2-40B4-BE49-F238E27FC236}">
                      <a16:creationId xmlns="" xmlns:a16="http://schemas.microsoft.com/office/drawing/2014/main" id="{0C50EC47-9467-4806-8A6B-D73A65DEA352}"/>
                    </a:ext>
                  </a:extLst>
                </p:cNvPr>
                <p:cNvSpPr/>
                <p:nvPr/>
              </p:nvSpPr>
              <p:spPr>
                <a:xfrm>
                  <a:off x="6114098" y="2665095"/>
                  <a:ext cx="191453" cy="679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86" name="Groupe 85">
                  <a:extLst>
                    <a:ext uri="{FF2B5EF4-FFF2-40B4-BE49-F238E27FC236}">
                      <a16:creationId xmlns="" xmlns:a16="http://schemas.microsoft.com/office/drawing/2014/main" id="{C7DBCEBD-2DB6-4408-9B0E-B6A43011D9BC}"/>
                    </a:ext>
                  </a:extLst>
                </p:cNvPr>
                <p:cNvGrpSpPr/>
                <p:nvPr/>
              </p:nvGrpSpPr>
              <p:grpSpPr>
                <a:xfrm>
                  <a:off x="6073774" y="3957001"/>
                  <a:ext cx="298451" cy="142241"/>
                  <a:chOff x="6127750" y="4239260"/>
                  <a:chExt cx="298451" cy="142241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="" xmlns:a16="http://schemas.microsoft.com/office/drawing/2014/main" id="{7F0AA37C-0065-4E9A-A6A6-400BCC18DE93}"/>
                      </a:ext>
                    </a:extLst>
                  </p:cNvPr>
                  <p:cNvSpPr/>
                  <p:nvPr/>
                </p:nvSpPr>
                <p:spPr>
                  <a:xfrm>
                    <a:off x="6127750" y="4285870"/>
                    <a:ext cx="239601" cy="57057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8" name="Ellipse 87">
                    <a:extLst>
                      <a:ext uri="{FF2B5EF4-FFF2-40B4-BE49-F238E27FC236}">
                        <a16:creationId xmlns="" xmlns:a16="http://schemas.microsoft.com/office/drawing/2014/main" id="{D5E23302-0A1D-4014-BEB0-DE5C9A7F5D28}"/>
                      </a:ext>
                    </a:extLst>
                  </p:cNvPr>
                  <p:cNvSpPr/>
                  <p:nvPr/>
                </p:nvSpPr>
                <p:spPr>
                  <a:xfrm>
                    <a:off x="6351588" y="4239260"/>
                    <a:ext cx="74613" cy="142241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</p:grpSp>
      <p:cxnSp>
        <p:nvCxnSpPr>
          <p:cNvPr id="22" name="Connecteur droit avec flèche 21">
            <a:extLst>
              <a:ext uri="{FF2B5EF4-FFF2-40B4-BE49-F238E27FC236}">
                <a16:creationId xmlns="" xmlns:a16="http://schemas.microsoft.com/office/drawing/2014/main" id="{A886128E-18A8-4F77-B691-327A1845479B}"/>
              </a:ext>
            </a:extLst>
          </p:cNvPr>
          <p:cNvCxnSpPr/>
          <p:nvPr/>
        </p:nvCxnSpPr>
        <p:spPr>
          <a:xfrm>
            <a:off x="4891508" y="5754757"/>
            <a:ext cx="1033349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96593"/>
              </p:ext>
            </p:extLst>
          </p:nvPr>
        </p:nvGraphicFramePr>
        <p:xfrm>
          <a:off x="255774" y="1475838"/>
          <a:ext cx="3875223" cy="164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cument" r:id="rId6" imgW="5969000" imgH="2540000" progId="Word.Document.12">
                  <p:embed/>
                </p:oleObj>
              </mc:Choice>
              <mc:Fallback>
                <p:oleObj name="Document" r:id="rId6" imgW="5969000" imgH="254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774" y="1475838"/>
                        <a:ext cx="3875223" cy="164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819849"/>
              </p:ext>
            </p:extLst>
          </p:nvPr>
        </p:nvGraphicFramePr>
        <p:xfrm>
          <a:off x="255774" y="3469559"/>
          <a:ext cx="5013593" cy="486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Document" r:id="rId9" imgW="5753100" imgH="558800" progId="Word.Document.12">
                  <p:embed/>
                </p:oleObj>
              </mc:Choice>
              <mc:Fallback>
                <p:oleObj name="Document" r:id="rId9" imgW="57531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774" y="3469559"/>
                        <a:ext cx="5013593" cy="486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er 43"/>
          <p:cNvGrpSpPr/>
          <p:nvPr/>
        </p:nvGrpSpPr>
        <p:grpSpPr>
          <a:xfrm>
            <a:off x="4380474" y="1982007"/>
            <a:ext cx="2416910" cy="690428"/>
            <a:chOff x="4380474" y="1982007"/>
            <a:chExt cx="2416910" cy="690428"/>
          </a:xfrm>
        </p:grpSpPr>
        <p:sp>
          <p:nvSpPr>
            <p:cNvPr id="41" name="ZoneTexte 40"/>
            <p:cNvSpPr txBox="1"/>
            <p:nvPr/>
          </p:nvSpPr>
          <p:spPr>
            <a:xfrm>
              <a:off x="4380474" y="2303103"/>
              <a:ext cx="2416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</a:t>
              </a:r>
              <a:r>
                <a:rPr lang="fr-FR" baseline="-25000" dirty="0" smtClean="0"/>
                <a:t>0</a:t>
              </a:r>
              <a:r>
                <a:rPr lang="fr-FR" dirty="0" smtClean="0"/>
                <a:t>(Fe</a:t>
              </a:r>
              <a:r>
                <a:rPr lang="fr-FR" baseline="30000" dirty="0" smtClean="0"/>
                <a:t>2+</a:t>
              </a:r>
              <a:r>
                <a:rPr lang="fr-FR" dirty="0" smtClean="0"/>
                <a:t>)=1,0.10</a:t>
              </a:r>
              <a:r>
                <a:rPr lang="fr-FR" baseline="30000" dirty="0" smtClean="0"/>
                <a:t>-2</a:t>
              </a:r>
              <a:r>
                <a:rPr lang="fr-FR" dirty="0" smtClean="0"/>
                <a:t> mol.L</a:t>
              </a:r>
              <a:r>
                <a:rPr lang="fr-FR" baseline="30000" dirty="0" smtClean="0"/>
                <a:t>-1</a:t>
              </a:r>
              <a:endParaRPr lang="fr-FR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4391291" y="1982007"/>
              <a:ext cx="1167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V</a:t>
              </a:r>
              <a:r>
                <a:rPr lang="fr-FR" baseline="-25000" dirty="0" err="1" smtClean="0"/>
                <a:t>versé</a:t>
              </a:r>
              <a:r>
                <a:rPr lang="fr-FR" dirty="0" smtClean="0"/>
                <a:t>(Fe</a:t>
              </a:r>
              <a:r>
                <a:rPr lang="fr-FR" baseline="30000" dirty="0" smtClean="0"/>
                <a:t>2+</a:t>
              </a:r>
              <a:r>
                <a:rPr lang="fr-FR" dirty="0" smtClean="0"/>
                <a:t>)</a:t>
              </a:r>
              <a:endParaRPr lang="fr-FR" dirty="0"/>
            </a:p>
          </p:txBody>
        </p:sp>
      </p:grpSp>
      <p:sp>
        <p:nvSpPr>
          <p:cNvPr id="104" name="ZoneTexte 103"/>
          <p:cNvSpPr txBox="1"/>
          <p:nvPr/>
        </p:nvSpPr>
        <p:spPr>
          <a:xfrm>
            <a:off x="2974530" y="5784762"/>
            <a:ext cx="241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r>
              <a:rPr lang="fr-FR" baseline="-25000" dirty="0" smtClean="0"/>
              <a:t>0</a:t>
            </a:r>
            <a:r>
              <a:rPr lang="fr-FR" dirty="0" smtClean="0"/>
              <a:t>(Fe</a:t>
            </a:r>
            <a:r>
              <a:rPr lang="fr-FR" baseline="30000" dirty="0" smtClean="0"/>
              <a:t>2+</a:t>
            </a:r>
            <a:r>
              <a:rPr lang="fr-FR" dirty="0" smtClean="0"/>
              <a:t>)=1,0.10</a:t>
            </a:r>
            <a:r>
              <a:rPr lang="fr-FR" baseline="30000" dirty="0" smtClean="0"/>
              <a:t>-2</a:t>
            </a:r>
            <a:r>
              <a:rPr lang="fr-FR" dirty="0" smtClean="0"/>
              <a:t> mol.L</a:t>
            </a:r>
            <a:r>
              <a:rPr lang="fr-FR" baseline="30000" dirty="0" smtClean="0"/>
              <a:t>-1</a:t>
            </a:r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3000188" y="546366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</a:t>
            </a:r>
            <a:r>
              <a:rPr lang="fr-FR" baseline="-25000" dirty="0"/>
              <a:t>0</a:t>
            </a:r>
            <a:r>
              <a:rPr lang="fr-FR" dirty="0" smtClean="0"/>
              <a:t>(Fe</a:t>
            </a:r>
            <a:r>
              <a:rPr lang="fr-FR" baseline="30000" dirty="0" smtClean="0"/>
              <a:t>2+</a:t>
            </a:r>
            <a:r>
              <a:rPr lang="fr-FR" dirty="0" smtClean="0"/>
              <a:t>)= 20 </a:t>
            </a:r>
            <a:r>
              <a:rPr lang="fr-FR" dirty="0" err="1" smtClean="0"/>
              <a:t>mL</a:t>
            </a:r>
            <a:endParaRPr lang="fr-FR" dirty="0"/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="" xmlns:a16="http://schemas.microsoft.com/office/drawing/2014/main" id="{A886128E-18A8-4F77-B691-327A1845479B}"/>
              </a:ext>
            </a:extLst>
          </p:cNvPr>
          <p:cNvCxnSpPr/>
          <p:nvPr/>
        </p:nvCxnSpPr>
        <p:spPr>
          <a:xfrm>
            <a:off x="6247812" y="2303103"/>
            <a:ext cx="727153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4380474" y="1982007"/>
            <a:ext cx="0" cy="8713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3030019" y="5397312"/>
            <a:ext cx="0" cy="8713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6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7B6F6FF-1604-47F6-A89D-D62AB788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dirty="0">
                <a:solidFill>
                  <a:srgbClr val="DD7E6B"/>
                </a:solidFill>
                <a:latin typeface="Arial"/>
                <a:ea typeface="Arial"/>
                <a:cs typeface="Arial"/>
              </a:rPr>
              <a:t>Vérification expérimentale </a:t>
            </a:r>
            <a:br>
              <a:rPr lang="fr-FR" sz="2400" b="1" dirty="0">
                <a:solidFill>
                  <a:srgbClr val="DD7E6B"/>
                </a:solidFill>
                <a:latin typeface="Arial"/>
                <a:ea typeface="Arial"/>
                <a:cs typeface="Arial"/>
              </a:rPr>
            </a:br>
            <a:r>
              <a:rPr lang="fr-FR" sz="2400" b="1" dirty="0">
                <a:solidFill>
                  <a:srgbClr val="DD7E6B"/>
                </a:solidFill>
                <a:latin typeface="Arial"/>
                <a:ea typeface="Arial"/>
                <a:cs typeface="Arial"/>
              </a:rPr>
              <a:t>de la loi de Nernst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81EDADB4-AFA6-4B22-BB06-BD4FD8DF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4D71C4A-21AA-4F4B-B7D3-B5B9C5E3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64" y="1327038"/>
            <a:ext cx="4699612" cy="45673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64C35D7-4C65-477B-BB9A-7E7AF82B2AFA}"/>
              </a:ext>
            </a:extLst>
          </p:cNvPr>
          <p:cNvSpPr/>
          <p:nvPr/>
        </p:nvSpPr>
        <p:spPr>
          <a:xfrm>
            <a:off x="0" y="6577131"/>
            <a:ext cx="70268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Danielle CACHAU-HEREILLAT. Des expériences de la famille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Réd-Ox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2ème édition. de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boeck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2011.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9183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500" y="1539322"/>
            <a:ext cx="2033036" cy="133020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59218" y="120659"/>
            <a:ext cx="6187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DD7E6B"/>
                </a:solidFill>
                <a:latin typeface="Arial"/>
                <a:ea typeface="Arial"/>
                <a:cs typeface="Arial"/>
              </a:rPr>
              <a:t>Analyse chimique d’une eau </a:t>
            </a:r>
            <a:r>
              <a:rPr lang="fr-FR" sz="2400" b="1" dirty="0" smtClean="0">
                <a:solidFill>
                  <a:srgbClr val="DD7E6B"/>
                </a:solidFill>
                <a:latin typeface="Arial"/>
                <a:ea typeface="Arial"/>
                <a:cs typeface="Arial"/>
              </a:rPr>
              <a:t>souterraine</a:t>
            </a:r>
            <a:endParaRPr lang="fr-FR" sz="2400" b="1" dirty="0">
              <a:solidFill>
                <a:srgbClr val="DD7E6B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4" y="1053776"/>
            <a:ext cx="3810000" cy="21336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12117" y="1053776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Conséquence d’une eau trop ferreuse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10534" y="3278808"/>
            <a:ext cx="362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Eau souterraine : très enrichie en fer</a:t>
            </a:r>
          </a:p>
          <a:p>
            <a:r>
              <a:rPr lang="fr-FR" dirty="0" smtClean="0"/>
              <a:t>Le fer est sous forme d’ions ferreux.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247136" y="2891708"/>
            <a:ext cx="36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b="1" u="sng" dirty="0" smtClean="0"/>
              <a:t>Réglementation :</a:t>
            </a:r>
          </a:p>
          <a:p>
            <a:r>
              <a:rPr lang="fr-FR" dirty="0" smtClean="0"/>
              <a:t>      Concentration &lt; </a:t>
            </a:r>
            <a:r>
              <a:rPr lang="fr-FR" i="1" dirty="0" smtClean="0"/>
              <a:t>0,2 mg/L</a:t>
            </a:r>
          </a:p>
          <a:p>
            <a:r>
              <a:rPr lang="fr-FR" dirty="0" smtClean="0"/>
              <a:t>      [Fe</a:t>
            </a:r>
            <a:r>
              <a:rPr lang="fr-FR" baseline="30000" dirty="0" smtClean="0"/>
              <a:t>2+</a:t>
            </a:r>
            <a:r>
              <a:rPr lang="fr-FR" dirty="0" smtClean="0"/>
              <a:t>]&lt;3,6.10</a:t>
            </a:r>
            <a:r>
              <a:rPr lang="fr-FR" baseline="30000" dirty="0" smtClean="0"/>
              <a:t>-6</a:t>
            </a:r>
            <a:r>
              <a:rPr lang="fr-FR" dirty="0"/>
              <a:t> </a:t>
            </a:r>
            <a:r>
              <a:rPr lang="fr-FR" dirty="0" smtClean="0"/>
              <a:t>mol.L</a:t>
            </a:r>
            <a:r>
              <a:rPr lang="fr-FR" baseline="30000" dirty="0" smtClean="0"/>
              <a:t>-1</a:t>
            </a:r>
            <a:endParaRPr lang="fr-FR" dirty="0"/>
          </a:p>
        </p:txBody>
      </p:sp>
      <p:sp>
        <p:nvSpPr>
          <p:cNvPr id="13" name="Accolade ouvrante 12"/>
          <p:cNvSpPr/>
          <p:nvPr/>
        </p:nvSpPr>
        <p:spPr>
          <a:xfrm>
            <a:off x="4528702" y="882571"/>
            <a:ext cx="718434" cy="265546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59218" y="4184497"/>
            <a:ext cx="8707808" cy="646331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Afin de mettre au point un </a:t>
            </a:r>
            <a:r>
              <a:rPr lang="fr-FR" u="sng" dirty="0" smtClean="0"/>
              <a:t>processus de traitement</a:t>
            </a:r>
            <a:r>
              <a:rPr lang="fr-FR" dirty="0" smtClean="0"/>
              <a:t>, il faut auparavant réaliser une analyse chimique : Titrage des ions Fe</a:t>
            </a:r>
            <a:r>
              <a:rPr lang="fr-FR" baseline="30000" dirty="0" smtClean="0"/>
              <a:t>2+</a:t>
            </a:r>
            <a:r>
              <a:rPr lang="fr-FR" dirty="0"/>
              <a:t> </a:t>
            </a:r>
            <a:r>
              <a:rPr lang="fr-FR" dirty="0" smtClean="0"/>
              <a:t>dans l’eau </a:t>
            </a:r>
            <a:r>
              <a:rPr lang="fr-FR" dirty="0" err="1" smtClean="0"/>
              <a:t>soutteraine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38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A7A61A4-80F6-4D04-A6DD-DB6AD4DB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36" y="197670"/>
            <a:ext cx="8229600" cy="443712"/>
          </a:xfrm>
        </p:spPr>
        <p:txBody>
          <a:bodyPr>
            <a:noAutofit/>
          </a:bodyPr>
          <a:lstStyle/>
          <a:p>
            <a:r>
              <a:rPr lang="fr-FR" sz="2400" b="1" dirty="0">
                <a:solidFill>
                  <a:srgbClr val="DD7E6B"/>
                </a:solidFill>
                <a:latin typeface="Arial"/>
                <a:ea typeface="Arial"/>
                <a:cs typeface="Arial"/>
              </a:rPr>
              <a:t>Titrage potentiométrique des ions Fer (II)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="" xmlns:a16="http://schemas.microsoft.com/office/drawing/2014/main" id="{F11653B0-4C08-4A4A-98B3-648A981C3C80}"/>
              </a:ext>
            </a:extLst>
          </p:cNvPr>
          <p:cNvCxnSpPr>
            <a:cxnSpLocks/>
          </p:cNvCxnSpPr>
          <p:nvPr/>
        </p:nvCxnSpPr>
        <p:spPr>
          <a:xfrm flipH="1">
            <a:off x="7555353" y="2135480"/>
            <a:ext cx="34572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="" xmlns:a16="http://schemas.microsoft.com/office/drawing/2014/main" id="{12EEB8E0-464E-47D1-8D07-8E12A4D33EB7}"/>
              </a:ext>
            </a:extLst>
          </p:cNvPr>
          <p:cNvCxnSpPr>
            <a:cxnSpLocks/>
          </p:cNvCxnSpPr>
          <p:nvPr/>
        </p:nvCxnSpPr>
        <p:spPr>
          <a:xfrm>
            <a:off x="5831079" y="5732914"/>
            <a:ext cx="110132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6788734" y="849034"/>
            <a:ext cx="23712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Sulfate de cérium Ce(SO</a:t>
            </a:r>
            <a:r>
              <a:rPr lang="fr-FR" sz="1600" baseline="-25000" dirty="0" smtClean="0"/>
              <a:t>4</a:t>
            </a:r>
            <a:r>
              <a:rPr lang="fr-FR" sz="1600" dirty="0" smtClean="0"/>
              <a:t>)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 </a:t>
            </a:r>
          </a:p>
          <a:p>
            <a:r>
              <a:rPr lang="fr-FR" sz="1600" dirty="0" smtClean="0"/>
              <a:t>C=1,0.10</a:t>
            </a:r>
            <a:r>
              <a:rPr lang="fr-FR" sz="1600" baseline="30000" dirty="0" smtClean="0"/>
              <a:t>-3 </a:t>
            </a:r>
            <a:r>
              <a:rPr lang="fr-FR" sz="1600" dirty="0" smtClean="0"/>
              <a:t>mol.L</a:t>
            </a:r>
            <a:r>
              <a:rPr lang="fr-FR" sz="1600" baseline="30000" dirty="0" smtClean="0"/>
              <a:t>-1</a:t>
            </a:r>
            <a:endParaRPr lang="fr-FR" sz="1600" baseline="30000" dirty="0"/>
          </a:p>
        </p:txBody>
      </p:sp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31924"/>
              </p:ext>
            </p:extLst>
          </p:nvPr>
        </p:nvGraphicFramePr>
        <p:xfrm>
          <a:off x="147645" y="718350"/>
          <a:ext cx="6356750" cy="26117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9548"/>
                <a:gridCol w="1215642"/>
                <a:gridCol w="1471203"/>
                <a:gridCol w="960081"/>
                <a:gridCol w="1120276"/>
              </a:tblGrid>
              <a:tr h="4931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86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Avant l’équivalence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i="1" baseline="0" dirty="0" smtClean="0"/>
                    </a:p>
                    <a:p>
                      <a:pPr algn="ctr"/>
                      <a:endParaRPr lang="fr-FR" i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baseline="0" dirty="0" smtClean="0"/>
                        <a:t>≈0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2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</a:t>
                      </a:r>
                      <a:r>
                        <a:rPr lang="fr-FR" baseline="0" dirty="0" smtClean="0"/>
                        <a:t> l’équivalence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baseline="0" dirty="0" smtClean="0"/>
                        <a:t>V</a:t>
                      </a:r>
                      <a:r>
                        <a:rPr lang="fr-FR" i="1" baseline="-25000" dirty="0" smtClean="0"/>
                        <a:t>0</a:t>
                      </a:r>
                      <a:r>
                        <a:rPr lang="fr-FR" i="1" baseline="0" dirty="0" smtClean="0"/>
                        <a:t>.C</a:t>
                      </a:r>
                      <a:r>
                        <a:rPr lang="fr-FR" i="1" baseline="-25000" dirty="0" smtClean="0"/>
                        <a:t>0</a:t>
                      </a:r>
                      <a:r>
                        <a:rPr lang="fr-FR" i="1" baseline="0" dirty="0" smtClean="0"/>
                        <a:t>-x</a:t>
                      </a:r>
                      <a:r>
                        <a:rPr lang="fr-FR" i="1" baseline="-25000" dirty="0" smtClean="0"/>
                        <a:t>éq</a:t>
                      </a:r>
                      <a:r>
                        <a:rPr lang="fr-FR" i="1" baseline="0" dirty="0" smtClean="0"/>
                        <a:t>≈0</a:t>
                      </a:r>
                    </a:p>
                    <a:p>
                      <a:pPr algn="ctr"/>
                      <a:endParaRPr lang="fr-FR" i="1" baseline="-250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i="1" baseline="0" dirty="0" smtClean="0"/>
                        <a:t>V</a:t>
                      </a:r>
                      <a:r>
                        <a:rPr lang="fr-FR" i="1" baseline="-25000" dirty="0" smtClean="0"/>
                        <a:t>versé</a:t>
                      </a:r>
                      <a:r>
                        <a:rPr lang="fr-FR" i="1" baseline="0" dirty="0" smtClean="0"/>
                        <a:t>.C-x</a:t>
                      </a:r>
                      <a:r>
                        <a:rPr lang="fr-FR" i="1" baseline="-25000" dirty="0" smtClean="0"/>
                        <a:t>éq</a:t>
                      </a:r>
                      <a:r>
                        <a:rPr lang="fr-FR" i="1" baseline="0" dirty="0" smtClean="0"/>
                        <a:t>≈0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i="1" baseline="-250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1" dirty="0" err="1" smtClean="0"/>
                        <a:t>X</a:t>
                      </a:r>
                      <a:r>
                        <a:rPr lang="fr-FR" sz="1600" i="1" baseline="-25000" dirty="0" err="1" smtClean="0"/>
                        <a:t>éq</a:t>
                      </a:r>
                      <a:r>
                        <a:rPr lang="fr-FR" sz="1600" i="1" baseline="0" dirty="0" smtClean="0"/>
                        <a:t>=V</a:t>
                      </a:r>
                      <a:r>
                        <a:rPr lang="fr-FR" sz="1600" i="1" baseline="-25000" dirty="0" smtClean="0"/>
                        <a:t>0</a:t>
                      </a:r>
                      <a:r>
                        <a:rPr lang="fr-FR" sz="1600" i="1" baseline="0" dirty="0" smtClean="0"/>
                        <a:t>.C</a:t>
                      </a:r>
                      <a:r>
                        <a:rPr lang="fr-FR" sz="1600" i="1" baseline="-25000" dirty="0" smtClean="0"/>
                        <a:t>0</a:t>
                      </a:r>
                      <a:endParaRPr lang="fr-FR" sz="16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X</a:t>
                      </a:r>
                      <a:r>
                        <a:rPr lang="fr-FR" sz="1600" baseline="-25000" dirty="0" err="1" smtClean="0"/>
                        <a:t>éq</a:t>
                      </a:r>
                      <a:r>
                        <a:rPr lang="fr-FR" sz="1600" baseline="0" dirty="0" smtClean="0"/>
                        <a:t>=</a:t>
                      </a:r>
                      <a:r>
                        <a:rPr lang="fr-FR" sz="1600" i="1" baseline="0" dirty="0" smtClean="0"/>
                        <a:t>V</a:t>
                      </a:r>
                      <a:r>
                        <a:rPr lang="fr-FR" sz="1600" i="1" baseline="-25000" dirty="0" smtClean="0"/>
                        <a:t>0</a:t>
                      </a:r>
                      <a:r>
                        <a:rPr lang="fr-FR" sz="1600" i="1" baseline="0" dirty="0" smtClean="0"/>
                        <a:t>.C</a:t>
                      </a:r>
                      <a:r>
                        <a:rPr lang="fr-FR" sz="1600" i="1" baseline="-250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86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Après l’équivalence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i="1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i="1" baseline="0" dirty="0" smtClean="0"/>
                        <a:t>≈0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i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baseline="0" dirty="0" smtClean="0"/>
                        <a:t>V</a:t>
                      </a:r>
                      <a:r>
                        <a:rPr lang="fr-FR" sz="1800" i="1" baseline="-25000" dirty="0" smtClean="0"/>
                        <a:t>0</a:t>
                      </a:r>
                      <a:r>
                        <a:rPr lang="fr-FR" sz="1800" i="1" baseline="0" dirty="0" smtClean="0"/>
                        <a:t>.C</a:t>
                      </a:r>
                      <a:r>
                        <a:rPr lang="fr-FR" sz="1800" i="1" baseline="-25000" dirty="0" smtClean="0"/>
                        <a:t>0</a:t>
                      </a:r>
                      <a:endParaRPr lang="fr-FR" sz="1800" i="1" dirty="0" smtClean="0"/>
                    </a:p>
                    <a:p>
                      <a:pPr algn="ctr"/>
                      <a:endParaRPr lang="fr-FR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baseline="0" dirty="0" smtClean="0"/>
                        <a:t>V</a:t>
                      </a:r>
                      <a:r>
                        <a:rPr lang="fr-FR" sz="1800" i="1" baseline="-25000" dirty="0" smtClean="0"/>
                        <a:t>0</a:t>
                      </a:r>
                      <a:r>
                        <a:rPr lang="fr-FR" sz="1800" i="1" baseline="0" dirty="0" smtClean="0"/>
                        <a:t>.C</a:t>
                      </a:r>
                      <a:r>
                        <a:rPr lang="fr-FR" sz="1800" i="1" baseline="-25000" dirty="0" smtClean="0"/>
                        <a:t>0</a:t>
                      </a:r>
                      <a:endParaRPr lang="fr-FR" sz="1800" i="1" dirty="0" smtClean="0"/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fr-FR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ZoneTexte 52"/>
          <p:cNvSpPr txBox="1"/>
          <p:nvPr/>
        </p:nvSpPr>
        <p:spPr>
          <a:xfrm>
            <a:off x="1819521" y="720650"/>
            <a:ext cx="468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Fe</a:t>
            </a:r>
            <a:r>
              <a:rPr lang="fr-FR" baseline="30000" dirty="0" smtClean="0"/>
              <a:t>2+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   +     Ce</a:t>
            </a:r>
            <a:r>
              <a:rPr lang="fr-FR" baseline="30000" dirty="0" smtClean="0"/>
              <a:t>4+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/>
              <a:t> </a:t>
            </a:r>
            <a:r>
              <a:rPr lang="fr-FR" dirty="0" smtClean="0"/>
              <a:t>        =  Fe</a:t>
            </a:r>
            <a:r>
              <a:rPr lang="fr-FR" baseline="30000" dirty="0" smtClean="0"/>
              <a:t>3+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   </a:t>
            </a:r>
            <a:r>
              <a:rPr lang="fr-FR" dirty="0" smtClean="0"/>
              <a:t>+    Ce</a:t>
            </a:r>
            <a:r>
              <a:rPr lang="fr-FR" baseline="30000" dirty="0" smtClean="0"/>
              <a:t>3+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 </a:t>
            </a:r>
            <a:endParaRPr lang="fr-FR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3697132" y="5348750"/>
            <a:ext cx="22286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Solution de Sel de </a:t>
            </a:r>
            <a:r>
              <a:rPr lang="fr-FR" sz="1600" b="1" dirty="0" err="1" smtClean="0"/>
              <a:t>Mohr</a:t>
            </a:r>
            <a:endParaRPr lang="fr-FR" sz="1600" b="1" dirty="0" smtClean="0"/>
          </a:p>
          <a:p>
            <a:r>
              <a:rPr lang="fr-FR" dirty="0" smtClean="0"/>
              <a:t>V</a:t>
            </a:r>
            <a:r>
              <a:rPr lang="fr-FR" baseline="-25000" dirty="0" smtClean="0"/>
              <a:t>0</a:t>
            </a:r>
            <a:r>
              <a:rPr lang="fr-FR" dirty="0" smtClean="0"/>
              <a:t>= 20 </a:t>
            </a:r>
            <a:r>
              <a:rPr lang="fr-FR" dirty="0" err="1" smtClean="0"/>
              <a:t>mL</a:t>
            </a:r>
            <a:endParaRPr lang="fr-FR" dirty="0" smtClean="0"/>
          </a:p>
          <a:p>
            <a:r>
              <a:rPr lang="fr-FR" dirty="0" smtClean="0"/>
              <a:t>C</a:t>
            </a:r>
            <a:r>
              <a:rPr lang="fr-FR" baseline="-25000" dirty="0" smtClean="0"/>
              <a:t>0</a:t>
            </a:r>
            <a:r>
              <a:rPr lang="fr-FR" dirty="0" smtClean="0"/>
              <a:t> =Inconnue</a:t>
            </a:r>
            <a:endParaRPr lang="fr-FR" dirty="0"/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7904810" y="1446639"/>
            <a:ext cx="280209" cy="692468"/>
          </a:xfrm>
          <a:prstGeom prst="line">
            <a:avLst/>
          </a:prstGeom>
          <a:ln w="9525" cmpd="sng">
            <a:solidFill>
              <a:srgbClr val="8D34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e 24">
            <a:extLst>
              <a:ext uri="{FF2B5EF4-FFF2-40B4-BE49-F238E27FC236}">
                <a16:creationId xmlns="" xmlns:a16="http://schemas.microsoft.com/office/drawing/2014/main" id="{231DD14D-0C41-42EB-8A1D-D6EE5A438766}"/>
              </a:ext>
            </a:extLst>
          </p:cNvPr>
          <p:cNvGrpSpPr/>
          <p:nvPr/>
        </p:nvGrpSpPr>
        <p:grpSpPr>
          <a:xfrm>
            <a:off x="5862706" y="1317913"/>
            <a:ext cx="2728232" cy="4984175"/>
            <a:chOff x="2882428" y="1287872"/>
            <a:chExt cx="3637642" cy="4984175"/>
          </a:xfrm>
        </p:grpSpPr>
        <p:grpSp>
          <p:nvGrpSpPr>
            <p:cNvPr id="59" name="Groupe 2">
              <a:extLst>
                <a:ext uri="{FF2B5EF4-FFF2-40B4-BE49-F238E27FC236}">
                  <a16:creationId xmlns="" xmlns:a16="http://schemas.microsoft.com/office/drawing/2014/main" id="{7A5A1DF8-EEC1-4852-B6BE-D57A772BDCE7}"/>
                </a:ext>
              </a:extLst>
            </p:cNvPr>
            <p:cNvGrpSpPr/>
            <p:nvPr/>
          </p:nvGrpSpPr>
          <p:grpSpPr>
            <a:xfrm>
              <a:off x="2882428" y="3002023"/>
              <a:ext cx="2739910" cy="3184757"/>
              <a:chOff x="4316867" y="1846445"/>
              <a:chExt cx="2739910" cy="3184757"/>
            </a:xfrm>
          </p:grpSpPr>
          <p:grpSp>
            <p:nvGrpSpPr>
              <p:cNvPr id="91" name="Groupe 37">
                <a:extLst>
                  <a:ext uri="{FF2B5EF4-FFF2-40B4-BE49-F238E27FC236}">
                    <a16:creationId xmlns="" xmlns:a16="http://schemas.microsoft.com/office/drawing/2014/main" id="{D825551D-5F7F-4E72-A739-FECB5C003034}"/>
                  </a:ext>
                </a:extLst>
              </p:cNvPr>
              <p:cNvGrpSpPr/>
              <p:nvPr/>
            </p:nvGrpSpPr>
            <p:grpSpPr>
              <a:xfrm>
                <a:off x="4316867" y="1846445"/>
                <a:ext cx="2739910" cy="3184757"/>
                <a:chOff x="1794335" y="2023347"/>
                <a:chExt cx="2739910" cy="3184757"/>
              </a:xfrm>
            </p:grpSpPr>
            <p:grpSp>
              <p:nvGrpSpPr>
                <p:cNvPr id="95" name="Groupe 34">
                  <a:extLst>
                    <a:ext uri="{FF2B5EF4-FFF2-40B4-BE49-F238E27FC236}">
                      <a16:creationId xmlns="" xmlns:a16="http://schemas.microsoft.com/office/drawing/2014/main" id="{1222DE59-11B4-4FBE-8FD8-000B749C2E74}"/>
                    </a:ext>
                  </a:extLst>
                </p:cNvPr>
                <p:cNvGrpSpPr/>
                <p:nvPr/>
              </p:nvGrpSpPr>
              <p:grpSpPr>
                <a:xfrm>
                  <a:off x="2271914" y="2023347"/>
                  <a:ext cx="2262331" cy="3184757"/>
                  <a:chOff x="2271914" y="2023347"/>
                  <a:chExt cx="2262331" cy="3184757"/>
                </a:xfrm>
              </p:grpSpPr>
              <p:grpSp>
                <p:nvGrpSpPr>
                  <p:cNvPr id="97" name="Groupe 30">
                    <a:extLst>
                      <a:ext uri="{FF2B5EF4-FFF2-40B4-BE49-F238E27FC236}">
                        <a16:creationId xmlns="" xmlns:a16="http://schemas.microsoft.com/office/drawing/2014/main" id="{62724175-13BB-47EA-9509-F02FCE77212F}"/>
                      </a:ext>
                    </a:extLst>
                  </p:cNvPr>
                  <p:cNvGrpSpPr/>
                  <p:nvPr/>
                </p:nvGrpSpPr>
                <p:grpSpPr>
                  <a:xfrm>
                    <a:off x="2271919" y="2023347"/>
                    <a:ext cx="2262326" cy="3184757"/>
                    <a:chOff x="2271919" y="2023347"/>
                    <a:chExt cx="2262326" cy="3184757"/>
                  </a:xfrm>
                </p:grpSpPr>
                <p:grpSp>
                  <p:nvGrpSpPr>
                    <p:cNvPr id="101" name="Grouper 48">
                      <a:extLst>
                        <a:ext uri="{FF2B5EF4-FFF2-40B4-BE49-F238E27FC236}">
                          <a16:creationId xmlns="" xmlns:a16="http://schemas.microsoft.com/office/drawing/2014/main" id="{2DC55C4D-DBF9-49C6-AD78-863B875BEA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1919" y="2728650"/>
                      <a:ext cx="2262326" cy="2479454"/>
                      <a:chOff x="0" y="0"/>
                      <a:chExt cx="821150" cy="824230"/>
                    </a:xfrm>
                  </p:grpSpPr>
                  <p:grpSp>
                    <p:nvGrpSpPr>
                      <p:cNvPr id="115" name="Grouper 31">
                        <a:extLst>
                          <a:ext uri="{FF2B5EF4-FFF2-40B4-BE49-F238E27FC236}">
                            <a16:creationId xmlns="" xmlns:a16="http://schemas.microsoft.com/office/drawing/2014/main" id="{35B37C7E-BBC8-4ACD-B52E-9D8D572CE3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24130"/>
                        <a:ext cx="821150" cy="800100"/>
                        <a:chOff x="0" y="0"/>
                        <a:chExt cx="821150" cy="800100"/>
                      </a:xfrm>
                    </p:grpSpPr>
                    <p:sp>
                      <p:nvSpPr>
                        <p:cNvPr id="117" name="Arrondir un rectangle avec un coin du même côté 29">
                          <a:extLst>
                            <a:ext uri="{FF2B5EF4-FFF2-40B4-BE49-F238E27FC236}">
                              <a16:creationId xmlns="" xmlns:a16="http://schemas.microsoft.com/office/drawing/2014/main" id="{54D46A76-C750-4A3F-B5A2-14251A67F2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0"/>
                          <a:ext cx="821150" cy="8001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18" name="Arrondir un rectangle avec un coin du même côté 30">
                          <a:extLst>
                            <a:ext uri="{FF2B5EF4-FFF2-40B4-BE49-F238E27FC236}">
                              <a16:creationId xmlns="" xmlns:a16="http://schemas.microsoft.com/office/drawing/2014/main" id="{6317C273-6C8D-412B-BB14-D6C8621A96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457200"/>
                          <a:ext cx="821150" cy="3429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sp>
                    <p:nvSpPr>
                      <p:cNvPr id="116" name="Rectangle 115">
                        <a:extLst>
                          <a:ext uri="{FF2B5EF4-FFF2-40B4-BE49-F238E27FC236}">
                            <a16:creationId xmlns="" xmlns:a16="http://schemas.microsoft.com/office/drawing/2014/main" id="{BBE7C5C4-950D-4BA5-ABBB-19F361982B77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0" y="0"/>
                        <a:ext cx="821150" cy="4448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102" name="Grouper 578">
                      <a:extLst>
                        <a:ext uri="{FF2B5EF4-FFF2-40B4-BE49-F238E27FC236}">
                          <a16:creationId xmlns="" xmlns:a16="http://schemas.microsoft.com/office/drawing/2014/main" id="{224A5D57-B183-46D6-9788-106988E089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6927" y="2948834"/>
                      <a:ext cx="220733" cy="1567286"/>
                      <a:chOff x="0" y="0"/>
                      <a:chExt cx="149860" cy="795020"/>
                    </a:xfrm>
                  </p:grpSpPr>
                  <p:sp>
                    <p:nvSpPr>
                      <p:cNvPr id="107" name="Rectangle 106">
                        <a:extLst>
                          <a:ext uri="{FF2B5EF4-FFF2-40B4-BE49-F238E27FC236}">
                            <a16:creationId xmlns="" xmlns:a16="http://schemas.microsoft.com/office/drawing/2014/main" id="{17F614C4-39EF-4D76-9FCB-4633814748D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19685" y="20320"/>
                        <a:ext cx="189865" cy="149225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08" name="Rectangle 107">
                        <a:extLst>
                          <a:ext uri="{FF2B5EF4-FFF2-40B4-BE49-F238E27FC236}">
                            <a16:creationId xmlns="" xmlns:a16="http://schemas.microsoft.com/office/drawing/2014/main" id="{C1E47AEE-C851-40A4-94FF-6B1DA6752EE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219710" y="410210"/>
                        <a:ext cx="589915" cy="1492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09" name="Rectangle 108">
                        <a:extLst>
                          <a:ext uri="{FF2B5EF4-FFF2-40B4-BE49-F238E27FC236}">
                            <a16:creationId xmlns="" xmlns:a16="http://schemas.microsoft.com/office/drawing/2014/main" id="{49E8A288-DB36-4781-BEBC-E32CA9A3B41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144145" y="486410"/>
                        <a:ext cx="437515" cy="1492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="" xmlns:a16="http://schemas.microsoft.com/office/drawing/2014/main" id="{73B86922-086F-4AA7-B31A-B1D58F5155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70" y="189865"/>
                        <a:ext cx="45719" cy="5010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cxnSp>
                    <p:nvCxnSpPr>
                      <p:cNvPr id="111" name="Connecteur droit 110">
                        <a:extLst>
                          <a:ext uri="{FF2B5EF4-FFF2-40B4-BE49-F238E27FC236}">
                            <a16:creationId xmlns="" xmlns:a16="http://schemas.microsoft.com/office/drawing/2014/main" id="{EE3FECD8-8C4F-457F-95EB-05D256B0E10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9845" y="795020"/>
                        <a:ext cx="94430" cy="0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Connecteur droit 111">
                        <a:extLst>
                          <a:ext uri="{FF2B5EF4-FFF2-40B4-BE49-F238E27FC236}">
                            <a16:creationId xmlns="" xmlns:a16="http://schemas.microsoft.com/office/drawing/2014/main" id="{0D296997-A47C-48A8-9CC8-26319365A86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3660" y="189865"/>
                        <a:ext cx="0" cy="42799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3" name="Rectangle 112">
                        <a:extLst>
                          <a:ext uri="{FF2B5EF4-FFF2-40B4-BE49-F238E27FC236}">
                            <a16:creationId xmlns="" xmlns:a16="http://schemas.microsoft.com/office/drawing/2014/main" id="{7050DA23-CEAD-449D-9221-6A21976B1D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70" y="601980"/>
                        <a:ext cx="45085" cy="4508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14" name="Rectangle 113">
                        <a:extLst>
                          <a:ext uri="{FF2B5EF4-FFF2-40B4-BE49-F238E27FC236}">
                            <a16:creationId xmlns="" xmlns:a16="http://schemas.microsoft.com/office/drawing/2014/main" id="{D3112838-353A-419E-BC57-03E73CDAFE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610" y="644525"/>
                        <a:ext cx="45085" cy="4508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103" name="Groupe 29">
                      <a:extLst>
                        <a:ext uri="{FF2B5EF4-FFF2-40B4-BE49-F238E27FC236}">
                          <a16:creationId xmlns="" xmlns:a16="http://schemas.microsoft.com/office/drawing/2014/main" id="{1F5B422F-61BB-47BD-BBD6-30CED6E517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5623" y="2023347"/>
                      <a:ext cx="994410" cy="1598676"/>
                      <a:chOff x="5136197" y="2673162"/>
                      <a:chExt cx="1919605" cy="1598676"/>
                    </a:xfrm>
                  </p:grpSpPr>
                  <p:sp>
                    <p:nvSpPr>
                      <p:cNvPr id="104" name="Arc 103">
                        <a:extLst>
                          <a:ext uri="{FF2B5EF4-FFF2-40B4-BE49-F238E27FC236}">
                            <a16:creationId xmlns="" xmlns:a16="http://schemas.microsoft.com/office/drawing/2014/main" id="{A485466B-3600-43C2-9649-210FC8C274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79452" y="2951038"/>
                        <a:ext cx="1276350" cy="1320800"/>
                      </a:xfrm>
                      <a:prstGeom prst="arc">
                        <a:avLst/>
                      </a:prstGeom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05" name="Arc 104">
                        <a:extLst>
                          <a:ext uri="{FF2B5EF4-FFF2-40B4-BE49-F238E27FC236}">
                            <a16:creationId xmlns="" xmlns:a16="http://schemas.microsoft.com/office/drawing/2014/main" id="{883EC51F-20AF-436B-B7C2-8867E478DC9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36197" y="2951038"/>
                        <a:ext cx="1381759" cy="1320800"/>
                      </a:xfrm>
                      <a:prstGeom prst="arc">
                        <a:avLst/>
                      </a:prstGeom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06" name="Ellipse 105">
                        <a:extLst>
                          <a:ext uri="{FF2B5EF4-FFF2-40B4-BE49-F238E27FC236}">
                            <a16:creationId xmlns="" xmlns:a16="http://schemas.microsoft.com/office/drawing/2014/main" id="{E7650137-2976-4260-B9D9-F50AA1B1CB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36744" y="2673162"/>
                        <a:ext cx="1111905" cy="43199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fr-FR" sz="2400" b="1" dirty="0">
                            <a:solidFill>
                              <a:schemeClr val="tx1"/>
                            </a:solidFill>
                          </a:rPr>
                          <a:t>V</a:t>
                        </a:r>
                      </a:p>
                    </p:txBody>
                  </p:sp>
                </p:grpSp>
              </p:grpSp>
              <p:sp>
                <p:nvSpPr>
                  <p:cNvPr id="98" name="Arrondir un rectangle avec un coin du même côté 9">
                    <a:extLst>
                      <a:ext uri="{FF2B5EF4-FFF2-40B4-BE49-F238E27FC236}">
                        <a16:creationId xmlns="" xmlns:a16="http://schemas.microsoft.com/office/drawing/2014/main" id="{707D0F7D-99B8-43BD-B687-9934D131950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71914" y="4175045"/>
                    <a:ext cx="2262331" cy="1033058"/>
                  </a:xfrm>
                  <a:prstGeom prst="round2Same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 w="3175" cmpd="sng"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99" name="Ellipse 98">
                    <a:extLst>
                      <a:ext uri="{FF2B5EF4-FFF2-40B4-BE49-F238E27FC236}">
                        <a16:creationId xmlns="" xmlns:a16="http://schemas.microsoft.com/office/drawing/2014/main" id="{AB323578-E972-4FEF-8193-1BA26A0E0344}"/>
                      </a:ext>
                    </a:extLst>
                  </p:cNvPr>
                  <p:cNvSpPr/>
                  <p:nvPr/>
                </p:nvSpPr>
                <p:spPr>
                  <a:xfrm>
                    <a:off x="2749480" y="2272376"/>
                    <a:ext cx="144000" cy="14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0" name="Ellipse 99">
                    <a:extLst>
                      <a:ext uri="{FF2B5EF4-FFF2-40B4-BE49-F238E27FC236}">
                        <a16:creationId xmlns="" xmlns:a16="http://schemas.microsoft.com/office/drawing/2014/main" id="{5812FCC1-F77A-4140-85C1-8FBB345B39C3}"/>
                      </a:ext>
                    </a:extLst>
                  </p:cNvPr>
                  <p:cNvSpPr/>
                  <p:nvPr/>
                </p:nvSpPr>
                <p:spPr>
                  <a:xfrm>
                    <a:off x="3279765" y="2269796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="" xmlns:a16="http://schemas.microsoft.com/office/drawing/2014/main" id="{FA7A55D8-3943-4587-9D24-47A0DE2F1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94335" y="3069078"/>
                      <a:ext cx="2789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=""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Pt</m:t>
                            </m:r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36" name="ZoneTexte 35">
                      <a:extLst>
                        <a:ext uri="{FF2B5EF4-FFF2-40B4-BE49-F238E27FC236}">
                          <a16:creationId xmlns:a16="http://schemas.microsoft.com/office/drawing/2014/main" id="{FA7A55D8-3943-4587-9D24-47A0DE2F1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4335" y="3069078"/>
                      <a:ext cx="347851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9298" r="-2105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2" name="Grouper 560">
                <a:extLst>
                  <a:ext uri="{FF2B5EF4-FFF2-40B4-BE49-F238E27FC236}">
                    <a16:creationId xmlns="" xmlns:a16="http://schemas.microsoft.com/office/drawing/2014/main" id="{588536DB-E0E6-441D-84D5-81764D129FA4}"/>
                  </a:ext>
                </a:extLst>
              </p:cNvPr>
              <p:cNvGrpSpPr/>
              <p:nvPr/>
            </p:nvGrpSpPr>
            <p:grpSpPr>
              <a:xfrm>
                <a:off x="4989667" y="2780683"/>
                <a:ext cx="219797" cy="1578187"/>
                <a:chOff x="-1" y="-218"/>
                <a:chExt cx="101600" cy="799047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="" xmlns:a16="http://schemas.microsoft.com/office/drawing/2014/main" id="{83474534-234F-4D6B-96E7-19A4537EF5F3}"/>
                    </a:ext>
                  </a:extLst>
                </p:cNvPr>
                <p:cNvSpPr/>
                <p:nvPr/>
              </p:nvSpPr>
              <p:spPr>
                <a:xfrm rot="5400000">
                  <a:off x="-294453" y="294234"/>
                  <a:ext cx="690503" cy="101600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94" name="Connecteur droit 93">
                  <a:extLst>
                    <a:ext uri="{FF2B5EF4-FFF2-40B4-BE49-F238E27FC236}">
                      <a16:creationId xmlns="" xmlns:a16="http://schemas.microsoft.com/office/drawing/2014/main" id="{A54E9671-7E0B-4BBA-9C86-907BB2FA0627}"/>
                    </a:ext>
                  </a:extLst>
                </p:cNvPr>
                <p:cNvCxnSpPr>
                  <a:stCxn id="93" idx="3"/>
                </p:cNvCxnSpPr>
                <p:nvPr/>
              </p:nvCxnSpPr>
              <p:spPr>
                <a:xfrm flipH="1">
                  <a:off x="49531" y="690286"/>
                  <a:ext cx="1268" cy="108543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e 72">
              <a:extLst>
                <a:ext uri="{FF2B5EF4-FFF2-40B4-BE49-F238E27FC236}">
                  <a16:creationId xmlns="" xmlns:a16="http://schemas.microsoft.com/office/drawing/2014/main" id="{34E9E61E-361A-4E22-B266-39D89A6875BF}"/>
                </a:ext>
              </a:extLst>
            </p:cNvPr>
            <p:cNvGrpSpPr/>
            <p:nvPr/>
          </p:nvGrpSpPr>
          <p:grpSpPr>
            <a:xfrm flipH="1">
              <a:off x="3031435" y="1287872"/>
              <a:ext cx="3488635" cy="4984175"/>
              <a:chOff x="2001570" y="2829078"/>
              <a:chExt cx="2341324" cy="2886570"/>
            </a:xfrm>
          </p:grpSpPr>
          <p:grpSp>
            <p:nvGrpSpPr>
              <p:cNvPr id="61" name="Grouper 836">
                <a:extLst>
                  <a:ext uri="{FF2B5EF4-FFF2-40B4-BE49-F238E27FC236}">
                    <a16:creationId xmlns="" xmlns:a16="http://schemas.microsoft.com/office/drawing/2014/main" id="{AD4745FD-A8D6-4FB4-B7BF-71D441BFA224}"/>
                  </a:ext>
                </a:extLst>
              </p:cNvPr>
              <p:cNvGrpSpPr/>
              <p:nvPr/>
            </p:nvGrpSpPr>
            <p:grpSpPr>
              <a:xfrm>
                <a:off x="2001570" y="2829078"/>
                <a:ext cx="2341324" cy="2886570"/>
                <a:chOff x="30647" y="-276913"/>
                <a:chExt cx="1873518" cy="2886570"/>
              </a:xfrm>
            </p:grpSpPr>
            <p:cxnSp>
              <p:nvCxnSpPr>
                <p:cNvPr id="89" name="Connecteur droit 88">
                  <a:extLst>
                    <a:ext uri="{FF2B5EF4-FFF2-40B4-BE49-F238E27FC236}">
                      <a16:creationId xmlns="" xmlns:a16="http://schemas.microsoft.com/office/drawing/2014/main" id="{67AE6CAA-CF74-4526-A60B-D5B2F2B3506F}"/>
                    </a:ext>
                  </a:extLst>
                </p:cNvPr>
                <p:cNvCxnSpPr/>
                <p:nvPr/>
              </p:nvCxnSpPr>
              <p:spPr>
                <a:xfrm>
                  <a:off x="33022" y="-276913"/>
                  <a:ext cx="0" cy="2886570"/>
                </a:xfrm>
                <a:prstGeom prst="line">
                  <a:avLst/>
                </a:prstGeom>
                <a:ln w="38100" cmpd="sng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eur droit 89">
                  <a:extLst>
                    <a:ext uri="{FF2B5EF4-FFF2-40B4-BE49-F238E27FC236}">
                      <a16:creationId xmlns="" xmlns:a16="http://schemas.microsoft.com/office/drawing/2014/main" id="{8B4D9C10-6FDB-45FF-9E10-FD138446B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647" y="2600325"/>
                  <a:ext cx="1873518" cy="0"/>
                </a:xfrm>
                <a:prstGeom prst="line">
                  <a:avLst/>
                </a:prstGeom>
                <a:ln w="38100" cmpd="sng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Rectangle 61">
                <a:extLst>
                  <a:ext uri="{FF2B5EF4-FFF2-40B4-BE49-F238E27FC236}">
                    <a16:creationId xmlns="" xmlns:a16="http://schemas.microsoft.com/office/drawing/2014/main" id="{C92EA047-2AEB-44E8-8D7E-0771A2B99ACC}"/>
                  </a:ext>
                </a:extLst>
              </p:cNvPr>
              <p:cNvSpPr/>
              <p:nvPr/>
            </p:nvSpPr>
            <p:spPr>
              <a:xfrm flipV="1">
                <a:off x="2653227" y="4478287"/>
                <a:ext cx="525881" cy="264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63" name="Connecteur droit 62">
                <a:extLst>
                  <a:ext uri="{FF2B5EF4-FFF2-40B4-BE49-F238E27FC236}">
                    <a16:creationId xmlns="" xmlns:a16="http://schemas.microsoft.com/office/drawing/2014/main" id="{11F53863-27C9-47F8-B2A2-B1609BC0745F}"/>
                  </a:ext>
                </a:extLst>
              </p:cNvPr>
              <p:cNvCxnSpPr/>
              <p:nvPr/>
            </p:nvCxnSpPr>
            <p:spPr>
              <a:xfrm flipV="1">
                <a:off x="2015621" y="3711389"/>
                <a:ext cx="893652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headEnd type="diamond"/>
                <a:tailEnd type="diamon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78">
                <a:extLst>
                  <a:ext uri="{FF2B5EF4-FFF2-40B4-BE49-F238E27FC236}">
                    <a16:creationId xmlns="" xmlns:a16="http://schemas.microsoft.com/office/drawing/2014/main" id="{F33C9D73-7A95-4A53-919A-EA8995831F99}"/>
                  </a:ext>
                </a:extLst>
              </p:cNvPr>
              <p:cNvGrpSpPr/>
              <p:nvPr/>
            </p:nvGrpSpPr>
            <p:grpSpPr>
              <a:xfrm>
                <a:off x="2784609" y="3034947"/>
                <a:ext cx="298451" cy="1633856"/>
                <a:chOff x="6073774" y="2665095"/>
                <a:chExt cx="298451" cy="1633856"/>
              </a:xfrm>
            </p:grpSpPr>
            <p:sp>
              <p:nvSpPr>
                <p:cNvPr id="65" name="Rectangle 58">
                  <a:extLst>
                    <a:ext uri="{FF2B5EF4-FFF2-40B4-BE49-F238E27FC236}">
                      <a16:creationId xmlns="" xmlns:a16="http://schemas.microsoft.com/office/drawing/2014/main" id="{71DA4E62-9DC5-4759-AB2B-469AEEB5967B}"/>
                    </a:ext>
                  </a:extLst>
                </p:cNvPr>
                <p:cNvSpPr/>
                <p:nvPr/>
              </p:nvSpPr>
              <p:spPr>
                <a:xfrm>
                  <a:off x="6141719" y="2699386"/>
                  <a:ext cx="137160" cy="1599565"/>
                </a:xfrm>
                <a:custGeom>
                  <a:avLst/>
                  <a:gdLst>
                    <a:gd name="connsiteX0" fmla="*/ 0 w 137160"/>
                    <a:gd name="connsiteY0" fmla="*/ 0 h 1493520"/>
                    <a:gd name="connsiteX1" fmla="*/ 137160 w 137160"/>
                    <a:gd name="connsiteY1" fmla="*/ 0 h 1493520"/>
                    <a:gd name="connsiteX2" fmla="*/ 137160 w 137160"/>
                    <a:gd name="connsiteY2" fmla="*/ 1493520 h 1493520"/>
                    <a:gd name="connsiteX3" fmla="*/ 0 w 137160"/>
                    <a:gd name="connsiteY3" fmla="*/ 1493520 h 1493520"/>
                    <a:gd name="connsiteX4" fmla="*/ 0 w 137160"/>
                    <a:gd name="connsiteY4" fmla="*/ 0 h 1493520"/>
                    <a:gd name="connsiteX0" fmla="*/ 0 w 137160"/>
                    <a:gd name="connsiteY0" fmla="*/ 0 h 1494790"/>
                    <a:gd name="connsiteX1" fmla="*/ 137160 w 137160"/>
                    <a:gd name="connsiteY1" fmla="*/ 0 h 1494790"/>
                    <a:gd name="connsiteX2" fmla="*/ 137160 w 137160"/>
                    <a:gd name="connsiteY2" fmla="*/ 1493520 h 1494790"/>
                    <a:gd name="connsiteX3" fmla="*/ 65405 w 137160"/>
                    <a:gd name="connsiteY3" fmla="*/ 1494790 h 1494790"/>
                    <a:gd name="connsiteX4" fmla="*/ 0 w 137160"/>
                    <a:gd name="connsiteY4" fmla="*/ 1493520 h 1494790"/>
                    <a:gd name="connsiteX5" fmla="*/ 0 w 137160"/>
                    <a:gd name="connsiteY5" fmla="*/ 0 h 1494790"/>
                    <a:gd name="connsiteX0" fmla="*/ 0 w 137160"/>
                    <a:gd name="connsiteY0" fmla="*/ 0 h 1551940"/>
                    <a:gd name="connsiteX1" fmla="*/ 137160 w 137160"/>
                    <a:gd name="connsiteY1" fmla="*/ 0 h 1551940"/>
                    <a:gd name="connsiteX2" fmla="*/ 137160 w 137160"/>
                    <a:gd name="connsiteY2" fmla="*/ 1493520 h 1551940"/>
                    <a:gd name="connsiteX3" fmla="*/ 71755 w 137160"/>
                    <a:gd name="connsiteY3" fmla="*/ 1551940 h 1551940"/>
                    <a:gd name="connsiteX4" fmla="*/ 0 w 137160"/>
                    <a:gd name="connsiteY4" fmla="*/ 1493520 h 1551940"/>
                    <a:gd name="connsiteX5" fmla="*/ 0 w 137160"/>
                    <a:gd name="connsiteY5" fmla="*/ 0 h 1551940"/>
                    <a:gd name="connsiteX0" fmla="*/ 0 w 137160"/>
                    <a:gd name="connsiteY0" fmla="*/ 0 h 1599565"/>
                    <a:gd name="connsiteX1" fmla="*/ 137160 w 137160"/>
                    <a:gd name="connsiteY1" fmla="*/ 0 h 1599565"/>
                    <a:gd name="connsiteX2" fmla="*/ 137160 w 137160"/>
                    <a:gd name="connsiteY2" fmla="*/ 1493520 h 1599565"/>
                    <a:gd name="connsiteX3" fmla="*/ 71755 w 137160"/>
                    <a:gd name="connsiteY3" fmla="*/ 1599565 h 1599565"/>
                    <a:gd name="connsiteX4" fmla="*/ 0 w 137160"/>
                    <a:gd name="connsiteY4" fmla="*/ 1493520 h 1599565"/>
                    <a:gd name="connsiteX5" fmla="*/ 0 w 137160"/>
                    <a:gd name="connsiteY5" fmla="*/ 0 h 1599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7160" h="1599565"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1493520"/>
                      </a:lnTo>
                      <a:lnTo>
                        <a:pt x="71755" y="1599565"/>
                      </a:lnTo>
                      <a:lnTo>
                        <a:pt x="0" y="14935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20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fr-FR" sz="1200">
                    <a:effectLst/>
                    <a:ea typeface="MS Mincho" panose="020B0400000000000000" pitchFamily="49" charset="-128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" name="Grouper 256">
                  <a:extLst>
                    <a:ext uri="{FF2B5EF4-FFF2-40B4-BE49-F238E27FC236}">
                      <a16:creationId xmlns="" xmlns:a16="http://schemas.microsoft.com/office/drawing/2014/main" id="{6972EE05-F5C4-4D4C-878E-DD41B61C2BFC}"/>
                    </a:ext>
                  </a:extLst>
                </p:cNvPr>
                <p:cNvGrpSpPr/>
                <p:nvPr/>
              </p:nvGrpSpPr>
              <p:grpSpPr>
                <a:xfrm>
                  <a:off x="6223000" y="3632832"/>
                  <a:ext cx="55880" cy="248920"/>
                  <a:chOff x="571500" y="1910444"/>
                  <a:chExt cx="251460" cy="457200"/>
                </a:xfrm>
              </p:grpSpPr>
              <p:cxnSp>
                <p:nvCxnSpPr>
                  <p:cNvPr id="84" name="Connecteur droit 83">
                    <a:extLst>
                      <a:ext uri="{FF2B5EF4-FFF2-40B4-BE49-F238E27FC236}">
                        <a16:creationId xmlns="" xmlns:a16="http://schemas.microsoft.com/office/drawing/2014/main" id="{FA99716B-14DA-481D-87E2-FC718577DCED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1910444"/>
                    <a:ext cx="2514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Connecteur droit 84">
                    <a:extLst>
                      <a:ext uri="{FF2B5EF4-FFF2-40B4-BE49-F238E27FC236}">
                        <a16:creationId xmlns="" xmlns:a16="http://schemas.microsoft.com/office/drawing/2014/main" id="{9D4C695A-7A4A-40D6-95F6-EE6A744A0453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3676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Connecteur droit 85">
                    <a:extLst>
                      <a:ext uri="{FF2B5EF4-FFF2-40B4-BE49-F238E27FC236}">
                        <a16:creationId xmlns="" xmlns:a16="http://schemas.microsoft.com/office/drawing/2014/main" id="{87D6E4C6-C5A6-4308-9FE1-35B7C3C568A4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2533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Connecteur droit 86">
                    <a:extLst>
                      <a:ext uri="{FF2B5EF4-FFF2-40B4-BE49-F238E27FC236}">
                        <a16:creationId xmlns="" xmlns:a16="http://schemas.microsoft.com/office/drawing/2014/main" id="{722EA9AF-0680-4B66-907F-04D08450C624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1390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Connecteur droit 87">
                    <a:extLst>
                      <a:ext uri="{FF2B5EF4-FFF2-40B4-BE49-F238E27FC236}">
                        <a16:creationId xmlns="" xmlns:a16="http://schemas.microsoft.com/office/drawing/2014/main" id="{76A90895-861C-4171-B9B6-27C76BE96822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0247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er 268">
                  <a:extLst>
                    <a:ext uri="{FF2B5EF4-FFF2-40B4-BE49-F238E27FC236}">
                      <a16:creationId xmlns="" xmlns:a16="http://schemas.microsoft.com/office/drawing/2014/main" id="{094E9499-19F0-47D2-9ED2-48773E793B5F}"/>
                    </a:ext>
                  </a:extLst>
                </p:cNvPr>
                <p:cNvGrpSpPr/>
                <p:nvPr/>
              </p:nvGrpSpPr>
              <p:grpSpPr>
                <a:xfrm>
                  <a:off x="6223000" y="3321683"/>
                  <a:ext cx="55880" cy="248920"/>
                  <a:chOff x="571500" y="1338944"/>
                  <a:chExt cx="251460" cy="457200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="" xmlns:a16="http://schemas.microsoft.com/office/drawing/2014/main" id="{94C947EA-A2F0-46BF-8D4F-668B6F203C1D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1338944"/>
                    <a:ext cx="2514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="" xmlns:a16="http://schemas.microsoft.com/office/drawing/2014/main" id="{A12B8F57-EFC1-4788-8E13-62B63676B053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7961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Connecteur droit 80">
                    <a:extLst>
                      <a:ext uri="{FF2B5EF4-FFF2-40B4-BE49-F238E27FC236}">
                        <a16:creationId xmlns="" xmlns:a16="http://schemas.microsoft.com/office/drawing/2014/main" id="{D6FF7D6B-A13F-425F-9875-C79A89426D91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6818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Connecteur droit 81">
                    <a:extLst>
                      <a:ext uri="{FF2B5EF4-FFF2-40B4-BE49-F238E27FC236}">
                        <a16:creationId xmlns="" xmlns:a16="http://schemas.microsoft.com/office/drawing/2014/main" id="{CF8C58E5-2F94-47BF-90DD-1A8AC2DC8DCF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5675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Connecteur droit 82">
                    <a:extLst>
                      <a:ext uri="{FF2B5EF4-FFF2-40B4-BE49-F238E27FC236}">
                        <a16:creationId xmlns="" xmlns:a16="http://schemas.microsoft.com/office/drawing/2014/main" id="{37DF206A-2C26-415F-93CF-1D0FBE53CD0D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4532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er 274">
                  <a:extLst>
                    <a:ext uri="{FF2B5EF4-FFF2-40B4-BE49-F238E27FC236}">
                      <a16:creationId xmlns="" xmlns:a16="http://schemas.microsoft.com/office/drawing/2014/main" id="{FD192AFD-A7D3-4467-951D-D46971F57DD1}"/>
                    </a:ext>
                  </a:extLst>
                </p:cNvPr>
                <p:cNvGrpSpPr/>
                <p:nvPr/>
              </p:nvGrpSpPr>
              <p:grpSpPr>
                <a:xfrm>
                  <a:off x="6223000" y="3010533"/>
                  <a:ext cx="55880" cy="248920"/>
                  <a:chOff x="571500" y="767444"/>
                  <a:chExt cx="251460" cy="457200"/>
                </a:xfrm>
              </p:grpSpPr>
              <p:cxnSp>
                <p:nvCxnSpPr>
                  <p:cNvPr id="74" name="Connecteur droit 73">
                    <a:extLst>
                      <a:ext uri="{FF2B5EF4-FFF2-40B4-BE49-F238E27FC236}">
                        <a16:creationId xmlns="" xmlns:a16="http://schemas.microsoft.com/office/drawing/2014/main" id="{580056AA-8184-424C-BDA1-4D3071F662CB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767444"/>
                    <a:ext cx="2514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Connecteur droit 74">
                    <a:extLst>
                      <a:ext uri="{FF2B5EF4-FFF2-40B4-BE49-F238E27FC236}">
                        <a16:creationId xmlns="" xmlns:a16="http://schemas.microsoft.com/office/drawing/2014/main" id="{4DFD2AF9-8ECB-48D5-A8EF-8BC63E936EE1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2246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cteur droit 75">
                    <a:extLst>
                      <a:ext uri="{FF2B5EF4-FFF2-40B4-BE49-F238E27FC236}">
                        <a16:creationId xmlns="" xmlns:a16="http://schemas.microsoft.com/office/drawing/2014/main" id="{76EC1ADD-D8A5-4D20-8B20-4F3074CCAF89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1103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Connecteur droit 76">
                    <a:extLst>
                      <a:ext uri="{FF2B5EF4-FFF2-40B4-BE49-F238E27FC236}">
                        <a16:creationId xmlns="" xmlns:a16="http://schemas.microsoft.com/office/drawing/2014/main" id="{86F5B1B7-D69D-4AA9-8269-65ABF1CEB13B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9960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Connecteur droit 77">
                    <a:extLst>
                      <a:ext uri="{FF2B5EF4-FFF2-40B4-BE49-F238E27FC236}">
                        <a16:creationId xmlns="" xmlns:a16="http://schemas.microsoft.com/office/drawing/2014/main" id="{4EF7F3DA-AED3-40A1-9090-EBACEE0547F7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8817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9" name="Connecteur droit 68">
                  <a:extLst>
                    <a:ext uri="{FF2B5EF4-FFF2-40B4-BE49-F238E27FC236}">
                      <a16:creationId xmlns="" xmlns:a16="http://schemas.microsoft.com/office/drawing/2014/main" id="{98EF3316-3ECE-4DDF-B80E-C2C23DF06781}"/>
                    </a:ext>
                  </a:extLst>
                </p:cNvPr>
                <p:cNvCxnSpPr/>
                <p:nvPr/>
              </p:nvCxnSpPr>
              <p:spPr>
                <a:xfrm flipH="1">
                  <a:off x="6141720" y="3544192"/>
                  <a:ext cx="137160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angle 69">
                  <a:extLst>
                    <a:ext uri="{FF2B5EF4-FFF2-40B4-BE49-F238E27FC236}">
                      <a16:creationId xmlns="" xmlns:a16="http://schemas.microsoft.com/office/drawing/2014/main" id="{0C50EC47-9467-4806-8A6B-D73A65DEA352}"/>
                    </a:ext>
                  </a:extLst>
                </p:cNvPr>
                <p:cNvSpPr/>
                <p:nvPr/>
              </p:nvSpPr>
              <p:spPr>
                <a:xfrm>
                  <a:off x="6114098" y="2665095"/>
                  <a:ext cx="191453" cy="679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71" name="Groupe 85">
                  <a:extLst>
                    <a:ext uri="{FF2B5EF4-FFF2-40B4-BE49-F238E27FC236}">
                      <a16:creationId xmlns="" xmlns:a16="http://schemas.microsoft.com/office/drawing/2014/main" id="{C7DBCEBD-2DB6-4408-9B0E-B6A43011D9BC}"/>
                    </a:ext>
                  </a:extLst>
                </p:cNvPr>
                <p:cNvGrpSpPr/>
                <p:nvPr/>
              </p:nvGrpSpPr>
              <p:grpSpPr>
                <a:xfrm>
                  <a:off x="6073774" y="3957001"/>
                  <a:ext cx="298451" cy="142241"/>
                  <a:chOff x="6127750" y="4239260"/>
                  <a:chExt cx="298451" cy="142241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="" xmlns:a16="http://schemas.microsoft.com/office/drawing/2014/main" id="{7F0AA37C-0065-4E9A-A6A6-400BCC18DE93}"/>
                      </a:ext>
                    </a:extLst>
                  </p:cNvPr>
                  <p:cNvSpPr/>
                  <p:nvPr/>
                </p:nvSpPr>
                <p:spPr>
                  <a:xfrm>
                    <a:off x="6127750" y="4285870"/>
                    <a:ext cx="239601" cy="57057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3" name="Ellipse 72">
                    <a:extLst>
                      <a:ext uri="{FF2B5EF4-FFF2-40B4-BE49-F238E27FC236}">
                        <a16:creationId xmlns="" xmlns:a16="http://schemas.microsoft.com/office/drawing/2014/main" id="{D5E23302-0A1D-4014-BEB0-DE5C9A7F5D28}"/>
                      </a:ext>
                    </a:extLst>
                  </p:cNvPr>
                  <p:cNvSpPr/>
                  <p:nvPr/>
                </p:nvSpPr>
                <p:spPr>
                  <a:xfrm>
                    <a:off x="6351588" y="4239260"/>
                    <a:ext cx="74613" cy="142241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</p:grpSp>
      <p:sp>
        <p:nvSpPr>
          <p:cNvPr id="119" name="ZoneTexte 118"/>
          <p:cNvSpPr txBox="1"/>
          <p:nvPr/>
        </p:nvSpPr>
        <p:spPr>
          <a:xfrm>
            <a:off x="7257468" y="4746243"/>
            <a:ext cx="52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ECS</a:t>
            </a:r>
            <a:endParaRPr lang="fr-FR" dirty="0"/>
          </a:p>
        </p:txBody>
      </p:sp>
      <p:sp>
        <p:nvSpPr>
          <p:cNvPr id="126" name="ZoneTexte 125"/>
          <p:cNvSpPr txBox="1"/>
          <p:nvPr/>
        </p:nvSpPr>
        <p:spPr>
          <a:xfrm>
            <a:off x="147646" y="3482039"/>
            <a:ext cx="258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En tout point du dosage : </a:t>
            </a:r>
            <a:endParaRPr lang="fr-FR" b="1" u="sng" dirty="0"/>
          </a:p>
        </p:txBody>
      </p:sp>
      <p:sp>
        <p:nvSpPr>
          <p:cNvPr id="127" name="ZoneTexte 126"/>
          <p:cNvSpPr txBox="1"/>
          <p:nvPr/>
        </p:nvSpPr>
        <p:spPr>
          <a:xfrm>
            <a:off x="1167456" y="4194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121" name="Connecteur droit avec flèche 120"/>
          <p:cNvCxnSpPr/>
          <p:nvPr/>
        </p:nvCxnSpPr>
        <p:spPr>
          <a:xfrm>
            <a:off x="2079191" y="1540877"/>
            <a:ext cx="486645" cy="275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 flipV="1">
            <a:off x="5600354" y="1369039"/>
            <a:ext cx="620540" cy="42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V="1">
            <a:off x="1874786" y="3209593"/>
            <a:ext cx="88985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V="1">
            <a:off x="3406276" y="2748872"/>
            <a:ext cx="755194" cy="393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V="1">
            <a:off x="4541705" y="2996245"/>
            <a:ext cx="7295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 flipV="1">
            <a:off x="5600354" y="2978689"/>
            <a:ext cx="766951" cy="15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64484" y="38739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15" name="Obje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198710"/>
              </p:ext>
            </p:extLst>
          </p:nvPr>
        </p:nvGraphicFramePr>
        <p:xfrm>
          <a:off x="238350" y="3910436"/>
          <a:ext cx="596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Document" r:id="rId5" imgW="5969000" imgH="520700" progId="Word.Document.12">
                  <p:embed/>
                </p:oleObj>
              </mc:Choice>
              <mc:Fallback>
                <p:oleObj name="Document" r:id="rId5" imgW="5969000" imgH="520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350" y="3910436"/>
                        <a:ext cx="5969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571171"/>
              </p:ext>
            </p:extLst>
          </p:nvPr>
        </p:nvGraphicFramePr>
        <p:xfrm>
          <a:off x="213402" y="4431136"/>
          <a:ext cx="596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Document" r:id="rId8" imgW="5969000" imgH="520700" progId="Word.Document.12">
                  <p:embed/>
                </p:oleObj>
              </mc:Choice>
              <mc:Fallback>
                <p:oleObj name="Document" r:id="rId8" imgW="5969000" imgH="520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3402" y="4431136"/>
                        <a:ext cx="5969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ZoneTexte 17"/>
          <p:cNvSpPr txBox="1"/>
          <p:nvPr/>
        </p:nvSpPr>
        <p:spPr>
          <a:xfrm>
            <a:off x="1643861" y="1184373"/>
            <a:ext cx="75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baseline="0" dirty="0" smtClean="0"/>
              <a:t>V</a:t>
            </a:r>
            <a:r>
              <a:rPr lang="fr-FR" i="1" baseline="-25000" dirty="0" smtClean="0"/>
              <a:t>0</a:t>
            </a:r>
            <a:r>
              <a:rPr lang="fr-FR" i="1" baseline="0" dirty="0" smtClean="0"/>
              <a:t>.C</a:t>
            </a:r>
            <a:r>
              <a:rPr lang="fr-FR" i="1" baseline="-25000" dirty="0" smtClean="0"/>
              <a:t>0</a:t>
            </a:r>
            <a:endParaRPr lang="fr-FR" dirty="0"/>
          </a:p>
        </p:txBody>
      </p:sp>
      <p:cxnSp>
        <p:nvCxnSpPr>
          <p:cNvPr id="129" name="Connecteur droit avec flèche 128"/>
          <p:cNvCxnSpPr/>
          <p:nvPr/>
        </p:nvCxnSpPr>
        <p:spPr>
          <a:xfrm flipV="1">
            <a:off x="3254999" y="1673382"/>
            <a:ext cx="88985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528086" y="1618790"/>
            <a:ext cx="4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baseline="0" dirty="0" smtClean="0"/>
              <a:t>≈0</a:t>
            </a:r>
          </a:p>
        </p:txBody>
      </p:sp>
      <p:cxnSp>
        <p:nvCxnSpPr>
          <p:cNvPr id="130" name="Connecteur droit avec flèche 129"/>
          <p:cNvCxnSpPr/>
          <p:nvPr/>
        </p:nvCxnSpPr>
        <p:spPr>
          <a:xfrm flipV="1">
            <a:off x="4687212" y="1394695"/>
            <a:ext cx="620540" cy="42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64800" y="50988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140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668" y="117778"/>
            <a:ext cx="8229600" cy="802887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DD7E6B"/>
                </a:solidFill>
                <a:latin typeface="Arial"/>
                <a:ea typeface="Arial"/>
                <a:cs typeface="Arial"/>
              </a:rPr>
              <a:t>Simulation du titrage</a:t>
            </a:r>
          </a:p>
        </p:txBody>
      </p:sp>
      <p:pic>
        <p:nvPicPr>
          <p:cNvPr id="4" name="Image 3" descr="Capture d-ecran -5-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70" y="654212"/>
            <a:ext cx="8322487" cy="55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14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668" y="117778"/>
            <a:ext cx="8229600" cy="802887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DD7E6B"/>
                </a:solidFill>
                <a:latin typeface="Arial"/>
                <a:ea typeface="Arial"/>
                <a:cs typeface="Arial"/>
              </a:rPr>
              <a:t>Simulation du titrage</a:t>
            </a:r>
          </a:p>
        </p:txBody>
      </p:sp>
      <p:pic>
        <p:nvPicPr>
          <p:cNvPr id="4" name="Image 3" descr="Capture d-ecran -5-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70" y="654212"/>
            <a:ext cx="8322487" cy="5523904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 flipV="1">
            <a:off x="1767879" y="920665"/>
            <a:ext cx="4165287" cy="31542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534829" y="2656994"/>
            <a:ext cx="4165287" cy="31542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127422" y="1535121"/>
            <a:ext cx="1215445" cy="1392764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316323" y="1632902"/>
            <a:ext cx="4165287" cy="31542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5291303" y="1862830"/>
            <a:ext cx="286790" cy="54618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5375418" y="1946955"/>
            <a:ext cx="286790" cy="54618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5853403" y="2493139"/>
            <a:ext cx="286790" cy="54618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5937518" y="2577264"/>
            <a:ext cx="286790" cy="54618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4499215" y="3124618"/>
            <a:ext cx="37253" cy="23315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563360" y="5456179"/>
            <a:ext cx="55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Véq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630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32B79E4-9E52-4E37-ADB9-C65D278F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9853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DD7E6B"/>
                </a:solidFill>
                <a:latin typeface="Arial"/>
                <a:ea typeface="Arial"/>
                <a:cs typeface="Arial"/>
              </a:rPr>
              <a:t>Cellule </a:t>
            </a:r>
            <a:r>
              <a:rPr lang="fr-FR" sz="2400" b="1" dirty="0" err="1">
                <a:solidFill>
                  <a:srgbClr val="DD7E6B"/>
                </a:solidFill>
                <a:latin typeface="Arial"/>
                <a:ea typeface="Arial"/>
                <a:cs typeface="Arial"/>
              </a:rPr>
              <a:t>Conductimétrique</a:t>
            </a:r>
            <a:endParaRPr lang="fr-FR" sz="2400" b="1" dirty="0">
              <a:solidFill>
                <a:srgbClr val="DD7E6B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E435118F-D31F-4885-B1DC-313243B8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42" y="1308941"/>
            <a:ext cx="4434116" cy="48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/>
          <p:cNvSpPr txBox="1"/>
          <p:nvPr/>
        </p:nvSpPr>
        <p:spPr>
          <a:xfrm>
            <a:off x="538261" y="2665691"/>
            <a:ext cx="322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Contrôle de la qualité de l’eau</a:t>
            </a:r>
            <a:endParaRPr lang="fr-FR" b="1" baseline="30000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7" y="372015"/>
            <a:ext cx="4184805" cy="2152567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434872" y="1349193"/>
            <a:ext cx="1533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L’eau contient-elle trop d’ions Fe</a:t>
            </a:r>
            <a:r>
              <a:rPr lang="fr-FR" baseline="30000" dirty="0" smtClean="0"/>
              <a:t>2+</a:t>
            </a:r>
            <a:r>
              <a:rPr lang="fr-FR" dirty="0" smtClean="0"/>
              <a:t>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8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1959" y="383761"/>
            <a:ext cx="6443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DD7E6B"/>
                </a:solidFill>
                <a:latin typeface="Arial"/>
                <a:ea typeface="Arial"/>
                <a:cs typeface="Arial"/>
              </a:rPr>
              <a:t>Contrôle qualité d’un sérum physiologique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9" y="1499769"/>
            <a:ext cx="3592171" cy="359217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01959" y="4545041"/>
            <a:ext cx="502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Sérum Physiologique concentration massique 9g/L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444635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1959" y="383761"/>
            <a:ext cx="7247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DD7E6B"/>
                </a:solidFill>
                <a:latin typeface="Arial"/>
                <a:ea typeface="Arial"/>
                <a:cs typeface="Arial"/>
              </a:rPr>
              <a:t>Influence de la concentration sur la conductivité</a:t>
            </a:r>
            <a:endParaRPr lang="fr-FR" sz="2400" b="1" dirty="0">
              <a:solidFill>
                <a:srgbClr val="DD7E6B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04666"/>
              </p:ext>
            </p:extLst>
          </p:nvPr>
        </p:nvGraphicFramePr>
        <p:xfrm>
          <a:off x="795042" y="1436700"/>
          <a:ext cx="7483107" cy="4448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0" y="6593429"/>
            <a:ext cx="5874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Graphique réalisé avec les résultats du livre Epreuve orale de Chimie (</a:t>
            </a:r>
            <a:r>
              <a:rPr lang="fr-FR" sz="1200" dirty="0" err="1" smtClean="0"/>
              <a:t>F.Porteu</a:t>
            </a:r>
            <a:r>
              <a:rPr lang="fr-FR" sz="1200" dirty="0" smtClean="0"/>
              <a:t>-de </a:t>
            </a:r>
            <a:r>
              <a:rPr lang="fr-FR" sz="1200" dirty="0" err="1" smtClean="0"/>
              <a:t>buchère</a:t>
            </a:r>
            <a:r>
              <a:rPr lang="fr-FR" sz="1200" dirty="0" smtClean="0"/>
              <a:t>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27463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1959" y="383761"/>
            <a:ext cx="7247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DD7E6B"/>
                </a:solidFill>
                <a:latin typeface="Arial"/>
                <a:ea typeface="Arial"/>
                <a:cs typeface="Arial"/>
              </a:rPr>
              <a:t>Influence de la concentration sur la conductivité</a:t>
            </a:r>
            <a:endParaRPr lang="fr-FR" sz="2400" b="1" dirty="0">
              <a:solidFill>
                <a:srgbClr val="DD7E6B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861195"/>
              </p:ext>
            </p:extLst>
          </p:nvPr>
        </p:nvGraphicFramePr>
        <p:xfrm>
          <a:off x="795042" y="1436700"/>
          <a:ext cx="7483107" cy="4448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0" y="6593429"/>
            <a:ext cx="5874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Graphique réalisé avec les résultats du livre Epreuve orale de Chimie (</a:t>
            </a:r>
            <a:r>
              <a:rPr lang="fr-FR" sz="1200" dirty="0" err="1" smtClean="0"/>
              <a:t>F.Porteu</a:t>
            </a:r>
            <a:r>
              <a:rPr lang="fr-FR" sz="1200" dirty="0" smtClean="0"/>
              <a:t>-de </a:t>
            </a:r>
            <a:r>
              <a:rPr lang="fr-FR" sz="1200" dirty="0" err="1" smtClean="0"/>
              <a:t>buchère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1603648" y="3412163"/>
            <a:ext cx="2116815" cy="12828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055802" y="3242886"/>
            <a:ext cx="547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0,71</a:t>
            </a:r>
            <a:endParaRPr lang="fr-FR" sz="16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3707634" y="3378813"/>
            <a:ext cx="0" cy="186257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2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/>
          <p:cNvSpPr txBox="1"/>
          <p:nvPr/>
        </p:nvSpPr>
        <p:spPr>
          <a:xfrm>
            <a:off x="538261" y="2665691"/>
            <a:ext cx="322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Contrôle de la qualité de l’eau</a:t>
            </a:r>
            <a:endParaRPr lang="fr-FR" b="1" baseline="30000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7" y="372015"/>
            <a:ext cx="4184805" cy="2152567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434872" y="1349193"/>
            <a:ext cx="1533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L’eau contient-elle trop d’ions Fe</a:t>
            </a:r>
            <a:r>
              <a:rPr lang="fr-FR" baseline="30000" dirty="0" smtClean="0"/>
              <a:t>2+</a:t>
            </a:r>
            <a:r>
              <a:rPr lang="fr-FR" dirty="0" smtClean="0"/>
              <a:t>? </a:t>
            </a:r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="" xmlns:a16="http://schemas.microsoft.com/office/drawing/2014/main" id="{1A89D32A-42E2-4F80-AA18-E3C0C6B8B38E}"/>
              </a:ext>
            </a:extLst>
          </p:cNvPr>
          <p:cNvSpPr/>
          <p:nvPr/>
        </p:nvSpPr>
        <p:spPr>
          <a:xfrm>
            <a:off x="6133161" y="485207"/>
            <a:ext cx="2214341" cy="14641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Contrôler la concentration en Fe</a:t>
            </a:r>
            <a:r>
              <a:rPr lang="fr-FR" baseline="30000" dirty="0" smtClean="0"/>
              <a:t>2+</a:t>
            </a:r>
            <a:r>
              <a:rPr lang="fr-FR" dirty="0" smtClean="0"/>
              <a:t> dans l’eau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="" xmlns:a16="http://schemas.microsoft.com/office/drawing/2014/main" id="{508B29D0-BE36-45FD-AAC4-195F4044EFD0}"/>
              </a:ext>
            </a:extLst>
          </p:cNvPr>
          <p:cNvCxnSpPr>
            <a:cxnSpLocks/>
          </p:cNvCxnSpPr>
          <p:nvPr/>
        </p:nvCxnSpPr>
        <p:spPr>
          <a:xfrm>
            <a:off x="4233630" y="1219872"/>
            <a:ext cx="186461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7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/>
          <p:cNvSpPr txBox="1"/>
          <p:nvPr/>
        </p:nvSpPr>
        <p:spPr>
          <a:xfrm>
            <a:off x="538261" y="2665691"/>
            <a:ext cx="322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Contrôle de la qualité de l’eau</a:t>
            </a:r>
            <a:endParaRPr lang="fr-FR" b="1" baseline="30000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7" y="372015"/>
            <a:ext cx="4184805" cy="2152567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434872" y="1349193"/>
            <a:ext cx="1533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L’eau contient-elle trop d’ions Fe</a:t>
            </a:r>
            <a:r>
              <a:rPr lang="fr-FR" baseline="30000" dirty="0" smtClean="0"/>
              <a:t>2+</a:t>
            </a:r>
            <a:r>
              <a:rPr lang="fr-FR" dirty="0" smtClean="0"/>
              <a:t>? </a:t>
            </a:r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="" xmlns:a16="http://schemas.microsoft.com/office/drawing/2014/main" id="{1A89D32A-42E2-4F80-AA18-E3C0C6B8B38E}"/>
              </a:ext>
            </a:extLst>
          </p:cNvPr>
          <p:cNvSpPr/>
          <p:nvPr/>
        </p:nvSpPr>
        <p:spPr>
          <a:xfrm>
            <a:off x="6133161" y="485207"/>
            <a:ext cx="2214341" cy="14641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Contrôler la concentration en Fe</a:t>
            </a:r>
            <a:r>
              <a:rPr lang="fr-FR" baseline="30000" dirty="0" smtClean="0"/>
              <a:t>2+</a:t>
            </a:r>
            <a:r>
              <a:rPr lang="fr-FR" dirty="0" smtClean="0"/>
              <a:t> dans l’eau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="" xmlns:a16="http://schemas.microsoft.com/office/drawing/2014/main" id="{508B29D0-BE36-45FD-AAC4-195F4044EFD0}"/>
              </a:ext>
            </a:extLst>
          </p:cNvPr>
          <p:cNvCxnSpPr>
            <a:cxnSpLocks/>
          </p:cNvCxnSpPr>
          <p:nvPr/>
        </p:nvCxnSpPr>
        <p:spPr>
          <a:xfrm>
            <a:off x="4233630" y="1219872"/>
            <a:ext cx="186461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867338" y="1906284"/>
            <a:ext cx="135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Comment?</a:t>
            </a:r>
            <a:endParaRPr lang="fr-FR" i="1" dirty="0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ED14ACE7-F143-4949-9E86-DBDC16E5702A}"/>
              </a:ext>
            </a:extLst>
          </p:cNvPr>
          <p:cNvSpPr/>
          <p:nvPr/>
        </p:nvSpPr>
        <p:spPr>
          <a:xfrm>
            <a:off x="6138966" y="2275616"/>
            <a:ext cx="2228415" cy="11445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="" xmlns:a16="http://schemas.microsoft.com/office/drawing/2014/main" id="{595502CC-83E7-4E11-9877-358C0C0CD53D}"/>
              </a:ext>
            </a:extLst>
          </p:cNvPr>
          <p:cNvCxnSpPr>
            <a:cxnSpLocks/>
          </p:cNvCxnSpPr>
          <p:nvPr/>
        </p:nvCxnSpPr>
        <p:spPr>
          <a:xfrm>
            <a:off x="7253174" y="1962186"/>
            <a:ext cx="0" cy="31343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8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/>
          <p:cNvSpPr txBox="1"/>
          <p:nvPr/>
        </p:nvSpPr>
        <p:spPr>
          <a:xfrm>
            <a:off x="538261" y="2665691"/>
            <a:ext cx="322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Contrôle de la qualité de l’eau</a:t>
            </a:r>
            <a:endParaRPr lang="fr-FR" b="1" baseline="30000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7" y="372015"/>
            <a:ext cx="4184805" cy="2152567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434872" y="1349193"/>
            <a:ext cx="1533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L’eau contient-elle trop d’ions Fe</a:t>
            </a:r>
            <a:r>
              <a:rPr lang="fr-FR" baseline="30000" dirty="0" smtClean="0"/>
              <a:t>2+</a:t>
            </a:r>
            <a:r>
              <a:rPr lang="fr-FR" dirty="0" smtClean="0"/>
              <a:t>? </a:t>
            </a:r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="" xmlns:a16="http://schemas.microsoft.com/office/drawing/2014/main" id="{1A89D32A-42E2-4F80-AA18-E3C0C6B8B38E}"/>
              </a:ext>
            </a:extLst>
          </p:cNvPr>
          <p:cNvSpPr/>
          <p:nvPr/>
        </p:nvSpPr>
        <p:spPr>
          <a:xfrm>
            <a:off x="6133161" y="485207"/>
            <a:ext cx="2214341" cy="14641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Contrôler la concentration en Fe</a:t>
            </a:r>
            <a:r>
              <a:rPr lang="fr-FR" baseline="30000" dirty="0" smtClean="0"/>
              <a:t>2+</a:t>
            </a:r>
            <a:r>
              <a:rPr lang="fr-FR" dirty="0" smtClean="0"/>
              <a:t> dans l’eau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="" xmlns:a16="http://schemas.microsoft.com/office/drawing/2014/main" id="{508B29D0-BE36-45FD-AAC4-195F4044EFD0}"/>
              </a:ext>
            </a:extLst>
          </p:cNvPr>
          <p:cNvCxnSpPr>
            <a:cxnSpLocks/>
          </p:cNvCxnSpPr>
          <p:nvPr/>
        </p:nvCxnSpPr>
        <p:spPr>
          <a:xfrm>
            <a:off x="4233630" y="1219872"/>
            <a:ext cx="186461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867338" y="1906284"/>
            <a:ext cx="135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Comment?</a:t>
            </a:r>
            <a:endParaRPr lang="fr-FR" i="1" dirty="0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ED14ACE7-F143-4949-9E86-DBDC16E5702A}"/>
              </a:ext>
            </a:extLst>
          </p:cNvPr>
          <p:cNvSpPr/>
          <p:nvPr/>
        </p:nvSpPr>
        <p:spPr>
          <a:xfrm>
            <a:off x="6138966" y="2275616"/>
            <a:ext cx="2228415" cy="11445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="" xmlns:a16="http://schemas.microsoft.com/office/drawing/2014/main" id="{595502CC-83E7-4E11-9877-358C0C0CD53D}"/>
              </a:ext>
            </a:extLst>
          </p:cNvPr>
          <p:cNvCxnSpPr>
            <a:cxnSpLocks/>
          </p:cNvCxnSpPr>
          <p:nvPr/>
        </p:nvCxnSpPr>
        <p:spPr>
          <a:xfrm>
            <a:off x="7253174" y="1962186"/>
            <a:ext cx="0" cy="31343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867338" y="3277151"/>
            <a:ext cx="135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Quel type de capteur?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2723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/>
          <p:cNvSpPr txBox="1"/>
          <p:nvPr/>
        </p:nvSpPr>
        <p:spPr>
          <a:xfrm>
            <a:off x="538261" y="2665691"/>
            <a:ext cx="322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Contrôle de la qualité de l’eau</a:t>
            </a:r>
            <a:endParaRPr lang="fr-FR" b="1" baseline="30000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7" y="372015"/>
            <a:ext cx="4184805" cy="2152567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434872" y="1349193"/>
            <a:ext cx="1533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L’eau contient-elle trop d’ions Fe</a:t>
            </a:r>
            <a:r>
              <a:rPr lang="fr-FR" baseline="30000" dirty="0" smtClean="0"/>
              <a:t>2+</a:t>
            </a:r>
            <a:r>
              <a:rPr lang="fr-FR" dirty="0" smtClean="0"/>
              <a:t>? </a:t>
            </a:r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="" xmlns:a16="http://schemas.microsoft.com/office/drawing/2014/main" id="{1A89D32A-42E2-4F80-AA18-E3C0C6B8B38E}"/>
              </a:ext>
            </a:extLst>
          </p:cNvPr>
          <p:cNvSpPr/>
          <p:nvPr/>
        </p:nvSpPr>
        <p:spPr>
          <a:xfrm>
            <a:off x="6133161" y="485207"/>
            <a:ext cx="2214341" cy="14641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Contrôler la concentration en Fe</a:t>
            </a:r>
            <a:r>
              <a:rPr lang="fr-FR" baseline="30000" dirty="0" smtClean="0"/>
              <a:t>2+</a:t>
            </a:r>
            <a:r>
              <a:rPr lang="fr-FR" dirty="0" smtClean="0"/>
              <a:t> dans l’eau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="" xmlns:a16="http://schemas.microsoft.com/office/drawing/2014/main" id="{508B29D0-BE36-45FD-AAC4-195F4044EFD0}"/>
              </a:ext>
            </a:extLst>
          </p:cNvPr>
          <p:cNvCxnSpPr>
            <a:cxnSpLocks/>
          </p:cNvCxnSpPr>
          <p:nvPr/>
        </p:nvCxnSpPr>
        <p:spPr>
          <a:xfrm>
            <a:off x="4233630" y="1219872"/>
            <a:ext cx="186461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867338" y="1906284"/>
            <a:ext cx="135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Comment?</a:t>
            </a:r>
            <a:endParaRPr lang="fr-FR" i="1" dirty="0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ED14ACE7-F143-4949-9E86-DBDC16E5702A}"/>
              </a:ext>
            </a:extLst>
          </p:cNvPr>
          <p:cNvSpPr/>
          <p:nvPr/>
        </p:nvSpPr>
        <p:spPr>
          <a:xfrm>
            <a:off x="6138966" y="2275616"/>
            <a:ext cx="2228415" cy="11445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="" xmlns:a16="http://schemas.microsoft.com/office/drawing/2014/main" id="{595502CC-83E7-4E11-9877-358C0C0CD53D}"/>
              </a:ext>
            </a:extLst>
          </p:cNvPr>
          <p:cNvCxnSpPr>
            <a:cxnSpLocks/>
          </p:cNvCxnSpPr>
          <p:nvPr/>
        </p:nvCxnSpPr>
        <p:spPr>
          <a:xfrm>
            <a:off x="7253174" y="1962186"/>
            <a:ext cx="0" cy="31343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867338" y="3277151"/>
            <a:ext cx="135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Quel type de capteur?</a:t>
            </a:r>
            <a:endParaRPr lang="fr-FR" i="1" dirty="0"/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D0E528B4-BE2B-4E2F-9BDC-FFF1F1BD3657}"/>
              </a:ext>
            </a:extLst>
          </p:cNvPr>
          <p:cNvSpPr/>
          <p:nvPr/>
        </p:nvSpPr>
        <p:spPr>
          <a:xfrm>
            <a:off x="6032307" y="3875581"/>
            <a:ext cx="2584605" cy="78998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Electrochimiques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="" xmlns:a16="http://schemas.microsoft.com/office/drawing/2014/main" id="{595502CC-83E7-4E11-9877-358C0C0CD53D}"/>
              </a:ext>
            </a:extLst>
          </p:cNvPr>
          <p:cNvCxnSpPr>
            <a:cxnSpLocks/>
          </p:cNvCxnSpPr>
          <p:nvPr/>
        </p:nvCxnSpPr>
        <p:spPr>
          <a:xfrm>
            <a:off x="7324610" y="3436439"/>
            <a:ext cx="0" cy="42631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6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/>
          <p:cNvSpPr txBox="1"/>
          <p:nvPr/>
        </p:nvSpPr>
        <p:spPr>
          <a:xfrm>
            <a:off x="538261" y="2665691"/>
            <a:ext cx="322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Contrôle de la qualité de l’eau</a:t>
            </a:r>
            <a:endParaRPr lang="fr-FR" b="1" baseline="30000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7" y="372015"/>
            <a:ext cx="4184805" cy="2152567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434872" y="1349193"/>
            <a:ext cx="1533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L’eau contient-elle trop d’ions Fe</a:t>
            </a:r>
            <a:r>
              <a:rPr lang="fr-FR" baseline="30000" dirty="0" smtClean="0"/>
              <a:t>2+</a:t>
            </a:r>
            <a:r>
              <a:rPr lang="fr-FR" dirty="0" smtClean="0"/>
              <a:t>? </a:t>
            </a:r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="" xmlns:a16="http://schemas.microsoft.com/office/drawing/2014/main" id="{1A89D32A-42E2-4F80-AA18-E3C0C6B8B38E}"/>
              </a:ext>
            </a:extLst>
          </p:cNvPr>
          <p:cNvSpPr/>
          <p:nvPr/>
        </p:nvSpPr>
        <p:spPr>
          <a:xfrm>
            <a:off x="6133161" y="485207"/>
            <a:ext cx="2214341" cy="14641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Contrôler la concentration en Fe</a:t>
            </a:r>
            <a:r>
              <a:rPr lang="fr-FR" baseline="30000" dirty="0" smtClean="0"/>
              <a:t>2+</a:t>
            </a:r>
            <a:r>
              <a:rPr lang="fr-FR" dirty="0" smtClean="0"/>
              <a:t> dans l’eau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="" xmlns:a16="http://schemas.microsoft.com/office/drawing/2014/main" id="{508B29D0-BE36-45FD-AAC4-195F4044EFD0}"/>
              </a:ext>
            </a:extLst>
          </p:cNvPr>
          <p:cNvCxnSpPr>
            <a:cxnSpLocks/>
          </p:cNvCxnSpPr>
          <p:nvPr/>
        </p:nvCxnSpPr>
        <p:spPr>
          <a:xfrm>
            <a:off x="4233630" y="1219872"/>
            <a:ext cx="186461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867338" y="1906284"/>
            <a:ext cx="135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Comment?</a:t>
            </a:r>
            <a:endParaRPr lang="fr-FR" i="1" dirty="0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ED14ACE7-F143-4949-9E86-DBDC16E5702A}"/>
              </a:ext>
            </a:extLst>
          </p:cNvPr>
          <p:cNvSpPr/>
          <p:nvPr/>
        </p:nvSpPr>
        <p:spPr>
          <a:xfrm>
            <a:off x="6138966" y="2275616"/>
            <a:ext cx="2228415" cy="11445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="" xmlns:a16="http://schemas.microsoft.com/office/drawing/2014/main" id="{595502CC-83E7-4E11-9877-358C0C0CD53D}"/>
              </a:ext>
            </a:extLst>
          </p:cNvPr>
          <p:cNvCxnSpPr>
            <a:cxnSpLocks/>
          </p:cNvCxnSpPr>
          <p:nvPr/>
        </p:nvCxnSpPr>
        <p:spPr>
          <a:xfrm>
            <a:off x="7253174" y="1962186"/>
            <a:ext cx="0" cy="31343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867338" y="3277151"/>
            <a:ext cx="135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Quel type de capteur?</a:t>
            </a:r>
            <a:endParaRPr lang="fr-FR" i="1" dirty="0"/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D0E528B4-BE2B-4E2F-9BDC-FFF1F1BD3657}"/>
              </a:ext>
            </a:extLst>
          </p:cNvPr>
          <p:cNvSpPr/>
          <p:nvPr/>
        </p:nvSpPr>
        <p:spPr>
          <a:xfrm>
            <a:off x="6032307" y="3875581"/>
            <a:ext cx="2584605" cy="78998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Electrochimiques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="" xmlns:a16="http://schemas.microsoft.com/office/drawing/2014/main" id="{595502CC-83E7-4E11-9877-358C0C0CD53D}"/>
              </a:ext>
            </a:extLst>
          </p:cNvPr>
          <p:cNvCxnSpPr>
            <a:cxnSpLocks/>
          </p:cNvCxnSpPr>
          <p:nvPr/>
        </p:nvCxnSpPr>
        <p:spPr>
          <a:xfrm>
            <a:off x="7324610" y="3436439"/>
            <a:ext cx="0" cy="42631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227381" y="4741281"/>
            <a:ext cx="1401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Quelles grandeurs électriques ? 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34978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/>
          <p:cNvSpPr txBox="1"/>
          <p:nvPr/>
        </p:nvSpPr>
        <p:spPr>
          <a:xfrm>
            <a:off x="538261" y="2665691"/>
            <a:ext cx="322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Contrôle de la qualité de l’eau</a:t>
            </a:r>
            <a:endParaRPr lang="fr-FR" b="1" baseline="30000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7" y="372015"/>
            <a:ext cx="4184805" cy="2152567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434872" y="1349193"/>
            <a:ext cx="1533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L’eau contient-elle trop d’ions Fe</a:t>
            </a:r>
            <a:r>
              <a:rPr lang="fr-FR" baseline="30000" dirty="0" smtClean="0"/>
              <a:t>2+</a:t>
            </a:r>
            <a:r>
              <a:rPr lang="fr-FR" dirty="0" smtClean="0"/>
              <a:t>? </a:t>
            </a:r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="" xmlns:a16="http://schemas.microsoft.com/office/drawing/2014/main" id="{1A89D32A-42E2-4F80-AA18-E3C0C6B8B38E}"/>
              </a:ext>
            </a:extLst>
          </p:cNvPr>
          <p:cNvSpPr/>
          <p:nvPr/>
        </p:nvSpPr>
        <p:spPr>
          <a:xfrm>
            <a:off x="6133161" y="485207"/>
            <a:ext cx="2214341" cy="14641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Contrôler la concentration en Fe</a:t>
            </a:r>
            <a:r>
              <a:rPr lang="fr-FR" baseline="30000" dirty="0" smtClean="0"/>
              <a:t>2+</a:t>
            </a:r>
            <a:r>
              <a:rPr lang="fr-FR" dirty="0" smtClean="0"/>
              <a:t> dans l’eau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="" xmlns:a16="http://schemas.microsoft.com/office/drawing/2014/main" id="{508B29D0-BE36-45FD-AAC4-195F4044EFD0}"/>
              </a:ext>
            </a:extLst>
          </p:cNvPr>
          <p:cNvCxnSpPr>
            <a:cxnSpLocks/>
          </p:cNvCxnSpPr>
          <p:nvPr/>
        </p:nvCxnSpPr>
        <p:spPr>
          <a:xfrm>
            <a:off x="4233630" y="1219872"/>
            <a:ext cx="186461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867338" y="1906284"/>
            <a:ext cx="135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Comment?</a:t>
            </a:r>
            <a:endParaRPr lang="fr-FR" i="1" dirty="0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ED14ACE7-F143-4949-9E86-DBDC16E5702A}"/>
              </a:ext>
            </a:extLst>
          </p:cNvPr>
          <p:cNvSpPr/>
          <p:nvPr/>
        </p:nvSpPr>
        <p:spPr>
          <a:xfrm>
            <a:off x="6138966" y="2275616"/>
            <a:ext cx="2228415" cy="11445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="" xmlns:a16="http://schemas.microsoft.com/office/drawing/2014/main" id="{595502CC-83E7-4E11-9877-358C0C0CD53D}"/>
              </a:ext>
            </a:extLst>
          </p:cNvPr>
          <p:cNvCxnSpPr>
            <a:cxnSpLocks/>
          </p:cNvCxnSpPr>
          <p:nvPr/>
        </p:nvCxnSpPr>
        <p:spPr>
          <a:xfrm>
            <a:off x="7253174" y="1962186"/>
            <a:ext cx="0" cy="31343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867338" y="3277151"/>
            <a:ext cx="135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Quel type de capteur?</a:t>
            </a:r>
            <a:endParaRPr lang="fr-FR" i="1" dirty="0"/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D0E528B4-BE2B-4E2F-9BDC-FFF1F1BD3657}"/>
              </a:ext>
            </a:extLst>
          </p:cNvPr>
          <p:cNvSpPr/>
          <p:nvPr/>
        </p:nvSpPr>
        <p:spPr>
          <a:xfrm>
            <a:off x="6032307" y="3875581"/>
            <a:ext cx="2584605" cy="78998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Electrochimiques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="" xmlns:a16="http://schemas.microsoft.com/office/drawing/2014/main" id="{595502CC-83E7-4E11-9877-358C0C0CD53D}"/>
              </a:ext>
            </a:extLst>
          </p:cNvPr>
          <p:cNvCxnSpPr>
            <a:cxnSpLocks/>
          </p:cNvCxnSpPr>
          <p:nvPr/>
        </p:nvCxnSpPr>
        <p:spPr>
          <a:xfrm>
            <a:off x="7324610" y="3436439"/>
            <a:ext cx="0" cy="42631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227381" y="4741281"/>
            <a:ext cx="1401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Quelles grandeurs électriques ? 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E7E43B99-EBFC-454F-9644-F8F5583BB23E}"/>
              </a:ext>
            </a:extLst>
          </p:cNvPr>
          <p:cNvSpPr txBox="1"/>
          <p:nvPr/>
        </p:nvSpPr>
        <p:spPr>
          <a:xfrm>
            <a:off x="3271443" y="3418880"/>
            <a:ext cx="173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Potentiométrie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25282557-5E90-4FC5-B143-6A85612AAF61}"/>
              </a:ext>
            </a:extLst>
          </p:cNvPr>
          <p:cNvSpPr txBox="1"/>
          <p:nvPr/>
        </p:nvSpPr>
        <p:spPr>
          <a:xfrm>
            <a:off x="3258614" y="4371949"/>
            <a:ext cx="163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Conductimétrie</a:t>
            </a:r>
          </a:p>
        </p:txBody>
      </p:sp>
      <p:sp>
        <p:nvSpPr>
          <p:cNvPr id="17" name="Accolade fermante 16"/>
          <p:cNvSpPr/>
          <p:nvPr/>
        </p:nvSpPr>
        <p:spPr>
          <a:xfrm>
            <a:off x="4503043" y="2988857"/>
            <a:ext cx="1180285" cy="2604020"/>
          </a:xfrm>
          <a:prstGeom prst="rightBrace">
            <a:avLst/>
          </a:prstGeom>
          <a:ln>
            <a:solidFill>
              <a:srgbClr val="D996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867847" y="5001732"/>
            <a:ext cx="1223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U2-U1</a:t>
            </a:r>
            <a:r>
              <a:rPr lang="fr-FR" dirty="0" smtClean="0"/>
              <a:t>=</a:t>
            </a:r>
            <a:r>
              <a:rPr lang="fr-FR" dirty="0" smtClean="0">
                <a:solidFill>
                  <a:srgbClr val="FFC000"/>
                </a:solidFill>
              </a:rPr>
              <a:t>R</a:t>
            </a:r>
            <a:r>
              <a:rPr lang="fr-FR" dirty="0" smtClean="0"/>
              <a:t>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86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="" xmlns:a16="http://schemas.microsoft.com/office/drawing/2014/main" id="{ED14ACE7-F143-4949-9E86-DBDC16E5702A}"/>
              </a:ext>
            </a:extLst>
          </p:cNvPr>
          <p:cNvSpPr/>
          <p:nvPr/>
        </p:nvSpPr>
        <p:spPr>
          <a:xfrm>
            <a:off x="6138966" y="2275616"/>
            <a:ext cx="2228415" cy="11445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Capteurs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D0E528B4-BE2B-4E2F-9BDC-FFF1F1BD3657}"/>
              </a:ext>
            </a:extLst>
          </p:cNvPr>
          <p:cNvSpPr/>
          <p:nvPr/>
        </p:nvSpPr>
        <p:spPr>
          <a:xfrm>
            <a:off x="6032307" y="3875581"/>
            <a:ext cx="2584605" cy="78998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Electrochimiques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="" xmlns:a16="http://schemas.microsoft.com/office/drawing/2014/main" id="{E7E43B99-EBFC-454F-9644-F8F5583BB23E}"/>
              </a:ext>
            </a:extLst>
          </p:cNvPr>
          <p:cNvSpPr txBox="1"/>
          <p:nvPr/>
        </p:nvSpPr>
        <p:spPr>
          <a:xfrm>
            <a:off x="3271443" y="3418880"/>
            <a:ext cx="173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Potentiométrie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="" xmlns:a16="http://schemas.microsoft.com/office/drawing/2014/main" id="{25282557-5E90-4FC5-B143-6A85612AAF61}"/>
              </a:ext>
            </a:extLst>
          </p:cNvPr>
          <p:cNvSpPr txBox="1"/>
          <p:nvPr/>
        </p:nvSpPr>
        <p:spPr>
          <a:xfrm>
            <a:off x="3258614" y="4371949"/>
            <a:ext cx="163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Conductimétrie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="" xmlns:a16="http://schemas.microsoft.com/office/drawing/2014/main" id="{1A89D32A-42E2-4F80-AA18-E3C0C6B8B38E}"/>
              </a:ext>
            </a:extLst>
          </p:cNvPr>
          <p:cNvSpPr/>
          <p:nvPr/>
        </p:nvSpPr>
        <p:spPr>
          <a:xfrm>
            <a:off x="6133161" y="485207"/>
            <a:ext cx="2214341" cy="14641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Contrôler la concentration en Fe</a:t>
            </a:r>
            <a:r>
              <a:rPr lang="fr-FR" baseline="30000" dirty="0" smtClean="0"/>
              <a:t>2+</a:t>
            </a:r>
            <a:r>
              <a:rPr lang="fr-FR" dirty="0" smtClean="0"/>
              <a:t> dans l’eau</a:t>
            </a:r>
            <a:endParaRPr lang="fr-FR" dirty="0"/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="" xmlns:a16="http://schemas.microsoft.com/office/drawing/2014/main" id="{595502CC-83E7-4E11-9877-358C0C0CD53D}"/>
              </a:ext>
            </a:extLst>
          </p:cNvPr>
          <p:cNvCxnSpPr>
            <a:cxnSpLocks/>
          </p:cNvCxnSpPr>
          <p:nvPr/>
        </p:nvCxnSpPr>
        <p:spPr>
          <a:xfrm>
            <a:off x="7253174" y="1962186"/>
            <a:ext cx="0" cy="31343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="" xmlns:a16="http://schemas.microsoft.com/office/drawing/2014/main" id="{508B29D0-BE36-45FD-AAC4-195F4044EFD0}"/>
              </a:ext>
            </a:extLst>
          </p:cNvPr>
          <p:cNvCxnSpPr>
            <a:cxnSpLocks/>
          </p:cNvCxnSpPr>
          <p:nvPr/>
        </p:nvCxnSpPr>
        <p:spPr>
          <a:xfrm>
            <a:off x="4233630" y="1219872"/>
            <a:ext cx="186461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="" xmlns:a16="http://schemas.microsoft.com/office/drawing/2014/main" id="{595502CC-83E7-4E11-9877-358C0C0CD53D}"/>
              </a:ext>
            </a:extLst>
          </p:cNvPr>
          <p:cNvCxnSpPr>
            <a:cxnSpLocks/>
          </p:cNvCxnSpPr>
          <p:nvPr/>
        </p:nvCxnSpPr>
        <p:spPr>
          <a:xfrm>
            <a:off x="7324610" y="3436439"/>
            <a:ext cx="0" cy="42631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867338" y="1906284"/>
            <a:ext cx="135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Comment?</a:t>
            </a:r>
            <a:endParaRPr lang="fr-FR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7867338" y="3277151"/>
            <a:ext cx="135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Quel type de capteur?</a:t>
            </a:r>
            <a:endParaRPr lang="fr-FR" i="1" dirty="0"/>
          </a:p>
        </p:txBody>
      </p:sp>
      <p:sp>
        <p:nvSpPr>
          <p:cNvPr id="11" name="Accolade fermante 10"/>
          <p:cNvSpPr/>
          <p:nvPr/>
        </p:nvSpPr>
        <p:spPr>
          <a:xfrm>
            <a:off x="4503043" y="2988857"/>
            <a:ext cx="1180285" cy="2604020"/>
          </a:xfrm>
          <a:prstGeom prst="rightBrace">
            <a:avLst/>
          </a:prstGeom>
          <a:ln>
            <a:solidFill>
              <a:srgbClr val="D996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227381" y="4741281"/>
            <a:ext cx="1401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Quelles grandeurs électriques ? </a:t>
            </a:r>
            <a:endParaRPr lang="fr-FR" i="1" dirty="0"/>
          </a:p>
        </p:txBody>
      </p:sp>
      <p:sp>
        <p:nvSpPr>
          <p:cNvPr id="13" name="Rectangle 12"/>
          <p:cNvSpPr/>
          <p:nvPr/>
        </p:nvSpPr>
        <p:spPr>
          <a:xfrm>
            <a:off x="6867847" y="5001732"/>
            <a:ext cx="1223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U2-U1</a:t>
            </a:r>
            <a:r>
              <a:rPr lang="fr-FR" dirty="0" smtClean="0"/>
              <a:t>=</a:t>
            </a:r>
            <a:r>
              <a:rPr lang="fr-FR" dirty="0" smtClean="0">
                <a:solidFill>
                  <a:srgbClr val="FFC000"/>
                </a:solidFill>
              </a:rPr>
              <a:t>R</a:t>
            </a:r>
            <a:r>
              <a:rPr lang="fr-FR" dirty="0" smtClean="0"/>
              <a:t>i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538261" y="2665691"/>
            <a:ext cx="322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Contrôle de la qualité de l’eau</a:t>
            </a:r>
            <a:endParaRPr lang="fr-FR" b="1" baseline="30000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7" y="372015"/>
            <a:ext cx="4184805" cy="2152567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434872" y="1349193"/>
            <a:ext cx="1533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L’eau contient-elle trop d’ions Fe</a:t>
            </a:r>
            <a:r>
              <a:rPr lang="fr-FR" baseline="30000" dirty="0" smtClean="0"/>
              <a:t>2+</a:t>
            </a:r>
            <a:r>
              <a:rPr lang="fr-FR" dirty="0" smtClean="0"/>
              <a:t>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157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26" grpId="0"/>
      <p:bldP spid="27" grpId="0"/>
      <p:bldP spid="36" grpId="0" animBg="1"/>
      <p:bldP spid="7" grpId="0"/>
      <p:bldP spid="8" grpId="0"/>
      <p:bldP spid="11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736</Words>
  <Application>Microsoft Macintosh PowerPoint</Application>
  <PresentationFormat>Présentation à l'écran (4:3)</PresentationFormat>
  <Paragraphs>142</Paragraphs>
  <Slides>22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4" baseType="lpstr">
      <vt:lpstr>Thème Office</vt:lpstr>
      <vt:lpstr>Document</vt:lpstr>
      <vt:lpstr>Capteurs électrochimiques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Mesure du potentiel de l’électrode Cu2+/Cu</vt:lpstr>
      <vt:lpstr>Électrodes de référence</vt:lpstr>
      <vt:lpstr>Électrodes de référence</vt:lpstr>
      <vt:lpstr>Potentiel d’électrode </vt:lpstr>
      <vt:lpstr>Vérification expérimentale  de la loi de Nernst</vt:lpstr>
      <vt:lpstr>Présentation PowerPoint</vt:lpstr>
      <vt:lpstr>Titrage potentiométrique des ions Fer (II)</vt:lpstr>
      <vt:lpstr>Simulation du titrage</vt:lpstr>
      <vt:lpstr>Simulation du titrage</vt:lpstr>
      <vt:lpstr>Cellule Conductimétrique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Capteurs électrochimiques</dc:title>
  <dc:creator>matthis chapon</dc:creator>
  <cp:lastModifiedBy>matthis chapon</cp:lastModifiedBy>
  <cp:revision>42</cp:revision>
  <dcterms:created xsi:type="dcterms:W3CDTF">2020-04-07T20:24:53Z</dcterms:created>
  <dcterms:modified xsi:type="dcterms:W3CDTF">2020-06-21T14:00:36Z</dcterms:modified>
</cp:coreProperties>
</file>