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5" r:id="rId2"/>
    <p:sldId id="259" r:id="rId3"/>
    <p:sldId id="258" r:id="rId4"/>
    <p:sldId id="260" r:id="rId5"/>
    <p:sldId id="269" r:id="rId6"/>
    <p:sldId id="270" r:id="rId7"/>
    <p:sldId id="266" r:id="rId8"/>
    <p:sldId id="271" r:id="rId9"/>
    <p:sldId id="272" r:id="rId10"/>
    <p:sldId id="261" r:id="rId11"/>
    <p:sldId id="267" r:id="rId12"/>
    <p:sldId id="262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ADD"/>
    <a:srgbClr val="92B153"/>
    <a:srgbClr val="3E6DDD"/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96" y="-1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91044-9B39-374E-B48F-F2DD423D15A5}" type="datetimeFigureOut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F70-5844-474D-83F1-FBC8000E9D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49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lang="fr-F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619471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D533F88-56E4-1D42-9DBD-44BAFE10E5A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1592448" y="637670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D9FC3D-296B-D847-A399-A0132D3460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fr-FR" sz="2800" kern="1200" spc="-38" baseline="0">
          <a:solidFill>
            <a:srgbClr val="CF818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Document_Microsoft_Word5.docx"/><Relationship Id="rId12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Document_Microsoft_Word1.docx"/><Relationship Id="rId4" Type="http://schemas.openxmlformats.org/officeDocument/2006/relationships/image" Target="../media/image16.emf"/><Relationship Id="rId5" Type="http://schemas.openxmlformats.org/officeDocument/2006/relationships/package" Target="../embeddings/Document_Microsoft_Word2.docx"/><Relationship Id="rId6" Type="http://schemas.openxmlformats.org/officeDocument/2006/relationships/image" Target="../media/image17.emf"/><Relationship Id="rId7" Type="http://schemas.openxmlformats.org/officeDocument/2006/relationships/package" Target="../embeddings/Document_Microsoft_Word3.docx"/><Relationship Id="rId8" Type="http://schemas.openxmlformats.org/officeDocument/2006/relationships/image" Target="../media/image18.emf"/><Relationship Id="rId9" Type="http://schemas.openxmlformats.org/officeDocument/2006/relationships/package" Target="../embeddings/Document_Microsoft_Word4.docx"/><Relationship Id="rId10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/>
              <a:t>Du corps pur au mélange binaire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706448"/>
            <a:ext cx="12192000" cy="622920"/>
          </a:xfrm>
          <a:solidFill>
            <a:srgbClr val="CF8182"/>
          </a:solidFill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Agrégation 2020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6624" y="6106373"/>
            <a:ext cx="1983847" cy="400087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43115" y="6204778"/>
            <a:ext cx="414888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76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202"/>
          </a:xfrm>
        </p:spPr>
        <p:txBody>
          <a:bodyPr/>
          <a:lstStyle/>
          <a:p>
            <a:r>
              <a:rPr lang="fr-FR" dirty="0"/>
              <a:t>Réaction acide éthanoïque avec l’eau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68586"/>
              </p:ext>
            </p:extLst>
          </p:nvPr>
        </p:nvGraphicFramePr>
        <p:xfrm>
          <a:off x="1097280" y="2152268"/>
          <a:ext cx="8382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914599211"/>
                    </a:ext>
                  </a:extLst>
                </a:gridCol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182590632"/>
                    </a:ext>
                  </a:extLst>
                </a:gridCol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563639581"/>
                    </a:ext>
                  </a:extLst>
                </a:gridCol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640529825"/>
                    </a:ext>
                  </a:extLst>
                </a:gridCol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29117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i="0" dirty="0" smtClean="0"/>
                        <a:t>    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COOH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</a:t>
                      </a:r>
                      <a:r>
                        <a:rPr lang="fr-FR" i="0" dirty="0" smtClean="0"/>
                        <a:t>H</a:t>
                      </a:r>
                      <a:r>
                        <a:rPr lang="fr-FR" i="0" baseline="-25000" dirty="0" smtClean="0"/>
                        <a:t>2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-25000" dirty="0" smtClean="0"/>
                        <a:t>(l)             </a:t>
                      </a:r>
                      <a:r>
                        <a:rPr lang="fr-FR" i="0" baseline="-25000" dirty="0" smtClean="0"/>
                        <a:t>     </a:t>
                      </a:r>
                      <a:r>
                        <a:rPr lang="fr-FR" i="0" baseline="0" dirty="0" smtClean="0"/>
                        <a:t>=</a:t>
                      </a:r>
                      <a:r>
                        <a:rPr lang="fr-FR" i="0" baseline="-25000" dirty="0" smtClean="0"/>
                        <a:t>    </a:t>
                      </a:r>
                      <a:r>
                        <a:rPr lang="fr-FR" i="0" dirty="0" smtClean="0"/>
                        <a:t>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</a:t>
                      </a:r>
                      <a:r>
                        <a:rPr lang="fr-FR" i="0" baseline="30000" dirty="0" smtClean="0"/>
                        <a:t>-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</a:t>
                      </a:r>
                      <a:r>
                        <a:rPr lang="fr-FR" i="0" baseline="0" dirty="0" smtClean="0"/>
                        <a:t>     </a:t>
                      </a:r>
                      <a:r>
                        <a:rPr lang="fr-FR" i="0" baseline="0" dirty="0" smtClean="0"/>
                        <a:t>+           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30000" dirty="0" smtClean="0"/>
                        <a:t>+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85579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initial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endParaRPr lang="fr-FR" i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113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.(1-α)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403580998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88541" y="3810194"/>
            <a:ext cx="37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Tableau d’avancement de la réaction 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307205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1343"/>
          </a:xfrm>
        </p:spPr>
        <p:txBody>
          <a:bodyPr/>
          <a:lstStyle/>
          <a:p>
            <a:r>
              <a:rPr lang="fr-FR" dirty="0" smtClean="0"/>
              <a:t>Détermination de la constante de dissociation de l’acide éthanoïque dans l’eau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1536" y="3299925"/>
            <a:ext cx="60947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Lois de Kohlrausch </a:t>
            </a:r>
            <a:r>
              <a:rPr lang="fr-FR" dirty="0" smtClean="0"/>
              <a:t>: </a:t>
            </a:r>
            <a:r>
              <a:rPr lang="fr-FR" dirty="0" err="1" smtClean="0"/>
              <a:t>σ</a:t>
            </a:r>
            <a:r>
              <a:rPr lang="fr-FR" dirty="0" smtClean="0"/>
              <a:t> =</a:t>
            </a:r>
            <a:r>
              <a:rPr lang="fr-FR" dirty="0" err="1" smtClean="0"/>
              <a:t>λ</a:t>
            </a:r>
            <a:r>
              <a:rPr lang="fr-FR" dirty="0" smtClean="0"/>
              <a:t>(H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[H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 smtClean="0"/>
              <a:t>(CH</a:t>
            </a:r>
            <a:r>
              <a:rPr lang="fr-FR" baseline="-25000" dirty="0" smtClean="0"/>
              <a:t>3</a:t>
            </a:r>
            <a:r>
              <a:rPr lang="fr-FR" dirty="0" smtClean="0"/>
              <a:t>COO</a:t>
            </a:r>
            <a:r>
              <a:rPr lang="fr-FR" baseline="30000" dirty="0" smtClean="0"/>
              <a:t>-</a:t>
            </a:r>
            <a:r>
              <a:rPr lang="fr-FR" dirty="0" smtClean="0"/>
              <a:t>)</a:t>
            </a:r>
            <a:r>
              <a:rPr lang="fr-FR" baseline="30000" dirty="0"/>
              <a:t>° </a:t>
            </a:r>
            <a:r>
              <a:rPr lang="fr-FR" dirty="0" smtClean="0"/>
              <a:t>[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r>
              <a:rPr lang="fr-FR" dirty="0" smtClean="0"/>
              <a:t>A l’état final :  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dirty="0" smtClean="0"/>
              <a:t>= [</a:t>
            </a:r>
            <a:r>
              <a:rPr lang="fr-FR" dirty="0" err="1" smtClean="0"/>
              <a:t>λ</a:t>
            </a:r>
            <a:r>
              <a:rPr lang="fr-FR" dirty="0"/>
              <a:t>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+ </a:t>
            </a:r>
            <a:r>
              <a:rPr lang="fr-FR" dirty="0" err="1"/>
              <a:t>λ</a:t>
            </a:r>
            <a:r>
              <a:rPr lang="fr-FR" dirty="0"/>
              <a:t>(CH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baseline="30000" dirty="0"/>
              <a:t>° </a:t>
            </a:r>
            <a:r>
              <a:rPr lang="fr-FR" dirty="0" smtClean="0"/>
              <a:t>].</a:t>
            </a:r>
            <a:r>
              <a:rPr lang="fr-FR" dirty="0"/>
              <a:t> C</a:t>
            </a:r>
            <a:r>
              <a:rPr lang="fr-FR" baseline="-25000" dirty="0"/>
              <a:t>0</a:t>
            </a:r>
            <a:r>
              <a:rPr lang="fr-FR" dirty="0"/>
              <a:t>.</a:t>
            </a:r>
            <a:r>
              <a:rPr lang="fr-FR" dirty="0" smtClean="0"/>
              <a:t>α</a:t>
            </a:r>
          </a:p>
          <a:p>
            <a:endParaRPr lang="fr-FR" dirty="0"/>
          </a:p>
          <a:p>
            <a:r>
              <a:rPr lang="fr-FR" dirty="0" smtClean="0"/>
              <a:t>D’où α = </a:t>
            </a:r>
            <a:r>
              <a:rPr lang="fr-FR" dirty="0" err="1" smtClean="0"/>
              <a:t>σ</a:t>
            </a:r>
            <a:r>
              <a:rPr lang="fr-FR" dirty="0" smtClean="0"/>
              <a:t>/( [</a:t>
            </a:r>
            <a:r>
              <a:rPr lang="fr-FR" dirty="0" err="1" smtClean="0"/>
              <a:t>λ</a:t>
            </a:r>
            <a:r>
              <a:rPr lang="fr-FR" dirty="0" smtClean="0"/>
              <a:t>°(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λ</a:t>
            </a:r>
            <a:r>
              <a:rPr lang="fr-FR" dirty="0" smtClean="0"/>
              <a:t>°(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)]</a:t>
            </a:r>
            <a:r>
              <a:rPr lang="fr-FR" dirty="0" smtClean="0"/>
              <a:t>.C</a:t>
            </a:r>
            <a:r>
              <a:rPr lang="fr-FR" baseline="-25000" dirty="0" smtClean="0"/>
              <a:t>0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48" y="2524685"/>
            <a:ext cx="4772903" cy="3562215"/>
          </a:xfrm>
          <a:prstGeom prst="rect">
            <a:avLst/>
          </a:prstGeom>
        </p:spPr>
      </p:pic>
      <p:cxnSp>
        <p:nvCxnSpPr>
          <p:cNvPr id="7" name="Connecteur en arc 6"/>
          <p:cNvCxnSpPr>
            <a:stCxn id="10" idx="0"/>
          </p:cNvCxnSpPr>
          <p:nvPr/>
        </p:nvCxnSpPr>
        <p:spPr>
          <a:xfrm rot="16200000" flipH="1" flipV="1">
            <a:off x="6753162" y="4043712"/>
            <a:ext cx="1323754" cy="1321029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56657" y="5378909"/>
            <a:ext cx="154108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Conductimètre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σ</a:t>
            </a:r>
            <a:r>
              <a:rPr lang="fr-FR" sz="1400" dirty="0"/>
              <a:t> </a:t>
            </a:r>
            <a:r>
              <a:rPr lang="fr-FR" sz="1400" dirty="0" smtClean="0"/>
              <a:t>=14,97 mS.m</a:t>
            </a:r>
            <a:r>
              <a:rPr lang="fr-FR" sz="1400" baseline="30000" dirty="0" smtClean="0"/>
              <a:t>-1</a:t>
            </a:r>
            <a:endParaRPr lang="fr-FR" sz="1400" b="1" dirty="0" smtClean="0"/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8052693" y="4042350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9367177" y="3974931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406104" y="4829036"/>
            <a:ext cx="2236510" cy="73866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fr-FR" sz="1400" dirty="0"/>
              <a:t>Solution d’acide éthanoïque </a:t>
            </a:r>
          </a:p>
          <a:p>
            <a:r>
              <a:rPr lang="fr-FR" sz="1400" dirty="0"/>
              <a:t>à</a:t>
            </a:r>
            <a:r>
              <a:rPr lang="fr-FR" sz="1400" dirty="0"/>
              <a:t> 10-2 mol/</a:t>
            </a:r>
            <a:r>
              <a:rPr lang="fr-FR" sz="1400" dirty="0" smtClean="0"/>
              <a:t>L</a:t>
            </a:r>
          </a:p>
          <a:p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7047600" y="2177253"/>
            <a:ext cx="4647230" cy="1297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148984" y="3167056"/>
            <a:ext cx="363959" cy="1787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7968471" y="4215873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7965650" y="4325940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7173792" y="4270766"/>
            <a:ext cx="978937" cy="5261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8149965" y="4124525"/>
            <a:ext cx="10952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147766"/>
              </p:ext>
            </p:extLst>
          </p:nvPr>
        </p:nvGraphicFramePr>
        <p:xfrm>
          <a:off x="790256" y="1496300"/>
          <a:ext cx="819717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914599211"/>
                    </a:ext>
                  </a:extLst>
                </a:gridCol>
                <a:gridCol w="1676400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182590632"/>
                    </a:ext>
                  </a:extLst>
                </a:gridCol>
                <a:gridCol w="1313601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563639581"/>
                    </a:ext>
                  </a:extLst>
                </a:gridCol>
                <a:gridCol w="161885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640529825"/>
                    </a:ext>
                  </a:extLst>
                </a:gridCol>
                <a:gridCol w="191192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29117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i="0" dirty="0" smtClean="0"/>
                        <a:t>    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COOH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</a:t>
                      </a:r>
                      <a:r>
                        <a:rPr lang="fr-FR" i="0" dirty="0" smtClean="0"/>
                        <a:t>H</a:t>
                      </a:r>
                      <a:r>
                        <a:rPr lang="fr-FR" i="0" baseline="-25000" dirty="0" smtClean="0"/>
                        <a:t>2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-25000" dirty="0" smtClean="0"/>
                        <a:t>(l)        </a:t>
                      </a:r>
                      <a:r>
                        <a:rPr lang="fr-FR" i="0" baseline="0" dirty="0" smtClean="0"/>
                        <a:t>=</a:t>
                      </a:r>
                      <a:r>
                        <a:rPr lang="fr-FR" i="0" baseline="-25000" dirty="0" smtClean="0"/>
                        <a:t>        </a:t>
                      </a:r>
                      <a:r>
                        <a:rPr lang="fr-FR" i="0" dirty="0" smtClean="0"/>
                        <a:t>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</a:t>
                      </a:r>
                      <a:r>
                        <a:rPr lang="fr-FR" i="0" baseline="30000" dirty="0" smtClean="0"/>
                        <a:t>-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  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30000" dirty="0" smtClean="0"/>
                        <a:t>+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85579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initial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endParaRPr lang="fr-FR" i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113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.(1-α)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403580998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033645" y="6364279"/>
            <a:ext cx="24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Dispositif expérimental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25428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386837-C438-4BE5-BF8F-7F0311C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Bleu de bromothymol : indicateur coloré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341009BF-B728-446E-8542-4E7B42EF310D}"/>
              </a:ext>
            </a:extLst>
          </p:cNvPr>
          <p:cNvGrpSpPr/>
          <p:nvPr/>
        </p:nvGrpSpPr>
        <p:grpSpPr>
          <a:xfrm>
            <a:off x="2702857" y="2191657"/>
            <a:ext cx="6786285" cy="3649287"/>
            <a:chOff x="2702857" y="2191657"/>
            <a:chExt cx="6786285" cy="3649287"/>
          </a:xfrm>
        </p:grpSpPr>
        <p:pic>
          <p:nvPicPr>
            <p:cNvPr id="1028" name="Picture 4" descr="Phénolphtaléine : La molécule contient pourtant quelques ...">
              <a:extLst>
                <a:ext uri="{FF2B5EF4-FFF2-40B4-BE49-F238E27FC236}">
                  <a16:creationId xmlns:a16="http://schemas.microsoft.com/office/drawing/2014/main" xmlns="" id="{701A7881-43E5-49B7-96CE-46DFA3161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0" t="12948" b="21021"/>
            <a:stretch/>
          </p:blipFill>
          <p:spPr bwMode="auto">
            <a:xfrm>
              <a:off x="2702857" y="2191657"/>
              <a:ext cx="6786285" cy="3649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xmlns="" id="{9E2CEF34-AD6C-4CC6-ABD3-EA864BA60E63}"/>
                </a:ext>
              </a:extLst>
            </p:cNvPr>
            <p:cNvSpPr txBox="1"/>
            <p:nvPr/>
          </p:nvSpPr>
          <p:spPr>
            <a:xfrm>
              <a:off x="5387325" y="4949371"/>
              <a:ext cx="246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0C32AAE9-02E8-4F39-81FA-054B77F7AFAA}"/>
                </a:ext>
              </a:extLst>
            </p:cNvPr>
            <p:cNvSpPr txBox="1"/>
            <p:nvPr/>
          </p:nvSpPr>
          <p:spPr>
            <a:xfrm>
              <a:off x="2809461" y="5318703"/>
              <a:ext cx="6626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12344"/>
              </p:ext>
            </p:extLst>
          </p:nvPr>
        </p:nvGraphicFramePr>
        <p:xfrm>
          <a:off x="231775" y="1333500"/>
          <a:ext cx="678815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3" imgW="5753100" imgH="2019300" progId="Word.Document.12">
                  <p:embed/>
                </p:oleObj>
              </mc:Choice>
              <mc:Fallback>
                <p:oleObj name="Document" r:id="rId3" imgW="5753100" imgH="201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333500"/>
                        <a:ext cx="6788150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xmlns="" id="{34BD51D0-A198-4F60-8CF1-13BD13DF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4598"/>
          </a:xfrm>
        </p:spPr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65782" y="786379"/>
            <a:ext cx="138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Solution 2 : </a:t>
            </a:r>
            <a:endParaRPr lang="fr-FR" b="1" u="sng" dirty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24480"/>
              </p:ext>
            </p:extLst>
          </p:nvPr>
        </p:nvGraphicFramePr>
        <p:xfrm>
          <a:off x="5937128" y="1449155"/>
          <a:ext cx="575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5" imgW="5753100" imgH="635000" progId="Word.Document.12">
                  <p:embed/>
                </p:oleObj>
              </mc:Choice>
              <mc:Fallback>
                <p:oleObj name="Document" r:id="rId5" imgW="5753100" imgH="635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7128" y="1449155"/>
                        <a:ext cx="5753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4724" y="3761254"/>
            <a:ext cx="6361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C= concentration de BBT introduite (identique pour les </a:t>
            </a:r>
            <a:r>
              <a:rPr lang="fr-FR" sz="1600" dirty="0" smtClean="0"/>
              <a:t>3 solutions</a:t>
            </a:r>
            <a:r>
              <a:rPr lang="fr-FR" sz="1600" dirty="0"/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374608" y="3495565"/>
            <a:ext cx="40415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Dans 1: </a:t>
            </a:r>
            <a:r>
              <a:rPr lang="fr-FR" i="1" dirty="0"/>
              <a:t>[BBTH]</a:t>
            </a:r>
            <a:r>
              <a:rPr lang="fr-FR" i="1" baseline="-25000" dirty="0"/>
              <a:t>1</a:t>
            </a:r>
            <a:r>
              <a:rPr lang="fr-FR" i="1" dirty="0"/>
              <a:t>≈C       </a:t>
            </a:r>
            <a:r>
              <a:rPr lang="fr-FR" dirty="0"/>
              <a:t>([BBT-] &lt;&lt; [BBTH])</a:t>
            </a:r>
            <a:r>
              <a:rPr lang="fr-FR" i="1" dirty="0"/>
              <a:t>   </a:t>
            </a:r>
            <a:r>
              <a:rPr lang="fr-FR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74609" y="3870489"/>
            <a:ext cx="4042376" cy="369332"/>
          </a:xfrm>
          <a:prstGeom prst="rect">
            <a:avLst/>
          </a:prstGeom>
          <a:solidFill>
            <a:srgbClr val="92B153"/>
          </a:solidFill>
        </p:spPr>
        <p:txBody>
          <a:bodyPr wrap="square">
            <a:spAutoFit/>
          </a:bodyPr>
          <a:lstStyle/>
          <a:p>
            <a:r>
              <a:rPr lang="fr-FR" dirty="0"/>
              <a:t>Dans 2: </a:t>
            </a:r>
            <a:r>
              <a:rPr lang="fr-FR" i="1" dirty="0"/>
              <a:t>[BBT-]</a:t>
            </a:r>
            <a:r>
              <a:rPr lang="fr-FR" i="1" baseline="-25000" dirty="0"/>
              <a:t>2</a:t>
            </a:r>
            <a:r>
              <a:rPr lang="fr-FR" i="1" dirty="0"/>
              <a:t>+[BBTH]</a:t>
            </a:r>
            <a:r>
              <a:rPr lang="fr-FR" i="1" baseline="-25000" dirty="0"/>
              <a:t>2</a:t>
            </a:r>
            <a:r>
              <a:rPr lang="fr-FR" i="1" dirty="0"/>
              <a:t>=</a:t>
            </a:r>
            <a:r>
              <a:rPr lang="fr-FR" i="1" dirty="0" smtClean="0"/>
              <a:t>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375745" y="4227461"/>
            <a:ext cx="4041240" cy="369332"/>
          </a:xfrm>
          <a:prstGeom prst="rect">
            <a:avLst/>
          </a:prstGeom>
          <a:solidFill>
            <a:srgbClr val="3E6DDD"/>
          </a:solidFill>
        </p:spPr>
        <p:txBody>
          <a:bodyPr wrap="square">
            <a:spAutoFit/>
          </a:bodyPr>
          <a:lstStyle/>
          <a:p>
            <a:r>
              <a:rPr lang="fr-FR" dirty="0"/>
              <a:t>Dans 3: </a:t>
            </a:r>
            <a:r>
              <a:rPr lang="fr-FR" i="1" dirty="0"/>
              <a:t>[BBT-]</a:t>
            </a:r>
            <a:r>
              <a:rPr lang="fr-FR" i="1" baseline="-25000" dirty="0"/>
              <a:t>3</a:t>
            </a:r>
            <a:r>
              <a:rPr lang="fr-FR" i="1" dirty="0"/>
              <a:t>≈C       </a:t>
            </a:r>
            <a:r>
              <a:rPr lang="fr-FR" dirty="0"/>
              <a:t>([BBTH] &lt;&lt; [BBT</a:t>
            </a:r>
            <a:r>
              <a:rPr lang="fr-FR" i="1" dirty="0"/>
              <a:t>-</a:t>
            </a:r>
            <a:r>
              <a:rPr lang="fr-FR" dirty="0"/>
              <a:t>])</a:t>
            </a:r>
            <a:r>
              <a:rPr lang="fr-FR" i="1" dirty="0"/>
              <a:t>   </a:t>
            </a:r>
            <a:r>
              <a:rPr lang="fr-FR" dirty="0"/>
              <a:t> </a:t>
            </a:r>
          </a:p>
        </p:txBody>
      </p:sp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19922"/>
              </p:ext>
            </p:extLst>
          </p:nvPr>
        </p:nvGraphicFramePr>
        <p:xfrm>
          <a:off x="0" y="4951485"/>
          <a:ext cx="77247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7" imgW="5753100" imgH="1346200" progId="Word.Document.12">
                  <p:embed/>
                </p:oleObj>
              </mc:Choice>
              <mc:Fallback>
                <p:oleObj name="Document" r:id="rId7" imgW="5753100" imgH="134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951485"/>
                        <a:ext cx="7724775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333637" y="2990346"/>
            <a:ext cx="183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Approximations :</a:t>
            </a:r>
            <a:endParaRPr lang="fr-FR" b="1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7278154" y="235453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avoir accès au rapport </a:t>
            </a:r>
            <a:endParaRPr lang="fr-FR" dirty="0"/>
          </a:p>
        </p:txBody>
      </p:sp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7255"/>
              </p:ext>
            </p:extLst>
          </p:nvPr>
        </p:nvGraphicFramePr>
        <p:xfrm>
          <a:off x="9349566" y="2320077"/>
          <a:ext cx="3306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9" imgW="5753100" imgH="876300" progId="Word.Document.12">
                  <p:embed/>
                </p:oleObj>
              </mc:Choice>
              <mc:Fallback>
                <p:oleObj name="Document" r:id="rId9" imgW="5753100" imgH="87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49566" y="2320077"/>
                        <a:ext cx="33067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necteur droit 17"/>
          <p:cNvCxnSpPr/>
          <p:nvPr/>
        </p:nvCxnSpPr>
        <p:spPr>
          <a:xfrm>
            <a:off x="6459609" y="1146983"/>
            <a:ext cx="0" cy="3481911"/>
          </a:xfrm>
          <a:prstGeom prst="lin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-13657" y="4642548"/>
            <a:ext cx="6486922" cy="0"/>
          </a:xfrm>
          <a:prstGeom prst="lin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ccolade fermante 24"/>
          <p:cNvSpPr/>
          <p:nvPr/>
        </p:nvSpPr>
        <p:spPr>
          <a:xfrm>
            <a:off x="7470204" y="5543749"/>
            <a:ext cx="204850" cy="1201601"/>
          </a:xfrm>
          <a:prstGeom prst="rightBrac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948187" y="5393549"/>
            <a:ext cx="2256184" cy="369332"/>
          </a:xfrm>
          <a:prstGeom prst="rect">
            <a:avLst/>
          </a:prstGeom>
          <a:solidFill>
            <a:srgbClr val="92B153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Or C =</a:t>
            </a:r>
            <a:r>
              <a:rPr lang="fr-FR" dirty="0"/>
              <a:t>[BBT-]</a:t>
            </a:r>
            <a:r>
              <a:rPr lang="fr-FR" baseline="-25000" dirty="0"/>
              <a:t>2</a:t>
            </a:r>
            <a:r>
              <a:rPr lang="fr-FR" dirty="0"/>
              <a:t>+[BBTH]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961843" y="5912423"/>
            <a:ext cx="62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41348"/>
              </p:ext>
            </p:extLst>
          </p:nvPr>
        </p:nvGraphicFramePr>
        <p:xfrm>
          <a:off x="8605299" y="5850448"/>
          <a:ext cx="3022824" cy="61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11" imgW="5753100" imgH="1168400" progId="Word.Document.12">
                  <p:embed/>
                </p:oleObj>
              </mc:Choice>
              <mc:Fallback>
                <p:oleObj name="Document" r:id="rId11" imgW="57531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5299" y="5850448"/>
                        <a:ext cx="3022824" cy="61385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CA61E6-A489-4F09-A23C-EA3F16AE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expérimentaux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77BDA2F-14EB-4CD7-B609-FA1023F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88" y="1823731"/>
            <a:ext cx="5424783" cy="3886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72EF1-76A4-417C-AA1A-862DB8C9176D}"/>
              </a:ext>
            </a:extLst>
          </p:cNvPr>
          <p:cNvSpPr/>
          <p:nvPr/>
        </p:nvSpPr>
        <p:spPr>
          <a:xfrm>
            <a:off x="0" y="6488668"/>
            <a:ext cx="3570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Epreuve orale de Chimie, Florence </a:t>
            </a:r>
            <a:r>
              <a:rPr lang="fr-FR" sz="1200" dirty="0" err="1"/>
              <a:t>Porteu</a:t>
            </a:r>
            <a:r>
              <a:rPr lang="fr-FR" sz="1200" dirty="0"/>
              <a:t>-De-</a:t>
            </a:r>
            <a:r>
              <a:rPr lang="fr-FR" sz="1200" dirty="0" err="1"/>
              <a:t>Buchère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44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20" y="3263773"/>
            <a:ext cx="2857500" cy="2857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AB1B0BC-99AA-42A3-B7E8-241B05923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53373" y="6102581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:a16="http://schemas.microsoft.com/office/drawing/2014/main" xmlns="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362540" y="1761668"/>
            <a:ext cx="834887" cy="23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:a16="http://schemas.microsoft.com/office/drawing/2014/main" xmlns="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2323260" y="3366156"/>
            <a:ext cx="1691804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:a16="http://schemas.microsoft.com/office/drawing/2014/main" xmlns="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07" y="4962477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:a16="http://schemas.microsoft.com/office/drawing/2014/main" xmlns="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0" y="2323731"/>
            <a:ext cx="1183230" cy="30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45DCE0B0-0425-4FB4-9AC9-018875003443}"/>
              </a:ext>
            </a:extLst>
          </p:cNvPr>
          <p:cNvSpPr txBox="1"/>
          <p:nvPr/>
        </p:nvSpPr>
        <p:spPr>
          <a:xfrm>
            <a:off x="-64868" y="827265"/>
            <a:ext cx="2581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acides</a:t>
            </a:r>
            <a:endParaRPr lang="fr-FR" sz="2800" b="1" dirty="0"/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:a16="http://schemas.microsoft.com/office/drawing/2014/main" xmlns="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639978" y="2507386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AEBBE209-002D-4864-90F1-F5A843805E87}"/>
              </a:ext>
            </a:extLst>
          </p:cNvPr>
          <p:cNvSpPr txBox="1"/>
          <p:nvPr/>
        </p:nvSpPr>
        <p:spPr>
          <a:xfrm>
            <a:off x="8991886" y="1611974"/>
            <a:ext cx="295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basiques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332731" y="211676"/>
            <a:ext cx="679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Les notions d’acidité / basicité au quotidien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12002" y="2744566"/>
            <a:ext cx="279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Solutions neutres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473" y="3863911"/>
            <a:ext cx="2489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32AF231-26A9-4F70-9E38-238824E2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5" b="39557"/>
          <a:stretch/>
        </p:blipFill>
        <p:spPr>
          <a:xfrm>
            <a:off x="2884355" y="2927430"/>
            <a:ext cx="6423289" cy="1898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651417-0FD4-4C38-A7A1-BB45E7788918}"/>
              </a:ext>
            </a:extLst>
          </p:cNvPr>
          <p:cNvSpPr/>
          <p:nvPr/>
        </p:nvSpPr>
        <p:spPr>
          <a:xfrm>
            <a:off x="272907" y="5522252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20385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32AF231-26A9-4F70-9E38-238824E2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836592"/>
            <a:ext cx="3105150" cy="415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651417-0FD4-4C38-A7A1-BB45E7788918}"/>
              </a:ext>
            </a:extLst>
          </p:cNvPr>
          <p:cNvSpPr/>
          <p:nvPr/>
        </p:nvSpPr>
        <p:spPr>
          <a:xfrm>
            <a:off x="294523" y="5915185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25647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mesure du pH : Le papier pH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19" y="2156486"/>
            <a:ext cx="2489200" cy="2489200"/>
          </a:xfrm>
          <a:prstGeom prst="rect">
            <a:avLst/>
          </a:prstGeom>
        </p:spPr>
      </p:pic>
      <p:pic>
        <p:nvPicPr>
          <p:cNvPr id="5" name="Image 4" descr="Capture d’écran 2020-06-21 à 17.38.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4165" b="2557"/>
          <a:stretch/>
        </p:blipFill>
        <p:spPr>
          <a:xfrm>
            <a:off x="7061558" y="2218816"/>
            <a:ext cx="4577451" cy="3908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21723" y="2833220"/>
            <a:ext cx="104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Baguette</a:t>
            </a:r>
          </a:p>
          <a:p>
            <a:r>
              <a:rPr lang="fr-FR" dirty="0"/>
              <a:t>e</a:t>
            </a:r>
            <a:r>
              <a:rPr lang="fr-FR" dirty="0" smtClean="0"/>
              <a:t>n verre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77551" y="3949762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Coupelle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93811" y="4717383"/>
            <a:ext cx="11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Papier-pH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6210605" y="3126312"/>
            <a:ext cx="16042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251024" y="4171944"/>
            <a:ext cx="132578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266084" y="4953521"/>
            <a:ext cx="266441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mesure du pH : Le pH-mètre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11" y="2214297"/>
            <a:ext cx="5080000" cy="3657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646075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https</a:t>
            </a:r>
            <a:r>
              <a:rPr lang="fr-FR" sz="1200" dirty="0"/>
              <a:t>://</a:t>
            </a:r>
            <a:r>
              <a:rPr lang="fr-FR" sz="1200" dirty="0" err="1"/>
              <a:t>www.ugap.fr</a:t>
            </a:r>
            <a:r>
              <a:rPr lang="fr-FR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181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49" y="1925291"/>
            <a:ext cx="2530125" cy="25301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AB1B0BC-99AA-42A3-B7E8-241B05923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53373" y="6102581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:a16="http://schemas.microsoft.com/office/drawing/2014/main" xmlns="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60754" y="1420304"/>
            <a:ext cx="699618" cy="196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:a16="http://schemas.microsoft.com/office/drawing/2014/main" xmlns="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4399074" y="1031223"/>
            <a:ext cx="1157167" cy="10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:a16="http://schemas.microsoft.com/office/drawing/2014/main" xmlns="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2" y="5448167"/>
            <a:ext cx="1616337" cy="10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:a16="http://schemas.microsoft.com/office/drawing/2014/main" xmlns="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109253" y="3620914"/>
            <a:ext cx="710148" cy="18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45DCE0B0-0425-4FB4-9AC9-018875003443}"/>
              </a:ext>
            </a:extLst>
          </p:cNvPr>
          <p:cNvSpPr txBox="1"/>
          <p:nvPr/>
        </p:nvSpPr>
        <p:spPr>
          <a:xfrm>
            <a:off x="-64868" y="827265"/>
            <a:ext cx="2581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acides</a:t>
            </a:r>
            <a:endParaRPr lang="fr-FR" sz="2800" b="1" dirty="0"/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:a16="http://schemas.microsoft.com/office/drawing/2014/main" xmlns="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298561" y="2070441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AEBBE209-002D-4864-90F1-F5A843805E87}"/>
              </a:ext>
            </a:extLst>
          </p:cNvPr>
          <p:cNvSpPr txBox="1"/>
          <p:nvPr/>
        </p:nvSpPr>
        <p:spPr>
          <a:xfrm>
            <a:off x="7913008" y="983864"/>
            <a:ext cx="295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basiques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294427" y="211676"/>
            <a:ext cx="4868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Acides et bases (au quotidien) 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11042" y="2061840"/>
            <a:ext cx="18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éthanoïque</a:t>
            </a:r>
          </a:p>
          <a:p>
            <a:r>
              <a:rPr lang="fr-FR" dirty="0" smtClean="0"/>
              <a:t>CH</a:t>
            </a:r>
            <a:r>
              <a:rPr lang="fr-FR" baseline="-25000" dirty="0" smtClean="0"/>
              <a:t>3</a:t>
            </a:r>
            <a:r>
              <a:rPr lang="fr-FR" dirty="0" smtClean="0"/>
              <a:t>COOH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16917" y="5229694"/>
            <a:ext cx="21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: hydroxyde HO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11" name="Accolade fermante 10"/>
          <p:cNvSpPr/>
          <p:nvPr/>
        </p:nvSpPr>
        <p:spPr>
          <a:xfrm rot="5400000">
            <a:off x="9071535" y="2918466"/>
            <a:ext cx="669178" cy="3639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>
            <a:off x="1802681" y="3714040"/>
            <a:ext cx="497313" cy="3023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84" y="2430510"/>
            <a:ext cx="1966562" cy="9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Accolade fermante 18"/>
          <p:cNvSpPr/>
          <p:nvPr/>
        </p:nvSpPr>
        <p:spPr>
          <a:xfrm>
            <a:off x="887684" y="1381313"/>
            <a:ext cx="349266" cy="2059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526486" y="4956603"/>
            <a:ext cx="19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ascorbique : </a:t>
            </a:r>
            <a:endParaRPr lang="fr-FR" u="sng" dirty="0"/>
          </a:p>
        </p:txBody>
      </p:sp>
      <p:sp>
        <p:nvSpPr>
          <p:cNvPr id="21" name="Accolade fermante 20"/>
          <p:cNvSpPr/>
          <p:nvPr/>
        </p:nvSpPr>
        <p:spPr>
          <a:xfrm rot="5400000">
            <a:off x="4895988" y="1654408"/>
            <a:ext cx="213893" cy="12199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8051" y="2539746"/>
            <a:ext cx="158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citrique :</a:t>
            </a:r>
            <a:endParaRPr lang="fr-FR" u="sng" dirty="0"/>
          </a:p>
        </p:txBody>
      </p:sp>
      <p:pic>
        <p:nvPicPr>
          <p:cNvPr id="23" name="Image 2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52" y="4807237"/>
            <a:ext cx="179641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14"/>
          <p:cNvCxnSpPr/>
          <p:nvPr/>
        </p:nvCxnSpPr>
        <p:spPr>
          <a:xfrm flipH="1">
            <a:off x="3509765" y="969474"/>
            <a:ext cx="0" cy="2539747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115127" y="971674"/>
            <a:ext cx="15834" cy="5637130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234341" y="3522877"/>
            <a:ext cx="6880791" cy="0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4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87" y="2092026"/>
            <a:ext cx="4772903" cy="3562215"/>
          </a:xfrm>
          <a:prstGeom prst="rect">
            <a:avLst/>
          </a:prstGeom>
        </p:spPr>
      </p:pic>
      <p:cxnSp>
        <p:nvCxnSpPr>
          <p:cNvPr id="3" name="Connecteur en arc 2"/>
          <p:cNvCxnSpPr>
            <a:stCxn id="6" idx="0"/>
          </p:cNvCxnSpPr>
          <p:nvPr/>
        </p:nvCxnSpPr>
        <p:spPr>
          <a:xfrm rot="16200000" flipH="1" flipV="1">
            <a:off x="2343177" y="3611053"/>
            <a:ext cx="1323754" cy="1321029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614850" y="4946250"/>
            <a:ext cx="1028732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pH-</a:t>
            </a:r>
            <a:r>
              <a:rPr lang="fr-FR" sz="1400" b="1" dirty="0" smtClean="0"/>
              <a:t>mètre</a:t>
            </a:r>
          </a:p>
          <a:p>
            <a:r>
              <a:rPr lang="fr-FR" sz="1400" b="1" dirty="0" smtClean="0"/>
              <a:t>pH=2</a:t>
            </a:r>
            <a:endParaRPr lang="fr-FR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3736129" y="36074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42708" y="36096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/>
          <p:nvPr/>
        </p:nvCxnSpPr>
        <p:spPr>
          <a:xfrm rot="10800000" flipV="1">
            <a:off x="2309593" y="3596035"/>
            <a:ext cx="1437920" cy="1363869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13016" y="3542272"/>
            <a:ext cx="95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Électrodes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051943" y="4396377"/>
            <a:ext cx="305079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Solution d’acide chlorhydrique </a:t>
            </a:r>
          </a:p>
          <a:p>
            <a:r>
              <a:rPr lang="fr-FR" dirty="0"/>
              <a:t>à</a:t>
            </a:r>
            <a:r>
              <a:rPr lang="fr-FR" dirty="0" smtClean="0"/>
              <a:t>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707395" y="1842292"/>
            <a:ext cx="4647230" cy="1297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94823" y="2734397"/>
            <a:ext cx="363959" cy="1787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V="1">
            <a:off x="3614310" y="3783214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3611489" y="3893281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819631" y="3838107"/>
            <a:ext cx="978937" cy="5261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795804" y="3691866"/>
            <a:ext cx="10952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29294511-8C00-4FEE-89AA-CA81800E6DBD}"/>
              </a:ext>
            </a:extLst>
          </p:cNvPr>
          <p:cNvSpPr txBox="1">
            <a:spLocks/>
          </p:cNvSpPr>
          <p:nvPr/>
        </p:nvSpPr>
        <p:spPr>
          <a:xfrm>
            <a:off x="1097280" y="370344"/>
            <a:ext cx="10058400" cy="6066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L’acide chlorhydrique, un acide fort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11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87" y="2092026"/>
            <a:ext cx="4772903" cy="3562215"/>
          </a:xfrm>
          <a:prstGeom prst="rect">
            <a:avLst/>
          </a:prstGeom>
        </p:spPr>
      </p:pic>
      <p:cxnSp>
        <p:nvCxnSpPr>
          <p:cNvPr id="3" name="Connecteur en arc 2"/>
          <p:cNvCxnSpPr>
            <a:stCxn id="6" idx="0"/>
          </p:cNvCxnSpPr>
          <p:nvPr/>
        </p:nvCxnSpPr>
        <p:spPr>
          <a:xfrm rot="16200000" flipH="1" flipV="1">
            <a:off x="2343177" y="3611053"/>
            <a:ext cx="1323754" cy="1321029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614850" y="4946250"/>
            <a:ext cx="1028732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pH-</a:t>
            </a:r>
            <a:r>
              <a:rPr lang="fr-FR" sz="1400" b="1" dirty="0" smtClean="0"/>
              <a:t>mètre</a:t>
            </a:r>
            <a:endParaRPr lang="fr-FR" sz="1400" b="1" dirty="0"/>
          </a:p>
          <a:p>
            <a:r>
              <a:rPr lang="fr-FR" sz="1400" b="1" dirty="0" smtClean="0"/>
              <a:t>pH= 3,4</a:t>
            </a:r>
            <a:endParaRPr lang="fr-FR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3736129" y="36074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42708" y="3609691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/>
          <p:nvPr/>
        </p:nvCxnSpPr>
        <p:spPr>
          <a:xfrm rot="10800000" flipV="1">
            <a:off x="2309593" y="3596035"/>
            <a:ext cx="1437920" cy="1363869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13016" y="3542272"/>
            <a:ext cx="95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Électrodes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051943" y="4396377"/>
            <a:ext cx="2816246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Solution d’acide éthano</a:t>
            </a:r>
            <a:r>
              <a:rPr lang="fr-FR" dirty="0" smtClean="0"/>
              <a:t>ïque</a:t>
            </a:r>
            <a:r>
              <a:rPr lang="fr-FR" dirty="0" smtClean="0"/>
              <a:t> </a:t>
            </a:r>
          </a:p>
          <a:p>
            <a:r>
              <a:rPr lang="fr-FR" dirty="0"/>
              <a:t>à</a:t>
            </a:r>
            <a:r>
              <a:rPr lang="fr-FR" dirty="0" smtClean="0"/>
              <a:t>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707395" y="1842292"/>
            <a:ext cx="4647230" cy="1297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94823" y="2734397"/>
            <a:ext cx="363959" cy="1787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V="1">
            <a:off x="3614310" y="3783214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3611489" y="3893281"/>
            <a:ext cx="166744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819631" y="3838107"/>
            <a:ext cx="978937" cy="5261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795804" y="3691866"/>
            <a:ext cx="10952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29294511-8C00-4FEE-89AA-CA81800E6DBD}"/>
              </a:ext>
            </a:extLst>
          </p:cNvPr>
          <p:cNvSpPr txBox="1">
            <a:spLocks/>
          </p:cNvSpPr>
          <p:nvPr/>
        </p:nvSpPr>
        <p:spPr>
          <a:xfrm>
            <a:off x="1097280" y="370344"/>
            <a:ext cx="10058400" cy="6066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L’acide éthano</a:t>
            </a:r>
            <a:r>
              <a:rPr lang="fr-FR" dirty="0" smtClean="0"/>
              <a:t>ïque</a:t>
            </a:r>
            <a:r>
              <a:rPr lang="fr-FR" dirty="0" smtClean="0"/>
              <a:t>, un acide faible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1701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6494</TotalTime>
  <Words>484</Words>
  <Application>Microsoft Macintosh PowerPoint</Application>
  <PresentationFormat>Personnalisé</PresentationFormat>
  <Paragraphs>89</Paragraphs>
  <Slides>14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Rétrospective</vt:lpstr>
      <vt:lpstr>Document</vt:lpstr>
      <vt:lpstr>Du corps pur au mélange binaire</vt:lpstr>
      <vt:lpstr>Présentation PowerPoint</vt:lpstr>
      <vt:lpstr>Échelle de pH</vt:lpstr>
      <vt:lpstr>Échelle de pH</vt:lpstr>
      <vt:lpstr>La mesure du pH : Le papier pH</vt:lpstr>
      <vt:lpstr>La mesure du pH : Le pH-mètre</vt:lpstr>
      <vt:lpstr>Présentation PowerPoint</vt:lpstr>
      <vt:lpstr>Présentation PowerPoint</vt:lpstr>
      <vt:lpstr>Présentation PowerPoint</vt:lpstr>
      <vt:lpstr>Réaction acide éthanoïque avec l’eau</vt:lpstr>
      <vt:lpstr>Détermination de la constante de dissociation de l’acide éthanoïque dans l’eau</vt:lpstr>
      <vt:lpstr>Bleu de bromothymol : indicateur coloré</vt:lpstr>
      <vt:lpstr>Détermination du pKa du BBT</vt:lpstr>
      <vt:lpstr>Résultats expérimentaux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matthis chapon</cp:lastModifiedBy>
  <cp:revision>270</cp:revision>
  <dcterms:created xsi:type="dcterms:W3CDTF">2020-03-15T13:11:31Z</dcterms:created>
  <dcterms:modified xsi:type="dcterms:W3CDTF">2020-06-21T17:34:15Z</dcterms:modified>
</cp:coreProperties>
</file>