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7" r:id="rId15"/>
    <p:sldId id="317" r:id="rId16"/>
    <p:sldId id="313" r:id="rId17"/>
    <p:sldId id="309" r:id="rId18"/>
    <p:sldId id="310" r:id="rId19"/>
    <p:sldId id="312" r:id="rId20"/>
    <p:sldId id="314" r:id="rId21"/>
    <p:sldId id="315" r:id="rId22"/>
    <p:sldId id="316" r:id="rId23"/>
    <p:sldId id="318" r:id="rId24"/>
    <p:sldId id="31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111"/>
    <a:srgbClr val="1A7101"/>
    <a:srgbClr val="2781FF"/>
    <a:srgbClr val="797979"/>
    <a:srgbClr val="942A11"/>
    <a:srgbClr val="393A0F"/>
    <a:srgbClr val="CC9900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0E79-072F-4E5C-9286-98ECF95E8546}" type="datetimeFigureOut">
              <a:rPr lang="fr-FR" smtClean="0"/>
              <a:pPr/>
              <a:t>21/06/20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D72A-6846-4C0A-9C25-0F07E917425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2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0AB5-96CA-4576-A2A4-2853360B413B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0564-8DC1-4500-A71A-E02D529847B6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E496-4109-4EDE-88F3-038E8761E1E3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4039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BD93-9A0C-438C-AAF5-3C53E61B3C6B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00AE-0C52-4A55-917A-AACD907B410E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EAA5-7E67-40AD-AA46-70B1A11CA372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95B2-5D3C-4B00-BA95-214B4B668B6A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669-6DD8-46D2-BBC6-CF8F449B99DC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58CD-4921-4DE9-8097-7214BA2BFA8B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0C40-03AC-4926-BE04-A295D69D6CAB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5AB-1D70-4066-97FA-3B7690B98807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7F49-8947-43F2-80D8-8E7F20C52A59}" type="datetime1">
              <a:rPr lang="fr-FR" smtClean="0"/>
              <a:pPr/>
              <a:t>21/06/20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BF15-B7D3-4BB6-885E-A86938A92F98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culturesciences.chimie.ens.fr/content/les-forces-de-van-der-waals-et-le-gecko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ssources.univ-lemans.fr/AccesLibre/UM/Pedago/chimie/01/04-Chimie_descriptive/co/module_04-Chimie_descriptive_12.html" TargetMode="Externa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hyperlink" Target="http://ressources.univ-lemans.fr/AccesLibre/UM/Pedago/chimie/01/04-Chimie_descriptive/co/module_04-Chimie_descriptive_12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1FDCDA-F774-4BF6-9F32-C636B0847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Liaisons chimiques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020065"/>
            <a:ext cx="12192000" cy="68223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Agrégation 2020</a:t>
            </a:r>
          </a:p>
          <a:p>
            <a:pPr algn="ctr">
              <a:lnSpc>
                <a:spcPct val="150000"/>
              </a:lnSpc>
            </a:pPr>
            <a:endParaRPr lang="fr-FR" sz="8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08000" y="6208889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5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 polarisée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73666" y="1528508"/>
            <a:ext cx="10145889" cy="230832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FR" b="1" i="1" dirty="0" smtClean="0"/>
              <a:t>Définition liaison polarisée : </a:t>
            </a:r>
            <a:r>
              <a:rPr lang="fr-FR" i="1" dirty="0" smtClean="0"/>
              <a:t>Une </a:t>
            </a:r>
            <a:r>
              <a:rPr lang="fr-FR" i="1" dirty="0"/>
              <a:t>liaison covalente entre deux atomes A et B est polarisée si la différence d’électronégativité est suffisamment importante.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smtClean="0"/>
              <a:t>Définition molécule polaire : </a:t>
            </a:r>
            <a:r>
              <a:rPr lang="fr-FR" dirty="0"/>
              <a:t>Une molécule est polaire si les positions moyennes des charges partielles positives et négatives ne sont pas confondues. </a:t>
            </a:r>
            <a:r>
              <a:rPr lang="fr-FR" dirty="0" smtClean="0"/>
              <a:t>Le cas contraire, elle est apolaire.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5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Cristaux de sel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 descr="Sel de Maldon (cristaux purs) - Achat et utilisation - L'ile aux ...">
            <a:extLst>
              <a:ext uri="{FF2B5EF4-FFF2-40B4-BE49-F238E27FC236}">
                <a16:creationId xmlns="" xmlns:a16="http://schemas.microsoft.com/office/drawing/2014/main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11794"/>
            <a:ext cx="3773557" cy="37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lorure de sodium — Wikipédia">
            <a:extLst>
              <a:ext uri="{FF2B5EF4-FFF2-40B4-BE49-F238E27FC236}">
                <a16:creationId xmlns="" xmlns:a16="http://schemas.microsoft.com/office/drawing/2014/main" id="{B2A68B3D-0B20-443A-8045-B5B0BC4A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1991"/>
            <a:ext cx="3191539" cy="290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9680222" y="3555999"/>
            <a:ext cx="211667" cy="197556"/>
          </a:xfrm>
          <a:prstGeom prst="ellipse">
            <a:avLst/>
          </a:prstGeom>
          <a:solidFill>
            <a:srgbClr val="2781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705622" y="4103510"/>
            <a:ext cx="211667" cy="197556"/>
          </a:xfrm>
          <a:prstGeom prst="ellipse">
            <a:avLst/>
          </a:prstGeom>
          <a:solidFill>
            <a:srgbClr val="1A71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018889" y="3443112"/>
            <a:ext cx="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</a:t>
            </a:r>
            <a:r>
              <a:rPr lang="fr-FR" baseline="30000" dirty="0" smtClean="0"/>
              <a:t>+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047112" y="3993444"/>
            <a:ext cx="40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</a:t>
            </a:r>
            <a:r>
              <a:rPr lang="fr-FR" baseline="30000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21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l’atome à la molécule et au solide ionique …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p:pic>
        <p:nvPicPr>
          <p:cNvPr id="12" name="Picture 2" descr="Sel de Maldon (cristaux purs) - Achat et utilisation - L'ile aux ...">
            <a:extLst>
              <a:ext uri="{FF2B5EF4-FFF2-40B4-BE49-F238E27FC236}">
                <a16:creationId xmlns="" xmlns:a16="http://schemas.microsoft.com/office/drawing/2014/main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7" y="1635743"/>
            <a:ext cx="1597942" cy="15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70000" y="3358444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ionique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78" y="4301066"/>
            <a:ext cx="1739900" cy="14605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171222" y="6025444"/>
            <a:ext cx="163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Molécule d’eau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72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l’atome à la molécule et au solide ionique 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13</a:t>
            </a:fld>
            <a:endParaRPr lang="fr-FR"/>
          </a:p>
        </p:txBody>
      </p:sp>
      <p:pic>
        <p:nvPicPr>
          <p:cNvPr id="12" name="Picture 2" descr="Sel de Maldon (cristaux purs) - Achat et utilisation - L'ile aux ...">
            <a:extLst>
              <a:ext uri="{FF2B5EF4-FFF2-40B4-BE49-F238E27FC236}">
                <a16:creationId xmlns="" xmlns:a16="http://schemas.microsoft.com/office/drawing/2014/main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7" y="1635743"/>
            <a:ext cx="1597942" cy="15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70000" y="3358444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ionique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23" y="4830346"/>
            <a:ext cx="484010" cy="4062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67" y="5420190"/>
            <a:ext cx="484010" cy="40628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07385">
            <a:off x="2335389" y="4841633"/>
            <a:ext cx="484010" cy="40628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2488">
            <a:off x="896056" y="5377857"/>
            <a:ext cx="484010" cy="4062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1" y="4531190"/>
            <a:ext cx="484010" cy="40628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0" y="4644080"/>
            <a:ext cx="484010" cy="4062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9" y="4220746"/>
            <a:ext cx="484010" cy="4062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86031">
            <a:off x="1516946" y="5702412"/>
            <a:ext cx="484010" cy="4062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55889" y="6237111"/>
            <a:ext cx="144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Vapeur d’eau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111" y="4148666"/>
            <a:ext cx="3193343" cy="2060222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2794000" y="4191000"/>
            <a:ext cx="987778" cy="19191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7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…et de la molécule aux phases condensées 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14</a:t>
            </a:fld>
            <a:endParaRPr lang="fr-FR"/>
          </a:p>
        </p:txBody>
      </p:sp>
      <p:pic>
        <p:nvPicPr>
          <p:cNvPr id="12" name="Picture 2" descr="Sel de Maldon (cristaux purs) - Achat et utilisation - L'ile aux ...">
            <a:extLst>
              <a:ext uri="{FF2B5EF4-FFF2-40B4-BE49-F238E27FC236}">
                <a16:creationId xmlns="" xmlns:a16="http://schemas.microsoft.com/office/drawing/2014/main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7" y="1635743"/>
            <a:ext cx="1597942" cy="15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70000" y="3358444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ionique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23" y="4830346"/>
            <a:ext cx="484010" cy="4062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67" y="5420190"/>
            <a:ext cx="484010" cy="40628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07385">
            <a:off x="2335389" y="4841633"/>
            <a:ext cx="484010" cy="40628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2488">
            <a:off x="896056" y="5377857"/>
            <a:ext cx="484010" cy="4062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1" y="4531190"/>
            <a:ext cx="484010" cy="40628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0" y="4644080"/>
            <a:ext cx="484010" cy="4062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9" y="4220746"/>
            <a:ext cx="484010" cy="4062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86031">
            <a:off x="1516946" y="5702412"/>
            <a:ext cx="484010" cy="4062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55889" y="6237111"/>
            <a:ext cx="144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Vapeur d’eau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111" y="4148666"/>
            <a:ext cx="3193343" cy="2060222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2794000" y="4191000"/>
            <a:ext cx="987778" cy="19191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778" y="4300008"/>
            <a:ext cx="2748140" cy="1316214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023340" y="3471334"/>
            <a:ext cx="5452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Comment expliquer que le </a:t>
            </a:r>
            <a:r>
              <a:rPr lang="fr-FR" b="1" dirty="0" err="1" smtClean="0"/>
              <a:t>diiode</a:t>
            </a:r>
            <a:r>
              <a:rPr lang="fr-FR" b="1" dirty="0" smtClean="0"/>
              <a:t> existe à l’état solide?</a:t>
            </a:r>
          </a:p>
          <a:p>
            <a:r>
              <a:rPr lang="fr-FR" b="1" dirty="0" smtClean="0"/>
              <a:t>Que l’eau existe à l’état solide et liquide?</a:t>
            </a:r>
            <a:endParaRPr lang="fr-FR" b="1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217" y="4303890"/>
            <a:ext cx="2155477" cy="1343378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029222" y="5729111"/>
            <a:ext cx="284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Eau à l’état solide et liquide</a:t>
            </a:r>
            <a:endParaRPr lang="fr-FR" b="1" u="sng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889" y="1604618"/>
            <a:ext cx="2384778" cy="1786282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10188222" y="2568222"/>
            <a:ext cx="142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Diiode</a:t>
            </a:r>
            <a:r>
              <a:rPr lang="fr-FR" b="1" u="sng" dirty="0" smtClean="0"/>
              <a:t> solide</a:t>
            </a:r>
            <a:endParaRPr lang="fr-FR" b="1" u="sng" dirty="0"/>
          </a:p>
        </p:txBody>
      </p:sp>
      <p:pic>
        <p:nvPicPr>
          <p:cNvPr id="30" name="Image 29" descr="Capture d’écran 2020-05-21 à 20.29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56" y="1417462"/>
            <a:ext cx="2082800" cy="1765300"/>
          </a:xfrm>
          <a:prstGeom prst="rect">
            <a:avLst/>
          </a:prstGeom>
        </p:spPr>
      </p:pic>
      <p:sp>
        <p:nvSpPr>
          <p:cNvPr id="31" name="Accolade ouvrante 30"/>
          <p:cNvSpPr/>
          <p:nvPr/>
        </p:nvSpPr>
        <p:spPr>
          <a:xfrm>
            <a:off x="7210778" y="1778000"/>
            <a:ext cx="296333" cy="15663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289778" y="3090333"/>
            <a:ext cx="294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Structure cristalline du </a:t>
            </a:r>
            <a:r>
              <a:rPr lang="fr-FR" dirty="0" err="1" smtClean="0"/>
              <a:t>diiode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42C299C-5F36-46E1-A0EA-432109A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…et de la molécule aux phases condensées 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FBE869E5-7A05-4E00-AA32-3464284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15</a:t>
            </a:fld>
            <a:endParaRPr lang="fr-FR"/>
          </a:p>
        </p:txBody>
      </p:sp>
      <p:pic>
        <p:nvPicPr>
          <p:cNvPr id="12" name="Picture 2" descr="Sel de Maldon (cristaux purs) - Achat et utilisation - L'ile aux ...">
            <a:extLst>
              <a:ext uri="{FF2B5EF4-FFF2-40B4-BE49-F238E27FC236}">
                <a16:creationId xmlns="" xmlns:a16="http://schemas.microsoft.com/office/drawing/2014/main" id="{792B4508-61B1-4969-AA55-7C09CB7B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37" y="1635743"/>
            <a:ext cx="1597942" cy="15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70000" y="3358444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Solide ionique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23" y="4830346"/>
            <a:ext cx="484010" cy="4062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67" y="5420190"/>
            <a:ext cx="484010" cy="40628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07385">
            <a:off x="2335389" y="4841633"/>
            <a:ext cx="484010" cy="40628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2488">
            <a:off x="896056" y="5377857"/>
            <a:ext cx="484010" cy="4062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1" y="4531190"/>
            <a:ext cx="484010" cy="40628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0" y="4644080"/>
            <a:ext cx="484010" cy="4062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89" y="4220746"/>
            <a:ext cx="484010" cy="40628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86031">
            <a:off x="1516946" y="5702412"/>
            <a:ext cx="484010" cy="4062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55889" y="6237111"/>
            <a:ext cx="144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Vapeur d’eau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111" y="4148666"/>
            <a:ext cx="3193343" cy="2060222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2794000" y="4191000"/>
            <a:ext cx="987778" cy="19191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778" y="4300008"/>
            <a:ext cx="2748140" cy="131621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217" y="4303890"/>
            <a:ext cx="2155477" cy="1343378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029222" y="5729111"/>
            <a:ext cx="284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Eau à l’état solide et liquide</a:t>
            </a:r>
            <a:endParaRPr lang="fr-FR" b="1" u="sng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889" y="1604618"/>
            <a:ext cx="2384778" cy="1786282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10188222" y="2568222"/>
            <a:ext cx="142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Diiode</a:t>
            </a:r>
            <a:r>
              <a:rPr lang="fr-FR" b="1" u="sng" dirty="0" smtClean="0"/>
              <a:t> solide</a:t>
            </a:r>
            <a:endParaRPr lang="fr-FR" b="1" u="sng" dirty="0"/>
          </a:p>
        </p:txBody>
      </p:sp>
      <p:pic>
        <p:nvPicPr>
          <p:cNvPr id="30" name="Image 29" descr="Capture d’écran 2020-05-21 à 20.29.2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6" y="1417462"/>
            <a:ext cx="2082800" cy="1765300"/>
          </a:xfrm>
          <a:prstGeom prst="rect">
            <a:avLst/>
          </a:prstGeom>
        </p:spPr>
      </p:pic>
      <p:sp>
        <p:nvSpPr>
          <p:cNvPr id="31" name="Accolade ouvrante 30"/>
          <p:cNvSpPr/>
          <p:nvPr/>
        </p:nvSpPr>
        <p:spPr>
          <a:xfrm>
            <a:off x="7210778" y="1778000"/>
            <a:ext cx="296333" cy="15663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289778" y="3090333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Structure cristalline du </a:t>
            </a:r>
            <a:r>
              <a:rPr lang="fr-FR" b="1" u="sng" dirty="0" err="1" smtClean="0"/>
              <a:t>diiode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309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6321687-A3A9-4248-BD6B-BB7A6B2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Pattes du Gecko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F849D85-ED59-45AD-8F77-D958730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DF4EBADD-BB4A-4010-87D7-24F12C2E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49" y="1922049"/>
            <a:ext cx="2707295" cy="36917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781F7BB-9F62-42D3-AA11-A544AC03126A}"/>
              </a:ext>
            </a:extLst>
          </p:cNvPr>
          <p:cNvSpPr/>
          <p:nvPr/>
        </p:nvSpPr>
        <p:spPr>
          <a:xfrm>
            <a:off x="0" y="6098379"/>
            <a:ext cx="5804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N.COPPENS et V.PREVOST. </a:t>
            </a:r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Physique Chimie, 1</a:t>
            </a:r>
            <a:r>
              <a:rPr lang="fr-FR" sz="1200" i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ère</a:t>
            </a:r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enseignement de spécialité. 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Nathan. 2019</a:t>
            </a:r>
            <a:endParaRPr lang="fr-FR" sz="1200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123AE665-240E-4514-B6EC-261AD5E1D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23" y="1922049"/>
            <a:ext cx="5200650" cy="3543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8915F49-3D2E-4C37-B483-39D53A7F2C74}"/>
              </a:ext>
            </a:extLst>
          </p:cNvPr>
          <p:cNvSpPr/>
          <p:nvPr/>
        </p:nvSpPr>
        <p:spPr>
          <a:xfrm>
            <a:off x="5932213" y="6067601"/>
            <a:ext cx="6376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hlinkClick r:id="rId4"/>
              </a:rPr>
              <a:t>http://culturesciences.chimie.ens.fr/content/les-forces-de-van-der-waals-et-le-gecko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708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8C38595-7D82-459B-956C-CFE1969A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Évolution des températures d’ébullition  </a:t>
            </a:r>
            <a:br>
              <a:rPr lang="fr-FR" dirty="0"/>
            </a:br>
            <a:r>
              <a:rPr lang="fr-FR" dirty="0"/>
              <a:t>pour les atomes contenus dans la 6</a:t>
            </a:r>
            <a:r>
              <a:rPr lang="fr-FR" baseline="30000" dirty="0"/>
              <a:t>e</a:t>
            </a:r>
            <a:r>
              <a:rPr lang="fr-FR" dirty="0"/>
              <a:t> colonne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802F624C-D47A-471D-9097-C022E576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ED157D2-6BD1-4AFD-9F79-4111777113F4}"/>
              </a:ext>
            </a:extLst>
          </p:cNvPr>
          <p:cNvSpPr/>
          <p:nvPr/>
        </p:nvSpPr>
        <p:spPr>
          <a:xfrm>
            <a:off x="874644" y="5903648"/>
            <a:ext cx="11473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2"/>
              </a:rPr>
              <a:t>http://ressources.univ-lemans.fr/AccesLibre/UM/Pedago/chimie/01/04-Chimie_descriptive/co/module_04-Chimie_descriptive_12.html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A780D88-1E7D-4954-8C2D-914150F3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25" y="1867728"/>
            <a:ext cx="5027949" cy="37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8C38595-7D82-459B-956C-CFE1969A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Évolution des températures d’ébullition  </a:t>
            </a:r>
            <a:br>
              <a:rPr lang="fr-FR" dirty="0"/>
            </a:br>
            <a:r>
              <a:rPr lang="fr-FR" dirty="0" smtClean="0"/>
              <a:t>de molécules composées d’atomes </a:t>
            </a:r>
            <a:r>
              <a:rPr lang="fr-FR" dirty="0"/>
              <a:t>contenus dans la 6</a:t>
            </a:r>
            <a:r>
              <a:rPr lang="fr-FR" baseline="30000" dirty="0"/>
              <a:t>e</a:t>
            </a:r>
            <a:r>
              <a:rPr lang="fr-FR" dirty="0"/>
              <a:t> colonne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802F624C-D47A-471D-9097-C022E576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5F020047-A271-43C4-853D-30AA2B00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17" y="1848926"/>
            <a:ext cx="5493565" cy="40226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ED157D2-6BD1-4AFD-9F79-4111777113F4}"/>
              </a:ext>
            </a:extLst>
          </p:cNvPr>
          <p:cNvSpPr/>
          <p:nvPr/>
        </p:nvSpPr>
        <p:spPr>
          <a:xfrm>
            <a:off x="874644" y="5996414"/>
            <a:ext cx="11473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hlinkClick r:id="rId3"/>
              </a:rPr>
              <a:t>http://ressources.univ-lemans.fr/AccesLibre/UM/Pedago/chimie/01/04-Chimie_descriptive/co/module_04-Chimie_descriptive_12.html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3863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F70F06D-B25B-4849-8110-4833B7AF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hydrogènes </a:t>
            </a:r>
            <a:r>
              <a:rPr lang="fr-FR" dirty="0"/>
              <a:t>pour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FED31C8-35E3-4499-BA37-2A860267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19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68111" y="1862666"/>
            <a:ext cx="10950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Définition :  </a:t>
            </a:r>
            <a:r>
              <a:rPr lang="fr-FR" sz="2000" dirty="0"/>
              <a:t>Une liaison hydrogène est une interaction attractive établie entre un </a:t>
            </a:r>
            <a:r>
              <a:rPr lang="fr-FR" sz="2000" dirty="0">
                <a:solidFill>
                  <a:srgbClr val="FF0000"/>
                </a:solidFill>
              </a:rPr>
              <a:t>atome d'hydrogène </a:t>
            </a:r>
            <a:r>
              <a:rPr lang="fr-FR" sz="2000" dirty="0"/>
              <a:t>(lié à un atome </a:t>
            </a:r>
            <a:r>
              <a:rPr lang="fr-FR" sz="2000" dirty="0" smtClean="0">
                <a:solidFill>
                  <a:srgbClr val="3366FF"/>
                </a:solidFill>
              </a:rPr>
              <a:t>A très </a:t>
            </a:r>
            <a:r>
              <a:rPr lang="fr-FR" sz="2000" dirty="0">
                <a:solidFill>
                  <a:srgbClr val="3366FF"/>
                </a:solidFill>
              </a:rPr>
              <a:t>électronégatif </a:t>
            </a:r>
            <a:r>
              <a:rPr lang="fr-FR" sz="2000" dirty="0"/>
              <a:t>) </a:t>
            </a:r>
            <a:r>
              <a:rPr lang="fr-FR" sz="2000" dirty="0" smtClean="0"/>
              <a:t>et </a:t>
            </a:r>
            <a:r>
              <a:rPr lang="fr-FR" sz="2000" dirty="0">
                <a:solidFill>
                  <a:srgbClr val="008000"/>
                </a:solidFill>
              </a:rPr>
              <a:t>à un atome B très électronégatif</a:t>
            </a:r>
            <a:r>
              <a:rPr lang="fr-FR" sz="2000" dirty="0"/>
              <a:t> et porteur d'un doublet d'électrons non liant.</a:t>
            </a:r>
          </a:p>
          <a:p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6062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5091" y="257715"/>
            <a:ext cx="11360800" cy="763600"/>
          </a:xfrm>
        </p:spPr>
        <p:txBody>
          <a:bodyPr/>
          <a:lstStyle/>
          <a:p>
            <a:r>
              <a:rPr lang="fr-FR" dirty="0" smtClean="0"/>
              <a:t>De l’atome aux molécules</a:t>
            </a:r>
            <a:endParaRPr lang="fr-FR" dirty="0"/>
          </a:p>
        </p:txBody>
      </p:sp>
      <p:pic>
        <p:nvPicPr>
          <p:cNvPr id="9" name="Picture 8" descr="De quoi est composé l'atome? | Centre des sciences de Montréal">
            <a:extLst>
              <a:ext uri="{FF2B5EF4-FFF2-40B4-BE49-F238E27FC236}">
                <a16:creationId xmlns="" xmlns:a16="http://schemas.microsoft.com/office/drawing/2014/main" id="{9BD34C0A-A5E4-42EF-8184-5E39AE7A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01" y="1497865"/>
            <a:ext cx="1876624" cy="211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31333" y="3725333"/>
            <a:ext cx="28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err="1" smtClean="0"/>
              <a:t>Réprésentation</a:t>
            </a:r>
            <a:r>
              <a:rPr lang="fr-FR" b="1" i="1" u="sng" dirty="0" smtClean="0"/>
              <a:t> d’un atome</a:t>
            </a:r>
            <a:endParaRPr lang="fr-FR" b="1" i="1" u="sng" dirty="0"/>
          </a:p>
        </p:txBody>
      </p:sp>
      <p:pic>
        <p:nvPicPr>
          <p:cNvPr id="11" name="Picture 2" descr="Diamant et Graphite">
            <a:extLst>
              <a:ext uri="{FF2B5EF4-FFF2-40B4-BE49-F238E27FC236}">
                <a16:creationId xmlns="" xmlns:a16="http://schemas.microsoft.com/office/drawing/2014/main" id="{0AA1E4F4-C33D-46EF-A033-8D96E52D3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42"/>
          <a:stretch/>
        </p:blipFill>
        <p:spPr bwMode="auto">
          <a:xfrm>
            <a:off x="4554157" y="1917489"/>
            <a:ext cx="5041115" cy="183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235223" y="3795890"/>
            <a:ext cx="321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Cristaux (Diamant et graphite )</a:t>
            </a:r>
            <a:endParaRPr lang="fr-FR" b="1" i="1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23" y="4388556"/>
            <a:ext cx="4038600" cy="2019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19888" y="6392333"/>
            <a:ext cx="215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Eau en phase liquide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27295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C779F8A-D9B3-4AC4-8510-E875A2A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Acide maléique et fumarique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5BF4ED0F-7E26-4AF5-9CC7-2591D223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F0BF4EF9-1902-4A7B-B859-5AE5D701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5" y="1437820"/>
            <a:ext cx="3603334" cy="2053900"/>
          </a:xfrm>
          <a:prstGeom prst="rect">
            <a:avLst/>
          </a:prstGeom>
        </p:spPr>
      </p:pic>
      <p:pic>
        <p:nvPicPr>
          <p:cNvPr id="6" name="Espace réservé du contenu 12">
            <a:extLst>
              <a:ext uri="{FF2B5EF4-FFF2-40B4-BE49-F238E27FC236}">
                <a16:creationId xmlns="" xmlns:a16="http://schemas.microsoft.com/office/drawing/2014/main" id="{019E807C-BDDE-4D24-9469-822AB213CBAA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80" y="1667694"/>
            <a:ext cx="3324891" cy="1724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13">
                <a:extLst>
                  <a:ext uri="{FF2B5EF4-FFF2-40B4-BE49-F238E27FC236}">
                    <a16:creationId xmlns="" xmlns:a16="http://schemas.microsoft.com/office/drawing/2014/main" id="{63A6124A-A908-4E67-A457-BEDC5B6B2953}"/>
                  </a:ext>
                </a:extLst>
              </p:cNvPr>
              <p:cNvSpPr txBox="1"/>
              <p:nvPr/>
            </p:nvSpPr>
            <p:spPr>
              <a:xfrm>
                <a:off x="2254236" y="3796292"/>
                <a:ext cx="3196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fus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=131 </m:t>
                      </m:r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A6124A-A908-4E67-A457-BEDC5B6B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36" y="3796292"/>
                <a:ext cx="319685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FBD156B3-09D3-441E-8EBC-252BD8CDCC74}"/>
              </a:ext>
            </a:extLst>
          </p:cNvPr>
          <p:cNvSpPr txBox="1"/>
          <p:nvPr/>
        </p:nvSpPr>
        <p:spPr>
          <a:xfrm>
            <a:off x="3035772" y="453865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maléique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93A39393-1D8C-4BE9-A7D9-B944BB068321}"/>
              </a:ext>
            </a:extLst>
          </p:cNvPr>
          <p:cNvSpPr txBox="1"/>
          <p:nvPr/>
        </p:nvSpPr>
        <p:spPr>
          <a:xfrm>
            <a:off x="7612384" y="4624084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fumarique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29775" y="3725334"/>
            <a:ext cx="187057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2400" dirty="0" err="1"/>
              <a:t>T</a:t>
            </a:r>
            <a:r>
              <a:rPr lang="fr-FR" sz="2400" baseline="-25000" dirty="0" err="1"/>
              <a:t>fus,tab</a:t>
            </a:r>
            <a:r>
              <a:rPr lang="fr-FR" sz="2400" dirty="0" smtClean="0"/>
              <a:t>=287 </a:t>
            </a:r>
            <a:r>
              <a:rPr lang="fr-FR" sz="2400" dirty="0"/>
              <a:t>°C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297288" y="3722511"/>
            <a:ext cx="187057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2400" dirty="0" err="1"/>
              <a:t>T</a:t>
            </a:r>
            <a:r>
              <a:rPr lang="fr-FR" sz="2400" baseline="-25000" dirty="0" err="1"/>
              <a:t>fus,tab</a:t>
            </a:r>
            <a:r>
              <a:rPr lang="fr-FR" sz="2400" dirty="0"/>
              <a:t>=131 °C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26843"/>
            <a:ext cx="2302934" cy="2302934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540000" y="5813778"/>
            <a:ext cx="326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Au laboratoire : Utilisation d’un </a:t>
            </a:r>
          </a:p>
          <a:p>
            <a:r>
              <a:rPr lang="fr-FR" b="1" i="1" u="sng" dirty="0" smtClean="0"/>
              <a:t>Banc </a:t>
            </a:r>
            <a:r>
              <a:rPr lang="fr-FR" b="1" i="1" u="sng" dirty="0" err="1" smtClean="0"/>
              <a:t>Kofler</a:t>
            </a:r>
            <a:endParaRPr lang="fr-FR" b="1" i="1" u="sng" dirty="0"/>
          </a:p>
        </p:txBody>
      </p:sp>
    </p:spTree>
    <p:extLst>
      <p:ext uri="{BB962C8B-B14F-4D97-AF65-F5344CB8AC3E}">
        <p14:creationId xmlns:p14="http://schemas.microsoft.com/office/powerpoint/2010/main" val="14376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Capture d’écran 2020-05-22 à 10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89" y="2356555"/>
            <a:ext cx="2809522" cy="35826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3AE757E1-D184-44A5-95F9-E8E5C385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5066" y="246416"/>
            <a:ext cx="10972800" cy="1143000"/>
          </a:xfrm>
        </p:spPr>
        <p:txBody>
          <a:bodyPr/>
          <a:lstStyle/>
          <a:p>
            <a:r>
              <a:rPr lang="fr-FR" dirty="0" smtClean="0"/>
              <a:t>Liaisons hydrogènes- </a:t>
            </a:r>
            <a:r>
              <a:rPr lang="fr-FR" dirty="0"/>
              <a:t>ADN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222F56F0-4C0C-44DD-A933-83723CC0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21</a:t>
            </a:fld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3B08D84-AB43-40E3-BFE6-865EFD5B10C9}"/>
              </a:ext>
            </a:extLst>
          </p:cNvPr>
          <p:cNvSpPr/>
          <p:nvPr/>
        </p:nvSpPr>
        <p:spPr>
          <a:xfrm>
            <a:off x="6758958" y="6004979"/>
            <a:ext cx="3312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/>
              <a:t>Chimie PCSI, Tout-en-un SCHOTT</a:t>
            </a:r>
            <a:endParaRPr lang="fr-FR" b="1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702720D-502B-4649-9B0E-5C9EBDE6083C}"/>
              </a:ext>
            </a:extLst>
          </p:cNvPr>
          <p:cNvSpPr/>
          <p:nvPr/>
        </p:nvSpPr>
        <p:spPr>
          <a:xfrm>
            <a:off x="6718852" y="1604933"/>
            <a:ext cx="308216" cy="237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990" y="1524487"/>
            <a:ext cx="4308122" cy="513595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958666" y="2455334"/>
            <a:ext cx="4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986889" y="4120445"/>
            <a:ext cx="49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smtClean="0">
                <a:solidFill>
                  <a:schemeClr val="accent4"/>
                </a:solidFill>
              </a:rPr>
              <a:t>G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369777" y="41063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smtClean="0">
                <a:solidFill>
                  <a:srgbClr val="008000"/>
                </a:solidFill>
              </a:rPr>
              <a:t>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412112" y="24412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 </a:t>
            </a:r>
            <a:r>
              <a:rPr lang="fr-FR" dirty="0" err="1" smtClean="0">
                <a:solidFill>
                  <a:srgbClr val="E1A111"/>
                </a:solidFill>
              </a:rPr>
              <a:t>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25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457543E-AF59-436B-8B9A-FAF5F83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Ponts hydrogène : Kevlar®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4E8474B-FE5F-46E4-82F3-B294F603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22</a:t>
            </a:fld>
            <a:endParaRPr lang="fr-FR"/>
          </a:p>
        </p:txBody>
      </p:sp>
      <p:pic>
        <p:nvPicPr>
          <p:cNvPr id="4" name="Picture 8" descr="Résultat de recherche d'images pour &quot;kevlar&quot;">
            <a:extLst>
              <a:ext uri="{FF2B5EF4-FFF2-40B4-BE49-F238E27FC236}">
                <a16:creationId xmlns="" xmlns:a16="http://schemas.microsoft.com/office/drawing/2014/main" id="{1BB70103-0F18-4FF6-A760-24A007CB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88859"/>
            <a:ext cx="3978303" cy="397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D73FFF26-C1D8-4F64-B734-90E4551F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58" y="2913427"/>
            <a:ext cx="4467921" cy="22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29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AB24897-5A4A-4C9A-ADD0-8D9AC614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énergies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4CD902C9-3F9E-4353-B262-EA521F53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xmlns="" id="{6BE70A79-0B1B-4F38-AB6A-EB68CE79E6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934759"/>
                  </p:ext>
                </p:extLst>
              </p:nvPr>
            </p:nvGraphicFramePr>
            <p:xfrm>
              <a:off x="622852" y="1895061"/>
              <a:ext cx="11105322" cy="43598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6331">
                      <a:extLst>
                        <a:ext uri="{9D8B030D-6E8A-4147-A177-3AD203B41FA5}">
                          <a16:colId xmlns:a16="http://schemas.microsoft.com/office/drawing/2014/main" xmlns="" val="2364848828"/>
                        </a:ext>
                      </a:extLst>
                    </a:gridCol>
                    <a:gridCol w="2776331">
                      <a:extLst>
                        <a:ext uri="{9D8B030D-6E8A-4147-A177-3AD203B41FA5}">
                          <a16:colId xmlns:a16="http://schemas.microsoft.com/office/drawing/2014/main" xmlns="" val="3334876929"/>
                        </a:ext>
                      </a:extLst>
                    </a:gridCol>
                    <a:gridCol w="2467024">
                      <a:extLst>
                        <a:ext uri="{9D8B030D-6E8A-4147-A177-3AD203B41FA5}">
                          <a16:colId xmlns:a16="http://schemas.microsoft.com/office/drawing/2014/main" xmlns="" val="521813260"/>
                        </a:ext>
                      </a:extLst>
                    </a:gridCol>
                    <a:gridCol w="3085636">
                      <a:extLst>
                        <a:ext uri="{9D8B030D-6E8A-4147-A177-3AD203B41FA5}">
                          <a16:colId xmlns:a16="http://schemas.microsoft.com/office/drawing/2014/main" xmlns="" val="842569165"/>
                        </a:ext>
                      </a:extLst>
                    </a:gridCol>
                  </a:tblGrid>
                  <a:tr h="636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Type de liaison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Énergie molaire typique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86207172"/>
                      </a:ext>
                    </a:extLst>
                  </a:tr>
                  <a:tr h="52982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covalente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simple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62242848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double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20982344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triple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15935182"/>
                      </a:ext>
                    </a:extLst>
                  </a:tr>
                  <a:tr h="8878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ionique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37090803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de Van der Waals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gecko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16654538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hydrogène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glace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fr-FR" sz="24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249490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E70A79-0B1B-4F38-AB6A-EB68CE79E6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934759"/>
                  </p:ext>
                </p:extLst>
              </p:nvPr>
            </p:nvGraphicFramePr>
            <p:xfrm>
              <a:off x="622852" y="1895061"/>
              <a:ext cx="11105322" cy="43598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63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64848828"/>
                        </a:ext>
                      </a:extLst>
                    </a:gridCol>
                    <a:gridCol w="27763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34876929"/>
                        </a:ext>
                      </a:extLst>
                    </a:gridCol>
                    <a:gridCol w="246702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21813260"/>
                        </a:ext>
                      </a:extLst>
                    </a:gridCol>
                    <a:gridCol w="308563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42569165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Type de liaison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Exemple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Énergie molaire typique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86207172"/>
                      </a:ext>
                    </a:extLst>
                  </a:tr>
                  <a:tr h="52982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covalente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simple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4938" t="-156322" r="-124938" b="-5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156322" b="-567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2242848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double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4938" t="-256322" r="-124938" b="-4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256322" b="-467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20982344"/>
                      </a:ext>
                    </a:extLst>
                  </a:tr>
                  <a:tr h="529823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triple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4938" t="-356322" r="-124938" b="-367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356322" b="-367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5935182"/>
                      </a:ext>
                    </a:extLst>
                  </a:tr>
                  <a:tr h="88781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ionique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24938" t="-273793" r="-124938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273793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37090803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de Van der Waals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gecko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622989" b="-1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16654538"/>
                      </a:ext>
                    </a:extLst>
                  </a:tr>
                  <a:tr h="52982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Liaison hydrogène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glace</a:t>
                          </a:r>
                          <a:endParaRPr lang="fr-FR" sz="24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60079" t="-722989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494902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959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96CD0A-FEB6-4EA7-AE0C-4B5FFBDB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graphite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8655029-C180-40C9-8FCE-8F359E6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421123A0-CD3B-4475-A951-614EFCF91A0C}"/>
              </a:ext>
            </a:extLst>
          </p:cNvPr>
          <p:cNvSpPr txBox="1"/>
          <p:nvPr/>
        </p:nvSpPr>
        <p:spPr>
          <a:xfrm>
            <a:off x="8250317" y="5398772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Carbone graphite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73741DEA-292B-4B13-A673-98AF3840F12D}"/>
              </a:ext>
            </a:extLst>
          </p:cNvPr>
          <p:cNvGrpSpPr/>
          <p:nvPr/>
        </p:nvGrpSpPr>
        <p:grpSpPr>
          <a:xfrm>
            <a:off x="7102238" y="2386684"/>
            <a:ext cx="4110245" cy="3012088"/>
            <a:chOff x="7102238" y="2386684"/>
            <a:chExt cx="4110245" cy="3012088"/>
          </a:xfrm>
        </p:grpSpPr>
        <p:pic>
          <p:nvPicPr>
            <p:cNvPr id="7172" name="Picture 4" descr="Mécanisme réactionnels">
              <a:extLst>
                <a:ext uri="{FF2B5EF4-FFF2-40B4-BE49-F238E27FC236}">
                  <a16:creationId xmlns="" xmlns:a16="http://schemas.microsoft.com/office/drawing/2014/main" id="{5973FBFB-4EB1-45EF-B4FE-F32321BBA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238" y="2386684"/>
              <a:ext cx="4110245" cy="301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F3D3865-44D7-4775-9FFA-67B2BD9D2F60}"/>
                </a:ext>
              </a:extLst>
            </p:cNvPr>
            <p:cNvSpPr/>
            <p:nvPr/>
          </p:nvSpPr>
          <p:spPr>
            <a:xfrm>
              <a:off x="9223513" y="5120641"/>
              <a:ext cx="1988969" cy="278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3" y="2243667"/>
            <a:ext cx="4007556" cy="26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covalente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3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63700"/>
            <a:ext cx="2794000" cy="37846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6586" y="5559777"/>
            <a:ext cx="252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Gilbert N. Lewis</a:t>
            </a:r>
          </a:p>
          <a:p>
            <a:pPr algn="ctr"/>
            <a:r>
              <a:rPr lang="fr-FR" dirty="0" smtClean="0"/>
              <a:t>(liaison covalente : 1916)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229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Lewis d’une molécule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4</a:t>
            </a:fld>
            <a:endParaRPr lang="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63700"/>
            <a:ext cx="2794000" cy="37846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90185" y="5559777"/>
            <a:ext cx="166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Gilbert N. Lewis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5556" y="2009339"/>
            <a:ext cx="6096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R</a:t>
            </a:r>
            <a:r>
              <a:rPr lang="fr-FR" b="1" dirty="0" smtClean="0"/>
              <a:t>eprésentation </a:t>
            </a:r>
            <a:r>
              <a:rPr lang="fr-FR" b="1" dirty="0"/>
              <a:t>des atomes qui la constituent et de ses électrons de valence regroupés en doublets </a:t>
            </a:r>
            <a:r>
              <a:rPr lang="fr-FR" b="1" dirty="0" smtClean="0"/>
              <a:t>qui </a:t>
            </a:r>
            <a:r>
              <a:rPr lang="fr-FR" b="1" dirty="0"/>
              <a:t>son représentés par des tirets. </a:t>
            </a:r>
          </a:p>
          <a:p>
            <a:endParaRPr lang="fr-FR" dirty="0"/>
          </a:p>
          <a:p>
            <a:r>
              <a:rPr lang="fr-FR" b="1" dirty="0"/>
              <a:t>On distingue : </a:t>
            </a:r>
            <a:r>
              <a:rPr lang="fr-FR" b="1" dirty="0">
                <a:solidFill>
                  <a:srgbClr val="FF0000"/>
                </a:solidFill>
              </a:rPr>
              <a:t>- les doublets liants </a:t>
            </a:r>
            <a:r>
              <a:rPr lang="fr-FR" b="1" dirty="0" smtClean="0">
                <a:solidFill>
                  <a:srgbClr val="FF0000"/>
                </a:solidFill>
              </a:rPr>
              <a:t>(électrons partagés entre deux atomes)   </a:t>
            </a:r>
          </a:p>
          <a:p>
            <a:r>
              <a:rPr lang="fr-FR" b="1" dirty="0"/>
              <a:t>	</a:t>
            </a:r>
            <a:r>
              <a:rPr lang="fr-FR" b="1" dirty="0" smtClean="0"/>
              <a:t>		-</a:t>
            </a:r>
            <a:r>
              <a:rPr lang="fr-FR" b="1" dirty="0" smtClean="0">
                <a:solidFill>
                  <a:srgbClr val="008000"/>
                </a:solidFill>
              </a:rPr>
              <a:t> </a:t>
            </a:r>
            <a:r>
              <a:rPr lang="fr-FR" b="1" dirty="0">
                <a:solidFill>
                  <a:srgbClr val="008000"/>
                </a:solidFill>
              </a:rPr>
              <a:t>les doublets non liants  qui sont des pairs d'électrons de valence ne servant pas aux liaisons (appartiennent uniquement à l'atome sur lequel ils sont situés)</a:t>
            </a:r>
            <a:endParaRPr lang="fr-FR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3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Lewis : Règles à respecter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5</a:t>
            </a:fld>
            <a:endParaRPr lang="fr"/>
          </a:p>
        </p:txBody>
      </p:sp>
      <p:sp>
        <p:nvSpPr>
          <p:cNvPr id="5" name="Rectangle 4"/>
          <p:cNvSpPr/>
          <p:nvPr/>
        </p:nvSpPr>
        <p:spPr>
          <a:xfrm>
            <a:off x="959556" y="1860392"/>
            <a:ext cx="6096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b="1" u="sng" dirty="0"/>
              <a:t>Règle de l’octet</a:t>
            </a:r>
            <a:r>
              <a:rPr lang="fr-FR" b="1" dirty="0"/>
              <a:t> : Les édifices moléculaire sont plus stables lorsque les atomes des périodes 2 et 3  sont entourés de 8</a:t>
            </a:r>
            <a:r>
              <a:rPr lang="fr-FR" b="1" baseline="30000" dirty="0"/>
              <a:t> </a:t>
            </a:r>
            <a:r>
              <a:rPr lang="fr-FR" b="1" dirty="0"/>
              <a:t>électrons.</a:t>
            </a:r>
            <a:endParaRPr lang="fr-FR" dirty="0"/>
          </a:p>
          <a:p>
            <a:r>
              <a:rPr lang="fr-FR" dirty="0"/>
              <a:t> </a:t>
            </a:r>
          </a:p>
          <a:p>
            <a:r>
              <a:rPr lang="fr-FR" b="1" u="sng" dirty="0"/>
              <a:t>Règle du </a:t>
            </a:r>
            <a:r>
              <a:rPr lang="fr-FR" b="1" u="sng" dirty="0" err="1"/>
              <a:t>duet</a:t>
            </a:r>
            <a:r>
              <a:rPr lang="fr-FR" b="1" dirty="0"/>
              <a:t> : L’hydrogène et l’hélium chercherons à être entouré de 2 électrons de valence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46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Energie de liaison et structure moléculaire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18" name="Image 17" descr="Capture d’écran 2020-05-21 à 12.5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54" y="1741311"/>
            <a:ext cx="7413979" cy="2672851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8918222" y="34995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 436 kJ.mol</a:t>
            </a:r>
            <a:r>
              <a:rPr lang="fr-FR" baseline="30000" dirty="0" smtClean="0">
                <a:solidFill>
                  <a:srgbClr val="FF0000"/>
                </a:solidFill>
              </a:rPr>
              <a:t>-1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344332" y="4797778"/>
            <a:ext cx="407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Diagramme énergétique du dihydrogène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5506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Energie de liaisons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14" name="Image 13" descr="Capture d’écran 2020-05-20 à 23.0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4" y="1597707"/>
            <a:ext cx="3632200" cy="3987800"/>
          </a:xfrm>
          <a:prstGeom prst="rect">
            <a:avLst/>
          </a:prstGeom>
        </p:spPr>
      </p:pic>
      <p:pic>
        <p:nvPicPr>
          <p:cNvPr id="5" name="Image 4" descr="Capture d’écran 2020-05-21 à 12.47.4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4" t="44272" r="4768" b="16781"/>
          <a:stretch/>
        </p:blipFill>
        <p:spPr>
          <a:xfrm>
            <a:off x="6293555" y="4953000"/>
            <a:ext cx="550333" cy="47977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318000" y="4882445"/>
            <a:ext cx="945444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 C = C</a:t>
            </a:r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231806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Combustion du méthane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 descr="Capture d’écran 2020-05-20 à 22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0" y="1311968"/>
            <a:ext cx="4787703" cy="432193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33" y="1377245"/>
            <a:ext cx="3340100" cy="24257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805333" y="3866444"/>
            <a:ext cx="250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Combustion du méthane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778000" y="1792110"/>
            <a:ext cx="3908778" cy="1580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127956" y="1577621"/>
            <a:ext cx="3908778" cy="1580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CC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721578" y="3141132"/>
            <a:ext cx="1684866" cy="1580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54312" y="2404531"/>
            <a:ext cx="1684866" cy="15804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949222" y="4529667"/>
            <a:ext cx="465667" cy="43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ccolade ouvrante 22"/>
          <p:cNvSpPr/>
          <p:nvPr/>
        </p:nvSpPr>
        <p:spPr>
          <a:xfrm rot="16200000">
            <a:off x="4318000" y="4854223"/>
            <a:ext cx="550333" cy="21025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ouvrante 23"/>
          <p:cNvSpPr/>
          <p:nvPr/>
        </p:nvSpPr>
        <p:spPr>
          <a:xfrm rot="16200000" flipH="1">
            <a:off x="1677812" y="2228144"/>
            <a:ext cx="1114778" cy="18795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763888" y="2130777"/>
            <a:ext cx="92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Réactifs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03510" y="6248401"/>
            <a:ext cx="9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132666" y="1707444"/>
            <a:ext cx="461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CH</a:t>
            </a:r>
            <a:r>
              <a:rPr lang="fr-FR" sz="2400" baseline="-25000" dirty="0" smtClean="0"/>
              <a:t>4 (g)</a:t>
            </a:r>
            <a:r>
              <a:rPr lang="fr-FR" sz="2400" dirty="0" smtClean="0"/>
              <a:t> + 2O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(g) </a:t>
            </a:r>
            <a:r>
              <a:rPr lang="fr-FR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2400" dirty="0">
                <a:sym typeface="Wingdings"/>
              </a:rPr>
              <a:t> </a:t>
            </a:r>
            <a:r>
              <a:rPr lang="fr-FR" sz="2400" dirty="0" smtClean="0">
                <a:sym typeface="Wingdings"/>
              </a:rPr>
              <a:t>CO</a:t>
            </a:r>
            <a:r>
              <a:rPr lang="fr-FR" sz="2400" baseline="-25000" dirty="0" smtClean="0">
                <a:sym typeface="Wingdings"/>
              </a:rPr>
              <a:t>2</a:t>
            </a:r>
            <a:r>
              <a:rPr lang="fr-FR" sz="2400" dirty="0" smtClean="0">
                <a:sym typeface="Wingdings"/>
              </a:rPr>
              <a:t>(g)</a:t>
            </a:r>
            <a:r>
              <a:rPr lang="fr-FR" sz="2400" dirty="0" smtClean="0"/>
              <a:t> + 2 H</a:t>
            </a:r>
            <a:r>
              <a:rPr lang="fr-FR" sz="2400" baseline="-25000" dirty="0" smtClean="0"/>
              <a:t>2</a:t>
            </a:r>
            <a:r>
              <a:rPr lang="fr-FR" sz="2400" dirty="0" smtClean="0"/>
              <a:t>O(g)</a:t>
            </a:r>
            <a:endParaRPr lang="fr-FR" sz="24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08" y="4812497"/>
            <a:ext cx="890238" cy="74728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3322922" y="4840112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2</a:t>
            </a:r>
            <a:endParaRPr lang="fr-FR" sz="2000" b="1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370" y="4923949"/>
            <a:ext cx="1534888" cy="42416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4298432" y="4914685"/>
            <a:ext cx="30008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3654778" y="4741333"/>
            <a:ext cx="19332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ag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812" y="3993444"/>
            <a:ext cx="680152" cy="34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Combustion du méthane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 descr="Capture d’écran 2020-05-20 à 22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0" y="1311968"/>
            <a:ext cx="4787703" cy="432193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33" y="1377245"/>
            <a:ext cx="3340100" cy="24257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805333" y="3866444"/>
            <a:ext cx="250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Combustion du méthane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08" y="4812497"/>
            <a:ext cx="890238" cy="74728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322922" y="4840112"/>
            <a:ext cx="31465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2</a:t>
            </a:r>
            <a:endParaRPr lang="fr-FR" sz="20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370" y="4923949"/>
            <a:ext cx="1534888" cy="42416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812" y="3993444"/>
            <a:ext cx="680152" cy="34007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298432" y="4914685"/>
            <a:ext cx="30008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541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</TotalTime>
  <Words>617</Words>
  <Application>Microsoft Macintosh PowerPoint</Application>
  <PresentationFormat>Personnalisé</PresentationFormat>
  <Paragraphs>137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Liaisons chimiques</vt:lpstr>
      <vt:lpstr>De l’atome aux molécules</vt:lpstr>
      <vt:lpstr>Liaisons covalente </vt:lpstr>
      <vt:lpstr>Formule de Lewis d’une molécule</vt:lpstr>
      <vt:lpstr>Formule de Lewis : Règles à respecter </vt:lpstr>
      <vt:lpstr>Energie de liaison et structure moléculaire </vt:lpstr>
      <vt:lpstr>Energie de liaisons </vt:lpstr>
      <vt:lpstr>Combustion du méthane</vt:lpstr>
      <vt:lpstr>Combustion du méthane</vt:lpstr>
      <vt:lpstr>Liaison polarisée</vt:lpstr>
      <vt:lpstr>Cristaux de sel</vt:lpstr>
      <vt:lpstr>De l’atome à la molécule et au solide ionique …</vt:lpstr>
      <vt:lpstr>De l’atome à la molécule et au solide ionique …</vt:lpstr>
      <vt:lpstr>…et de la molécule aux phases condensées </vt:lpstr>
      <vt:lpstr>…et de la molécule aux phases condensées </vt:lpstr>
      <vt:lpstr>Pattes du Gecko</vt:lpstr>
      <vt:lpstr>Évolution des températures d’ébullition   pour les atomes contenus dans la 6e colonne</vt:lpstr>
      <vt:lpstr>Évolution des températures d’ébullition   de molécules composées d’atomes contenus dans la 6e colonne</vt:lpstr>
      <vt:lpstr>Liaisons hydrogènes pour l’eau</vt:lpstr>
      <vt:lpstr>Acide maléique et fumarique</vt:lpstr>
      <vt:lpstr>Liaisons hydrogènes- ADN</vt:lpstr>
      <vt:lpstr>Ponts hydrogène : Kevlar® </vt:lpstr>
      <vt:lpstr>Bilan sur les énergies</vt:lpstr>
      <vt:lpstr>Le graphite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macro au micro</dc:title>
  <dc:creator>Julien Froustey</dc:creator>
  <cp:lastModifiedBy>matthis chapon</cp:lastModifiedBy>
  <cp:revision>136</cp:revision>
  <dcterms:created xsi:type="dcterms:W3CDTF">2018-10-06T08:18:57Z</dcterms:created>
  <dcterms:modified xsi:type="dcterms:W3CDTF">2020-06-21T17:40:32Z</dcterms:modified>
</cp:coreProperties>
</file>