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77" r:id="rId4"/>
    <p:sldId id="259" r:id="rId5"/>
    <p:sldId id="260" r:id="rId6"/>
    <p:sldId id="278" r:id="rId7"/>
    <p:sldId id="279" r:id="rId8"/>
    <p:sldId id="280" r:id="rId9"/>
    <p:sldId id="281" r:id="rId10"/>
    <p:sldId id="264" r:id="rId11"/>
    <p:sldId id="261" r:id="rId12"/>
    <p:sldId id="275" r:id="rId13"/>
    <p:sldId id="265" r:id="rId14"/>
    <p:sldId id="266" r:id="rId15"/>
    <p:sldId id="282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6"/>
    <a:srgbClr val="FEFF9F"/>
    <a:srgbClr val="A7B06F"/>
    <a:srgbClr val="C503D2"/>
    <a:srgbClr val="F0A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AE96521-6001-4248-B477-A954D2A9F70D}" type="datetime1">
              <a:rPr lang="fr-FR" smtClean="0"/>
              <a:t>21/06/20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21/06/20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eg"/><Relationship Id="rId3" Type="http://schemas.openxmlformats.org/officeDocument/2006/relationships/hyperlink" Target="http://4pharma.blogspo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2.doc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7.svg"/><Relationship Id="rId9" Type="http://schemas.openxmlformats.org/officeDocument/2006/relationships/image" Target="../media/image5.png"/><Relationship Id="rId10" Type="http://schemas.openxmlformats.org/officeDocument/2006/relationships/image" Target="../media/image9.sv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7.svg"/><Relationship Id="rId9" Type="http://schemas.openxmlformats.org/officeDocument/2006/relationships/image" Target="../media/image5.png"/><Relationship Id="rId10" Type="http://schemas.openxmlformats.org/officeDocument/2006/relationships/image" Target="../media/image9.sv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Solvants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52" y="3595712"/>
            <a:ext cx="1482417" cy="1547788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5032687" y="4355424"/>
            <a:ext cx="1161725" cy="713929"/>
          </a:xfrm>
          <a:prstGeom prst="rect">
            <a:avLst/>
          </a:prstGeom>
          <a:solidFill>
            <a:srgbClr val="FEFF9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3179">
            <a:off x="1807524" y="460887"/>
            <a:ext cx="1348690" cy="134869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10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7" y="1613376"/>
            <a:ext cx="1444306" cy="1824794"/>
          </a:xfrm>
          <a:prstGeom prst="rect">
            <a:avLst/>
          </a:prstGeom>
        </p:spPr>
      </p:pic>
      <p:sp>
        <p:nvSpPr>
          <p:cNvPr id="24" name="Accolade ouvrante 23"/>
          <p:cNvSpPr/>
          <p:nvPr/>
        </p:nvSpPr>
        <p:spPr>
          <a:xfrm rot="16200000">
            <a:off x="1095206" y="3088814"/>
            <a:ext cx="237310" cy="1092851"/>
          </a:xfrm>
          <a:prstGeom prst="leftBrace">
            <a:avLst/>
          </a:prstGeom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12487" y="3907098"/>
            <a:ext cx="14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Dissolution de 1g de I</a:t>
            </a:r>
            <a:r>
              <a:rPr lang="fr-FR" sz="1200" b="1" baseline="-25000" dirty="0" smtClean="0"/>
              <a:t>2 </a:t>
            </a:r>
            <a:r>
              <a:rPr lang="fr-FR" sz="1200" b="1" dirty="0" smtClean="0"/>
              <a:t>dans 100mL de cyclohexane</a:t>
            </a:r>
            <a:endParaRPr lang="fr-FR" sz="1200" b="1" baseline="-25000" dirty="0"/>
          </a:p>
        </p:txBody>
      </p:sp>
      <p:sp>
        <p:nvSpPr>
          <p:cNvPr id="21" name="Demi-tour 20"/>
          <p:cNvSpPr/>
          <p:nvPr/>
        </p:nvSpPr>
        <p:spPr>
          <a:xfrm>
            <a:off x="1162673" y="798262"/>
            <a:ext cx="2992931" cy="928307"/>
          </a:xfrm>
          <a:prstGeom prst="uturnArrow">
            <a:avLst>
              <a:gd name="adj1" fmla="val 238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53179">
            <a:off x="6025763" y="2861262"/>
            <a:ext cx="1365403" cy="136540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6426266" y="3729418"/>
            <a:ext cx="77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Pipette (50mL)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460296" y="3748306"/>
            <a:ext cx="146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Agitation dans un erlenmeyer pendant 30 minutes</a:t>
            </a:r>
          </a:p>
          <a:p>
            <a:pPr algn="ctr"/>
            <a:endParaRPr lang="fr-FR" sz="1200" b="1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658717" y="2445939"/>
            <a:ext cx="1112707" cy="918084"/>
          </a:xfrm>
          <a:prstGeom prst="rect">
            <a:avLst/>
          </a:prstGeom>
          <a:solidFill>
            <a:srgbClr val="C503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119537" y="1285786"/>
            <a:ext cx="113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Décantation (15 minutes)</a:t>
            </a:r>
          </a:p>
          <a:p>
            <a:pPr algn="ctr"/>
            <a:endParaRPr lang="fr-FR" sz="1200" b="1" dirty="0"/>
          </a:p>
        </p:txBody>
      </p:sp>
      <p:grpSp>
        <p:nvGrpSpPr>
          <p:cNvPr id="66" name="Grouper 65"/>
          <p:cNvGrpSpPr/>
          <p:nvPr/>
        </p:nvGrpSpPr>
        <p:grpSpPr>
          <a:xfrm>
            <a:off x="4948641" y="1364559"/>
            <a:ext cx="2519505" cy="2430644"/>
            <a:chOff x="4068500" y="1397976"/>
            <a:chExt cx="2519505" cy="2430644"/>
          </a:xfrm>
        </p:grpSpPr>
        <p:sp>
          <p:nvSpPr>
            <p:cNvPr id="41" name="ZoneTexte 40"/>
            <p:cNvSpPr txBox="1"/>
            <p:nvPr/>
          </p:nvSpPr>
          <p:spPr>
            <a:xfrm>
              <a:off x="5098640" y="2748798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Phase aqueuse </a:t>
              </a:r>
              <a:endParaRPr lang="fr-FR" sz="12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093044" y="2058380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Phase organique</a:t>
              </a:r>
              <a:endParaRPr lang="fr-FR" sz="1200" dirty="0"/>
            </a:p>
          </p:txBody>
        </p:sp>
        <p:pic>
          <p:nvPicPr>
            <p:cNvPr id="38" name="Image 37" descr="Capture d’écran 2020-04-06 à 21.38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500" y="1397976"/>
              <a:ext cx="1066800" cy="2321012"/>
            </a:xfrm>
            <a:prstGeom prst="rect">
              <a:avLst/>
            </a:prstGeom>
          </p:spPr>
        </p:pic>
        <p:cxnSp>
          <p:nvCxnSpPr>
            <p:cNvPr id="45" name="Connecteur droit avec flèche 44"/>
            <p:cNvCxnSpPr/>
            <p:nvPr/>
          </p:nvCxnSpPr>
          <p:spPr>
            <a:xfrm>
              <a:off x="4696573" y="3436074"/>
              <a:ext cx="0" cy="39254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7592612" y="2740227"/>
            <a:ext cx="155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Obtention de la phase aqueuse à titrer </a:t>
            </a:r>
          </a:p>
        </p:txBody>
      </p:sp>
      <p:sp>
        <p:nvSpPr>
          <p:cNvPr id="12" name="Titre 8"/>
          <p:cNvSpPr>
            <a:spLocks noGrp="1"/>
          </p:cNvSpPr>
          <p:nvPr>
            <p:ph type="title"/>
          </p:nvPr>
        </p:nvSpPr>
        <p:spPr>
          <a:xfrm>
            <a:off x="311700" y="-25923"/>
            <a:ext cx="8520600" cy="572700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Coefficient de partage du </a:t>
            </a:r>
            <a:r>
              <a:rPr lang="fr-FR" sz="2000" dirty="0" err="1" smtClean="0">
                <a:solidFill>
                  <a:schemeClr val="tx1"/>
                </a:solidFill>
              </a:rPr>
              <a:t>diiode</a:t>
            </a:r>
            <a:r>
              <a:rPr lang="fr-FR" sz="2000" dirty="0" smtClean="0">
                <a:solidFill>
                  <a:schemeClr val="tx1"/>
                </a:solidFill>
              </a:rPr>
              <a:t> (Cyclohexane/Eau)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67" name="Grouper 66"/>
          <p:cNvGrpSpPr/>
          <p:nvPr/>
        </p:nvGrpSpPr>
        <p:grpSpPr>
          <a:xfrm>
            <a:off x="7564760" y="3858187"/>
            <a:ext cx="1002693" cy="1165566"/>
            <a:chOff x="4189027" y="3847049"/>
            <a:chExt cx="1002693" cy="1165566"/>
          </a:xfrm>
        </p:grpSpPr>
        <p:sp>
          <p:nvSpPr>
            <p:cNvPr id="54" name="Trapèze 53"/>
            <p:cNvSpPr/>
            <p:nvPr/>
          </p:nvSpPr>
          <p:spPr>
            <a:xfrm>
              <a:off x="4189027" y="4355406"/>
              <a:ext cx="1002693" cy="657209"/>
            </a:xfrm>
            <a:prstGeom prst="trapezoid">
              <a:avLst>
                <a:gd name="adj" fmla="val 43955"/>
              </a:avLst>
            </a:prstGeom>
            <a:solidFill>
              <a:srgbClr val="FFFF9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apèze 59"/>
            <p:cNvSpPr/>
            <p:nvPr/>
          </p:nvSpPr>
          <p:spPr>
            <a:xfrm>
              <a:off x="4341426" y="4362998"/>
              <a:ext cx="705459" cy="315443"/>
            </a:xfrm>
            <a:prstGeom prst="trapezoid">
              <a:avLst>
                <a:gd name="adj" fmla="val 43955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8694" y="4166038"/>
              <a:ext cx="432000" cy="323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4909619" y="3850597"/>
              <a:ext cx="0" cy="540000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4471544" y="3847049"/>
              <a:ext cx="0" cy="534678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ZoneTexte 61"/>
          <p:cNvSpPr txBox="1"/>
          <p:nvPr/>
        </p:nvSpPr>
        <p:spPr>
          <a:xfrm>
            <a:off x="2161357" y="1715430"/>
            <a:ext cx="13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n</a:t>
            </a:r>
            <a:r>
              <a:rPr lang="fr-FR" b="1" baseline="-25000" dirty="0" err="1" smtClean="0"/>
              <a:t>tot</a:t>
            </a:r>
            <a:r>
              <a:rPr lang="fr-FR" b="1" dirty="0" smtClean="0"/>
              <a:t>(I</a:t>
            </a:r>
            <a:r>
              <a:rPr lang="fr-FR" b="1" baseline="-25000" dirty="0" smtClean="0"/>
              <a:t>2</a:t>
            </a:r>
            <a:r>
              <a:rPr lang="fr-FR" b="1" dirty="0" smtClean="0"/>
              <a:t>)=V</a:t>
            </a:r>
            <a:r>
              <a:rPr lang="fr-FR" b="1" baseline="-25000" dirty="0" smtClean="0"/>
              <a:t>0</a:t>
            </a:r>
            <a:r>
              <a:rPr lang="fr-FR" b="1" dirty="0" smtClean="0"/>
              <a:t>*C</a:t>
            </a:r>
            <a:r>
              <a:rPr lang="fr-FR" b="1" baseline="-25000" dirty="0" smtClean="0"/>
              <a:t>0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024973" y="2695674"/>
            <a:ext cx="66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1648872" y="76860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r>
              <a:rPr lang="fr-FR" sz="1200" baseline="-25000" dirty="0" smtClean="0"/>
              <a:t>0</a:t>
            </a:r>
            <a:r>
              <a:rPr lang="fr-FR" sz="1200" dirty="0" smtClean="0"/>
              <a:t>=20mL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378497" y="1230702"/>
            <a:ext cx="77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Pipette (20mL)</a:t>
            </a:r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6862874" y="337516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</a:t>
            </a:r>
            <a:r>
              <a:rPr lang="fr-FR" sz="1200" baseline="-25000" dirty="0" err="1" smtClean="0"/>
              <a:t>titré</a:t>
            </a:r>
            <a:r>
              <a:rPr lang="fr-FR" sz="1200" dirty="0" smtClean="0"/>
              <a:t>= 50mL</a:t>
            </a:r>
            <a:endParaRPr lang="fr-FR" sz="1200" dirty="0"/>
          </a:p>
        </p:txBody>
      </p:sp>
      <p:sp>
        <p:nvSpPr>
          <p:cNvPr id="71" name="Demi-tour 70"/>
          <p:cNvSpPr/>
          <p:nvPr/>
        </p:nvSpPr>
        <p:spPr>
          <a:xfrm>
            <a:off x="4174313" y="664801"/>
            <a:ext cx="1630163" cy="931225"/>
          </a:xfrm>
          <a:prstGeom prst="uturnArrow">
            <a:avLst>
              <a:gd name="adj1" fmla="val 1901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Demi-tour 27"/>
          <p:cNvSpPr/>
          <p:nvPr/>
        </p:nvSpPr>
        <p:spPr>
          <a:xfrm>
            <a:off x="5905475" y="3419717"/>
            <a:ext cx="2361897" cy="808693"/>
          </a:xfrm>
          <a:prstGeom prst="uturnArrow">
            <a:avLst>
              <a:gd name="adj1" fmla="val 26378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970041" y="4555910"/>
            <a:ext cx="1310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(I</a:t>
            </a:r>
            <a:r>
              <a:rPr lang="fr-FR" baseline="-25000" dirty="0" smtClean="0"/>
              <a:t>2</a:t>
            </a:r>
            <a:r>
              <a:rPr lang="fr-FR" dirty="0" smtClean="0"/>
              <a:t>)= </a:t>
            </a:r>
            <a:r>
              <a:rPr lang="fr-FR" dirty="0" err="1" smtClean="0"/>
              <a:t>V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,</a:t>
            </a:r>
            <a:r>
              <a:rPr lang="fr-FR" dirty="0" smtClean="0"/>
              <a:t>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  <a:r>
              <a:rPr lang="fr-FR" baseline="-25000" dirty="0" err="1" smtClean="0"/>
              <a:t>aq</a:t>
            </a:r>
            <a:endParaRPr lang="fr-FR" baseline="-25000" dirty="0"/>
          </a:p>
        </p:txBody>
      </p:sp>
      <p:pic>
        <p:nvPicPr>
          <p:cNvPr id="76" name="Image 75" descr="Capture d’écran 2020-04-07 à 11.18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3" y="1659732"/>
            <a:ext cx="1114982" cy="1908892"/>
          </a:xfrm>
          <a:prstGeom prst="rect">
            <a:avLst/>
          </a:prstGeom>
        </p:spPr>
      </p:pic>
      <p:sp>
        <p:nvSpPr>
          <p:cNvPr id="78" name="Accolade ouvrante 77"/>
          <p:cNvSpPr/>
          <p:nvPr/>
        </p:nvSpPr>
        <p:spPr>
          <a:xfrm>
            <a:off x="3431437" y="1693151"/>
            <a:ext cx="200538" cy="19047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17334" y="2428335"/>
            <a:ext cx="118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Fiole jaugée de 200 </a:t>
            </a:r>
            <a:r>
              <a:rPr lang="fr-FR" sz="1200" dirty="0" err="1" smtClean="0"/>
              <a:t>mL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3666553" y="3029847"/>
            <a:ext cx="949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 smtClean="0"/>
              <a:t>V</a:t>
            </a:r>
            <a:r>
              <a:rPr lang="fr-FR" sz="1100" baseline="-25000" dirty="0" err="1" smtClean="0"/>
              <a:t>aq</a:t>
            </a:r>
            <a:r>
              <a:rPr lang="fr-FR" sz="1100" dirty="0" smtClean="0"/>
              <a:t>=180 </a:t>
            </a:r>
            <a:r>
              <a:rPr lang="fr-FR" sz="1100" dirty="0" err="1" smtClean="0"/>
              <a:t>mL</a:t>
            </a:r>
            <a:endParaRPr lang="fr-FR" sz="1100" dirty="0" smtClean="0"/>
          </a:p>
          <a:p>
            <a:pPr algn="ctr"/>
            <a:r>
              <a:rPr lang="fr-FR" sz="1100" dirty="0" err="1" smtClean="0"/>
              <a:t>V</a:t>
            </a:r>
            <a:r>
              <a:rPr lang="fr-FR" sz="1100" baseline="-25000" dirty="0" err="1" smtClean="0"/>
              <a:t>cyclo</a:t>
            </a:r>
            <a:r>
              <a:rPr lang="fr-FR" sz="1100" dirty="0" smtClean="0"/>
              <a:t>=20mL </a:t>
            </a:r>
          </a:p>
          <a:p>
            <a:pPr algn="ctr"/>
            <a:endParaRPr lang="fr-FR" sz="1100" dirty="0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71220" y="2622934"/>
            <a:ext cx="359997" cy="35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1</a:t>
            </a:r>
            <a:endParaRPr lang="fr-FR" sz="1600" b="1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2312662" y="377906"/>
            <a:ext cx="359997" cy="35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2</a:t>
            </a:r>
            <a:endParaRPr lang="fr-FR" sz="1600" b="1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3189103" y="3936556"/>
            <a:ext cx="359997" cy="35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3</a:t>
            </a:r>
            <a:endParaRPr lang="fr-FR" sz="1600" b="1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234714" y="1382944"/>
            <a:ext cx="359997" cy="35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</a:t>
            </a:r>
            <a:endParaRPr lang="fr-FR" sz="1600" b="1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574068" y="3683538"/>
            <a:ext cx="359997" cy="35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5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79359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3" y="1013663"/>
            <a:ext cx="3064836" cy="41298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1102"/>
            <a:ext cx="8520600" cy="572700"/>
          </a:xfrm>
        </p:spPr>
        <p:txBody>
          <a:bodyPr/>
          <a:lstStyle/>
          <a:p>
            <a:r>
              <a:rPr lang="fr-FR" dirty="0" smtClean="0"/>
              <a:t>Titrage colorimétrique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23982" y="2268108"/>
            <a:ext cx="160718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Solution de thiosulfate de sodium 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3</a:t>
            </a:r>
            <a:r>
              <a:rPr lang="fr-FR" sz="1200" baseline="30000" dirty="0" smtClean="0"/>
              <a:t>2-</a:t>
            </a:r>
          </a:p>
          <a:p>
            <a:r>
              <a:rPr lang="fr-FR" sz="1200" dirty="0" smtClean="0"/>
              <a:t>C = 1.10</a:t>
            </a:r>
            <a:r>
              <a:rPr lang="fr-FR" sz="1200" baseline="30000" dirty="0" smtClean="0"/>
              <a:t>-2</a:t>
            </a:r>
            <a:r>
              <a:rPr lang="fr-FR" sz="1200" dirty="0" smtClean="0"/>
              <a:t> mol/L</a:t>
            </a:r>
            <a:endParaRPr lang="fr-FR" sz="1200" baseline="30000" dirty="0" smtClean="0"/>
          </a:p>
          <a:p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1675844" y="1562794"/>
            <a:ext cx="50405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Burette graduée</a:t>
            </a:r>
          </a:p>
          <a:p>
            <a:endParaRPr lang="fr-FR" sz="12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147343" y="3794176"/>
            <a:ext cx="50405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Solution de </a:t>
            </a:r>
            <a:r>
              <a:rPr lang="fr-FR" sz="1200" dirty="0" err="1" smtClean="0"/>
              <a:t>diiode</a:t>
            </a:r>
            <a:r>
              <a:rPr lang="fr-FR" sz="1200" dirty="0" smtClean="0"/>
              <a:t> (phase aqueuse)    </a:t>
            </a:r>
            <a:r>
              <a:rPr lang="fr-FR" dirty="0" err="1" smtClean="0"/>
              <a:t>V</a:t>
            </a:r>
            <a:r>
              <a:rPr lang="fr-FR" baseline="-25000" dirty="0" err="1" smtClean="0"/>
              <a:t>titré</a:t>
            </a:r>
            <a:r>
              <a:rPr lang="fr-FR" dirty="0" smtClean="0"/>
              <a:t>= 50mL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83643" y="3430856"/>
            <a:ext cx="97146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Erlenmeyer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39078" y="4288570"/>
            <a:ext cx="16600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/>
            </a:lvl1pPr>
          </a:lstStyle>
          <a:p>
            <a:r>
              <a:rPr lang="fr-FR" dirty="0" smtClean="0"/>
              <a:t>Barreau aimanté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473309" y="4600467"/>
            <a:ext cx="1281218" cy="5430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17601" y="4586863"/>
            <a:ext cx="17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Agitateur magnétique</a:t>
            </a:r>
            <a:endParaRPr lang="fr-FR" sz="1200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5586"/>
              </p:ext>
            </p:extLst>
          </p:nvPr>
        </p:nvGraphicFramePr>
        <p:xfrm>
          <a:off x="3052643" y="948271"/>
          <a:ext cx="5823975" cy="18652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0631"/>
                <a:gridCol w="1135836"/>
                <a:gridCol w="1374620"/>
                <a:gridCol w="897052"/>
                <a:gridCol w="1135836"/>
              </a:tblGrid>
              <a:tr h="38904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n(S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dirty="0" smtClean="0"/>
                        <a:t>O</a:t>
                      </a:r>
                      <a:r>
                        <a:rPr lang="fr-FR" i="1" baseline="-25000" dirty="0" smtClean="0"/>
                        <a:t>3</a:t>
                      </a:r>
                      <a:r>
                        <a:rPr lang="fr-FR" i="1" baseline="30000" dirty="0" smtClean="0"/>
                        <a:t>2-</a:t>
                      </a:r>
                      <a:r>
                        <a:rPr lang="fr-FR" i="1" baseline="0" dirty="0" smtClean="0"/>
                        <a:t>)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 à </a:t>
                      </a:r>
                      <a:r>
                        <a:rPr lang="fr-FR" dirty="0" err="1" smtClean="0"/>
                        <a:t>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)-x</a:t>
                      </a:r>
                      <a:endParaRPr lang="fr-FR" i="1" dirty="0" smtClean="0"/>
                    </a:p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n(S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dirty="0" smtClean="0"/>
                        <a:t>O</a:t>
                      </a:r>
                      <a:r>
                        <a:rPr lang="fr-FR" i="1" baseline="-25000" dirty="0" smtClean="0"/>
                        <a:t>3</a:t>
                      </a:r>
                      <a:r>
                        <a:rPr lang="fr-FR" i="1" baseline="30000" dirty="0" smtClean="0"/>
                        <a:t>2-</a:t>
                      </a:r>
                      <a:r>
                        <a:rPr lang="fr-FR" i="1" baseline="0" dirty="0" smtClean="0"/>
                        <a:t>)</a:t>
                      </a:r>
                      <a:r>
                        <a:rPr lang="fr-FR" i="1" dirty="0" smtClean="0"/>
                        <a:t>-2x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)-</a:t>
                      </a:r>
                      <a:r>
                        <a:rPr lang="fr-FR" i="1" baseline="0" dirty="0" err="1" smtClean="0"/>
                        <a:t>x</a:t>
                      </a:r>
                      <a:r>
                        <a:rPr lang="fr-FR" i="1" baseline="-25000" dirty="0" err="1" smtClean="0"/>
                        <a:t>éq</a:t>
                      </a:r>
                      <a:r>
                        <a:rPr lang="fr-FR" i="1" baseline="0" dirty="0" smtClean="0"/>
                        <a:t>=0</a:t>
                      </a:r>
                      <a:endParaRPr lang="fr-FR" i="1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n(S</a:t>
                      </a:r>
                      <a:r>
                        <a:rPr lang="fr-FR" sz="1200" i="1" baseline="-25000" dirty="0" smtClean="0"/>
                        <a:t>2</a:t>
                      </a:r>
                      <a:r>
                        <a:rPr lang="fr-FR" sz="1200" i="1" dirty="0" smtClean="0"/>
                        <a:t>O</a:t>
                      </a:r>
                      <a:r>
                        <a:rPr lang="fr-FR" sz="1200" i="1" baseline="-25000" dirty="0" smtClean="0"/>
                        <a:t>3</a:t>
                      </a:r>
                      <a:r>
                        <a:rPr lang="fr-FR" sz="1200" i="1" baseline="30000" dirty="0" smtClean="0"/>
                        <a:t>2-</a:t>
                      </a:r>
                      <a:r>
                        <a:rPr lang="fr-FR" sz="1200" i="1" baseline="0" dirty="0" smtClean="0"/>
                        <a:t>)</a:t>
                      </a:r>
                      <a:r>
                        <a:rPr lang="fr-FR" sz="1200" i="1" dirty="0" smtClean="0"/>
                        <a:t>-2x</a:t>
                      </a:r>
                      <a:r>
                        <a:rPr lang="fr-FR" sz="1200" i="1" baseline="-25000" dirty="0" smtClean="0"/>
                        <a:t>éq</a:t>
                      </a:r>
                      <a:r>
                        <a:rPr lang="fr-FR" sz="1200" i="1" dirty="0" smtClean="0"/>
                        <a:t>=0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x</a:t>
                      </a:r>
                      <a:r>
                        <a:rPr lang="fr-FR" baseline="-25000" dirty="0" err="1" smtClean="0"/>
                        <a:t>éq</a:t>
                      </a: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r>
                        <a:rPr lang="fr-FR" baseline="-25000" dirty="0" smtClean="0"/>
                        <a:t>éq</a:t>
                      </a: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4055219" y="973138"/>
            <a:ext cx="509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I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   </a:t>
            </a:r>
            <a:r>
              <a:rPr lang="fr-FR" dirty="0" smtClean="0"/>
              <a:t> </a:t>
            </a:r>
            <a:r>
              <a:rPr lang="fr-FR" baseline="-25000" dirty="0" smtClean="0"/>
              <a:t> </a:t>
            </a:r>
            <a:r>
              <a:rPr lang="fr-FR" dirty="0" smtClean="0"/>
              <a:t>+      2S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S</a:t>
            </a:r>
            <a:r>
              <a:rPr lang="fr-FR" baseline="-25000" dirty="0" smtClean="0"/>
              <a:t>4</a:t>
            </a:r>
            <a:r>
              <a:rPr lang="fr-FR" dirty="0" smtClean="0"/>
              <a:t>O</a:t>
            </a:r>
            <a:r>
              <a:rPr lang="fr-FR" baseline="-25000" dirty="0" smtClean="0"/>
              <a:t>6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       2I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0992" y="2888457"/>
            <a:ext cx="397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Tableau d’avancement de la réaction de titrage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49889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extraction liquide liquide schém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29611"/>
            <a:ext cx="8674846" cy="315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4708807"/>
            <a:ext cx="2460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http://4pharma.blogspot.com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874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Extraction liquide-liquide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5939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r 588">
            <a:extLst>
              <a:ext uri="{FF2B5EF4-FFF2-40B4-BE49-F238E27FC236}">
                <a16:creationId xmlns="" xmlns:a16="http://schemas.microsoft.com/office/drawing/2014/main" id="{5B1A90C0-A05B-46C4-93CC-5DA5316501E0}"/>
              </a:ext>
            </a:extLst>
          </p:cNvPr>
          <p:cNvGrpSpPr/>
          <p:nvPr/>
        </p:nvGrpSpPr>
        <p:grpSpPr>
          <a:xfrm>
            <a:off x="1146987" y="1970953"/>
            <a:ext cx="110014" cy="611981"/>
            <a:chOff x="0" y="0"/>
            <a:chExt cx="146685" cy="815975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CD305F53-FDCD-4DB8-8F97-85BD75F10687}"/>
                </a:ext>
              </a:extLst>
            </p:cNvPr>
            <p:cNvSpPr/>
            <p:nvPr/>
          </p:nvSpPr>
          <p:spPr>
            <a:xfrm rot="5400000">
              <a:off x="-284798" y="284798"/>
              <a:ext cx="715645" cy="14605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3" name="Grouper 584">
              <a:extLst>
                <a:ext uri="{FF2B5EF4-FFF2-40B4-BE49-F238E27FC236}">
                  <a16:creationId xmlns="" xmlns:a16="http://schemas.microsoft.com/office/drawing/2014/main" id="{F8C4F762-53A2-40BE-8622-EA7593B5B850}"/>
                </a:ext>
              </a:extLst>
            </p:cNvPr>
            <p:cNvGrpSpPr/>
            <p:nvPr/>
          </p:nvGrpSpPr>
          <p:grpSpPr>
            <a:xfrm>
              <a:off x="635" y="718185"/>
              <a:ext cx="55245" cy="97790"/>
              <a:chOff x="0" y="0"/>
              <a:chExt cx="55245" cy="9779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C1BB8818-DB41-44E9-979B-4F64AE81A067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="" xmlns:a16="http://schemas.microsoft.com/office/drawing/2014/main" id="{10D906D6-8FDB-4B96-B7FB-969F10E52177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r 585">
              <a:extLst>
                <a:ext uri="{FF2B5EF4-FFF2-40B4-BE49-F238E27FC236}">
                  <a16:creationId xmlns="" xmlns:a16="http://schemas.microsoft.com/office/drawing/2014/main" id="{3796BBE7-71B6-4E99-BCC6-DC81092DFA9E}"/>
                </a:ext>
              </a:extLst>
            </p:cNvPr>
            <p:cNvGrpSpPr/>
            <p:nvPr/>
          </p:nvGrpSpPr>
          <p:grpSpPr>
            <a:xfrm flipH="1">
              <a:off x="91440" y="718185"/>
              <a:ext cx="55245" cy="97790"/>
              <a:chOff x="0" y="0"/>
              <a:chExt cx="55245" cy="9779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79D2D2E9-C6C4-40DF-8801-9EF530799095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="" xmlns:a16="http://schemas.microsoft.com/office/drawing/2014/main" id="{D3403DB0-A3DA-448B-AA82-F0B036E944F5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5772BBD8-9D0B-46C1-80F7-FB9853C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5" y="144843"/>
            <a:ext cx="8520600" cy="572700"/>
          </a:xfrm>
        </p:spPr>
        <p:txBody>
          <a:bodyPr/>
          <a:lstStyle/>
          <a:p>
            <a:r>
              <a:rPr lang="fr-FR" dirty="0"/>
              <a:t>Hydrolyse du bromure de </a:t>
            </a:r>
            <a:r>
              <a:rPr lang="fr-FR" dirty="0" err="1"/>
              <a:t>tertiobutyle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CB153A35-3556-469D-A464-33D8A1EA1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09673"/>
              </p:ext>
            </p:extLst>
          </p:nvPr>
        </p:nvGraphicFramePr>
        <p:xfrm>
          <a:off x="800100" y="3416042"/>
          <a:ext cx="7543800" cy="834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3820152974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4208575062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1186434371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254863004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Acétone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/>
                        <a:t>Volume</a:t>
                      </a:r>
                      <a:r>
                        <a:rPr lang="fr-FR" sz="1100" b="1" baseline="0" dirty="0" smtClean="0"/>
                        <a:t> de </a:t>
                      </a:r>
                      <a:r>
                        <a:rPr lang="fr-FR" sz="1100" b="1" baseline="30000" dirty="0" err="1" smtClean="0"/>
                        <a:t>t</a:t>
                      </a:r>
                      <a:r>
                        <a:rPr lang="fr-FR" sz="1100" b="1" baseline="0" dirty="0" err="1" smtClean="0"/>
                        <a:t>Bu-Br</a:t>
                      </a:r>
                      <a:endParaRPr lang="fr-FR" sz="1100" i="0" baseline="30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1909578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i="0" dirty="0"/>
                        <a:t>Mélange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30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 </a:t>
                      </a:r>
                      <a:r>
                        <a:rPr lang="fr-FR" sz="1100" i="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368012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i="0" dirty="0"/>
                        <a:t>Mélange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25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25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 </a:t>
                      </a:r>
                      <a:r>
                        <a:rPr lang="fr-FR" sz="1100" i="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3858362355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F6F8444-642E-4078-A46F-95E6EF80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13</a:t>
            </a:fld>
            <a:endParaRPr lang="fr-FR"/>
          </a:p>
        </p:txBody>
      </p:sp>
      <p:grpSp>
        <p:nvGrpSpPr>
          <p:cNvPr id="8" name="Grouper 48">
            <a:extLst>
              <a:ext uri="{FF2B5EF4-FFF2-40B4-BE49-F238E27FC236}">
                <a16:creationId xmlns="" xmlns:a16="http://schemas.microsoft.com/office/drawing/2014/main" id="{89799814-5638-465F-936C-8E853FD9CE7F}"/>
              </a:ext>
            </a:extLst>
          </p:cNvPr>
          <p:cNvGrpSpPr/>
          <p:nvPr/>
        </p:nvGrpSpPr>
        <p:grpSpPr>
          <a:xfrm>
            <a:off x="282527" y="1417557"/>
            <a:ext cx="1080866" cy="1558850"/>
            <a:chOff x="0" y="0"/>
            <a:chExt cx="571500" cy="824230"/>
          </a:xfrm>
        </p:grpSpPr>
        <p:grpSp>
          <p:nvGrpSpPr>
            <p:cNvPr id="9" name="Grouper 31">
              <a:extLst>
                <a:ext uri="{FF2B5EF4-FFF2-40B4-BE49-F238E27FC236}">
                  <a16:creationId xmlns="" xmlns:a16="http://schemas.microsoft.com/office/drawing/2014/main" id="{56CFF341-D77A-4C91-AFB6-D0FC7EEBD89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1" name="Arrondir un rectangle avec un coin du même côté 29">
                <a:extLst>
                  <a:ext uri="{FF2B5EF4-FFF2-40B4-BE49-F238E27FC236}">
                    <a16:creationId xmlns="" xmlns:a16="http://schemas.microsoft.com/office/drawing/2014/main" id="{B480D7A2-DA70-4641-8D11-4409366DC854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Arrondir un rectangle avec un coin du même côté 30">
                <a:extLst>
                  <a:ext uri="{FF2B5EF4-FFF2-40B4-BE49-F238E27FC236}">
                    <a16:creationId xmlns="" xmlns:a16="http://schemas.microsoft.com/office/drawing/2014/main" id="{DB38E24D-3F91-4D70-89D9-922A10CABECB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32E1BD8-7036-4174-B26C-54FDACEC8F16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D096BECE-C985-4E03-8755-67D945B5F0EC}"/>
              </a:ext>
            </a:extLst>
          </p:cNvPr>
          <p:cNvCxnSpPr/>
          <p:nvPr/>
        </p:nvCxnSpPr>
        <p:spPr>
          <a:xfrm flipH="1" flipV="1">
            <a:off x="1131455" y="2759364"/>
            <a:ext cx="778057" cy="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A97371A-E238-454A-8EF4-613A5ED3374A}"/>
              </a:ext>
            </a:extLst>
          </p:cNvPr>
          <p:cNvSpPr/>
          <p:nvPr/>
        </p:nvSpPr>
        <p:spPr>
          <a:xfrm>
            <a:off x="1493875" y="1502826"/>
            <a:ext cx="1440711" cy="57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FR" dirty="0"/>
              <a:t>Conductimètre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="" xmlns:a16="http://schemas.microsoft.com/office/drawing/2014/main" id="{2DB7D487-44A6-497C-8257-DF3AD8BA7465}"/>
              </a:ext>
            </a:extLst>
          </p:cNvPr>
          <p:cNvSpPr/>
          <p:nvPr/>
        </p:nvSpPr>
        <p:spPr>
          <a:xfrm>
            <a:off x="1162078" y="1069338"/>
            <a:ext cx="1044178" cy="897686"/>
          </a:xfrm>
          <a:custGeom>
            <a:avLst/>
            <a:gdLst>
              <a:gd name="connsiteX0" fmla="*/ 1392237 w 1392237"/>
              <a:gd name="connsiteY0" fmla="*/ 573137 h 1196914"/>
              <a:gd name="connsiteX1" fmla="*/ 924405 w 1392237"/>
              <a:gd name="connsiteY1" fmla="*/ 119481 h 1196914"/>
              <a:gd name="connsiteX2" fmla="*/ 95065 w 1392237"/>
              <a:gd name="connsiteY2" fmla="*/ 91128 h 1196914"/>
              <a:gd name="connsiteX3" fmla="*/ 52535 w 1392237"/>
              <a:gd name="connsiteY3" fmla="*/ 1196914 h 119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237" h="1196914">
                <a:moveTo>
                  <a:pt x="1392237" y="573137"/>
                </a:moveTo>
                <a:cubicBezTo>
                  <a:pt x="1266418" y="386476"/>
                  <a:pt x="1140600" y="199816"/>
                  <a:pt x="924405" y="119481"/>
                </a:cubicBezTo>
                <a:cubicBezTo>
                  <a:pt x="708210" y="39146"/>
                  <a:pt x="240377" y="-88444"/>
                  <a:pt x="95065" y="91128"/>
                </a:cubicBezTo>
                <a:cubicBezTo>
                  <a:pt x="-50247" y="270700"/>
                  <a:pt x="1144" y="733807"/>
                  <a:pt x="52535" y="119691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501263" y="10891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Equation de réaction : </a:t>
            </a:r>
            <a:r>
              <a:rPr lang="fr-FR" b="1" baseline="30000" dirty="0" err="1" smtClean="0"/>
              <a:t>t</a:t>
            </a:r>
            <a:r>
              <a:rPr lang="fr-FR" b="1" dirty="0" err="1" smtClean="0"/>
              <a:t>Bu-Br</a:t>
            </a:r>
            <a:r>
              <a:rPr lang="fr-FR" b="1" dirty="0" smtClean="0"/>
              <a:t> +H</a:t>
            </a:r>
            <a:r>
              <a:rPr lang="fr-FR" b="1" baseline="-25000" dirty="0" smtClean="0"/>
              <a:t>2</a:t>
            </a:r>
            <a:r>
              <a:rPr lang="fr-FR" b="1" dirty="0" smtClean="0"/>
              <a:t>O =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baseline="30000" dirty="0" smtClean="0">
                <a:sym typeface="Wingdings" pitchFamily="2" charset="2"/>
              </a:rPr>
              <a:t>t</a:t>
            </a:r>
            <a:r>
              <a:rPr lang="fr-FR" b="1" dirty="0" smtClean="0">
                <a:sym typeface="Wingdings" pitchFamily="2" charset="2"/>
              </a:rPr>
              <a:t>Bu-OH + H</a:t>
            </a:r>
            <a:r>
              <a:rPr lang="fr-FR" b="1" baseline="30000" dirty="0" smtClean="0">
                <a:sym typeface="Wingdings" pitchFamily="2" charset="2"/>
              </a:rPr>
              <a:t>+</a:t>
            </a:r>
            <a:r>
              <a:rPr lang="fr-FR" b="1" dirty="0" smtClean="0">
                <a:sym typeface="Wingdings" pitchFamily="2" charset="2"/>
              </a:rPr>
              <a:t> +  </a:t>
            </a:r>
            <a:r>
              <a:rPr lang="fr-FR" b="1" dirty="0" err="1" smtClean="0">
                <a:sym typeface="Wingdings" pitchFamily="2" charset="2"/>
              </a:rPr>
              <a:t>Br</a:t>
            </a:r>
            <a:r>
              <a:rPr lang="fr-FR" b="1" baseline="30000" dirty="0" smtClean="0">
                <a:sym typeface="Wingdings" pitchFamily="2" charset="2"/>
              </a:rPr>
              <a:t>-</a:t>
            </a:r>
            <a:endParaRPr lang="fr-FR" b="1" baseline="30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378364" y="2643909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au + acétone + </a:t>
            </a:r>
            <a:r>
              <a:rPr lang="fr-FR" baseline="30000" dirty="0" err="1"/>
              <a:t>t</a:t>
            </a:r>
            <a:r>
              <a:rPr lang="fr-FR" dirty="0" err="1"/>
              <a:t>Bu-Br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4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512FE4-2D82-4BF9-960D-768DDB20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8866"/>
            <a:ext cx="8520600" cy="572700"/>
          </a:xfrm>
        </p:spPr>
        <p:txBody>
          <a:bodyPr/>
          <a:lstStyle/>
          <a:p>
            <a:r>
              <a:rPr lang="fr-FR" dirty="0" err="1" smtClean="0"/>
              <a:t>Solvolyse</a:t>
            </a:r>
            <a:r>
              <a:rPr lang="fr-FR" dirty="0" smtClean="0"/>
              <a:t> du chlorure </a:t>
            </a:r>
            <a:r>
              <a:rPr lang="fr-FR" dirty="0"/>
              <a:t>de </a:t>
            </a:r>
            <a:r>
              <a:rPr lang="fr-FR" dirty="0" err="1"/>
              <a:t>tertiobutyle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E858A25-E2FD-4BC0-9433-9D9EC7B6D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00395"/>
              </p:ext>
            </p:extLst>
          </p:nvPr>
        </p:nvGraphicFramePr>
        <p:xfrm>
          <a:off x="896547" y="1186379"/>
          <a:ext cx="7543800" cy="16725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54826545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99478478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770687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875914871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532503710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2590698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i="0" dirty="0"/>
                    </a:p>
                  </a:txBody>
                  <a:tcPr marL="68580" marR="68580"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Etat initial </a:t>
                      </a:r>
                      <a:endParaRPr lang="fr-FR" sz="14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endParaRPr lang="fr-FR" sz="1100" i="0" dirty="0"/>
                    </a:p>
                  </a:txBody>
                  <a:tcPr marL="68580" marR="68580" marT="34290" marB="3429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excès</a:t>
                      </a:r>
                    </a:p>
                  </a:txBody>
                  <a:tcPr marL="68580" marR="68580" marT="34290" marB="3429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6302947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i="0" dirty="0" smtClean="0"/>
                        <a:t>Etat intermédiaire</a:t>
                      </a:r>
                      <a:r>
                        <a:rPr lang="fr-FR" sz="1400" i="0" baseline="0" dirty="0" smtClean="0"/>
                        <a:t> </a:t>
                      </a:r>
                      <a:r>
                        <a:rPr lang="fr-FR" sz="1400" i="0" baseline="0" dirty="0" err="1" smtClean="0"/>
                        <a:t>t</a:t>
                      </a:r>
                      <a:endParaRPr lang="fr-FR" sz="14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r>
                        <a:rPr lang="fr-FR" sz="1100" i="0" baseline="0" dirty="0" smtClean="0"/>
                        <a:t>-x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excès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9094383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i="0" dirty="0" smtClean="0"/>
                        <a:t>Etat final </a:t>
                      </a:r>
                      <a:r>
                        <a:rPr lang="fr-FR" sz="1400" i="0" dirty="0" err="1" smtClean="0"/>
                        <a:t>t</a:t>
                      </a:r>
                      <a:r>
                        <a:rPr lang="fr-FR" sz="1400" i="0" baseline="-25000" dirty="0" smtClean="0"/>
                        <a:t>∞</a:t>
                      </a:r>
                      <a:endParaRPr lang="fr-FR" sz="1400" i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excès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53825589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1070E15-6348-4524-9691-DF5F86A6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14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346719" y="11700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baseline="30000" dirty="0" err="1" smtClean="0"/>
              <a:t>t</a:t>
            </a:r>
            <a:r>
              <a:rPr lang="fr-FR" b="1" dirty="0" err="1" smtClean="0"/>
              <a:t>Bu-Br</a:t>
            </a:r>
            <a:r>
              <a:rPr lang="fr-FR" b="1" dirty="0" smtClean="0"/>
              <a:t>        +        H</a:t>
            </a:r>
            <a:r>
              <a:rPr lang="fr-FR" b="1" baseline="-25000" dirty="0" smtClean="0"/>
              <a:t>2</a:t>
            </a:r>
            <a:r>
              <a:rPr lang="fr-FR" b="1" dirty="0" smtClean="0"/>
              <a:t>O        =     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baseline="30000" dirty="0" smtClean="0">
                <a:sym typeface="Wingdings" pitchFamily="2" charset="2"/>
              </a:rPr>
              <a:t>t</a:t>
            </a:r>
            <a:r>
              <a:rPr lang="fr-FR" b="1" dirty="0" smtClean="0">
                <a:sym typeface="Wingdings" pitchFamily="2" charset="2"/>
              </a:rPr>
              <a:t>Bu-OH     +           H</a:t>
            </a:r>
            <a:r>
              <a:rPr lang="fr-FR" b="1" baseline="30000" dirty="0" smtClean="0">
                <a:sym typeface="Wingdings" pitchFamily="2" charset="2"/>
              </a:rPr>
              <a:t>+            </a:t>
            </a:r>
            <a:r>
              <a:rPr lang="fr-FR" b="1" dirty="0" smtClean="0">
                <a:sym typeface="Wingdings" pitchFamily="2" charset="2"/>
              </a:rPr>
              <a:t> +         </a:t>
            </a:r>
            <a:r>
              <a:rPr lang="fr-FR" b="1" dirty="0" err="1" smtClean="0">
                <a:sym typeface="Wingdings" pitchFamily="2" charset="2"/>
              </a:rPr>
              <a:t>Br</a:t>
            </a:r>
            <a:r>
              <a:rPr lang="fr-FR" b="1" baseline="30000" dirty="0" smtClean="0">
                <a:sym typeface="Wingdings" pitchFamily="2" charset="2"/>
              </a:rPr>
              <a:t>-</a:t>
            </a:r>
            <a:endParaRPr lang="fr-FR" b="1" baseline="30000" dirty="0"/>
          </a:p>
        </p:txBody>
      </p:sp>
      <p:sp>
        <p:nvSpPr>
          <p:cNvPr id="6" name="ZoneTexte 5"/>
          <p:cNvSpPr txBox="1"/>
          <p:nvPr/>
        </p:nvSpPr>
        <p:spPr>
          <a:xfrm>
            <a:off x="1466273" y="414481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FBADC8AA-5471-49F9-BFAA-01FDCC9E8476}"/>
                  </a:ext>
                </a:extLst>
              </p:cNvPr>
              <p:cNvSpPr txBox="1"/>
              <p:nvPr/>
            </p:nvSpPr>
            <p:spPr>
              <a:xfrm>
                <a:off x="262268" y="5302102"/>
                <a:ext cx="5613991" cy="54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Ordre 1 : </a:t>
                </a:r>
                <a14:m>
                  <m:oMath xmlns=""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donc </a:t>
                </a:r>
                <a14:m>
                  <m:oMath xmlns="" xmlns:m="http://schemas.openxmlformats.org/officeDocument/2006/math">
                    <m:func>
                      <m:func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func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ADC8AA-5471-49F9-BFAA-01FDCC9E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5302102"/>
                <a:ext cx="5613991" cy="5429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295888" y="3203123"/>
            <a:ext cx="311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t= 0         	</a:t>
            </a:r>
            <a:r>
              <a:rPr lang="el-GR" dirty="0" smtClean="0"/>
              <a:t>σ</a:t>
            </a:r>
            <a:r>
              <a:rPr lang="fr-FR" dirty="0" smtClean="0"/>
              <a:t> =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      	</a:t>
            </a:r>
            <a:r>
              <a:rPr lang="el-GR" dirty="0" smtClean="0"/>
              <a:t>σ</a:t>
            </a:r>
            <a:r>
              <a:rPr lang="fr-FR" dirty="0" smtClean="0"/>
              <a:t> = (</a:t>
            </a:r>
            <a:r>
              <a:rPr lang="el-GR" dirty="0" smtClean="0"/>
              <a:t>λ</a:t>
            </a:r>
            <a:r>
              <a:rPr lang="fr-FR" baseline="-25000" dirty="0" smtClean="0"/>
              <a:t>H+</a:t>
            </a:r>
            <a:r>
              <a:rPr lang="fr-FR" dirty="0"/>
              <a:t>°</a:t>
            </a:r>
            <a:r>
              <a:rPr lang="fr-FR" baseline="-25000" dirty="0" smtClean="0"/>
              <a:t> </a:t>
            </a:r>
            <a:r>
              <a:rPr lang="fr-FR" dirty="0" smtClean="0"/>
              <a:t>+ </a:t>
            </a:r>
            <a:r>
              <a:rPr lang="el-GR" dirty="0" smtClean="0"/>
              <a:t>λ</a:t>
            </a:r>
            <a:r>
              <a:rPr lang="fr-FR" baseline="-25000" dirty="0" smtClean="0"/>
              <a:t>Cl-</a:t>
            </a:r>
            <a:r>
              <a:rPr lang="fr-FR" dirty="0" smtClean="0"/>
              <a:t>°).x 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=∞       	</a:t>
            </a:r>
            <a:r>
              <a:rPr lang="el-GR" dirty="0" smtClean="0"/>
              <a:t>σ</a:t>
            </a:r>
            <a:r>
              <a:rPr lang="fr-FR" baseline="-25000" dirty="0" smtClean="0"/>
              <a:t>∞</a:t>
            </a:r>
            <a:r>
              <a:rPr lang="fr-FR" dirty="0" smtClean="0"/>
              <a:t> = (</a:t>
            </a:r>
            <a:r>
              <a:rPr lang="el-GR" dirty="0" smtClean="0"/>
              <a:t>λ</a:t>
            </a:r>
            <a:r>
              <a:rPr lang="fr-FR" baseline="-25000" dirty="0" smtClean="0"/>
              <a:t>H+</a:t>
            </a:r>
            <a:r>
              <a:rPr lang="fr-FR" dirty="0" smtClean="0"/>
              <a:t>° + </a:t>
            </a:r>
            <a:r>
              <a:rPr lang="el-GR" dirty="0" smtClean="0"/>
              <a:t>λ</a:t>
            </a:r>
            <a:r>
              <a:rPr lang="fr-FR" baseline="-25000" dirty="0" smtClean="0"/>
              <a:t>Cl-</a:t>
            </a:r>
            <a:r>
              <a:rPr lang="fr-FR" dirty="0" smtClean="0"/>
              <a:t>°).C</a:t>
            </a:r>
            <a:r>
              <a:rPr lang="fr-FR" baseline="-25000" dirty="0" smtClean="0"/>
              <a:t>0</a:t>
            </a:r>
            <a:r>
              <a:rPr lang="fr-FR" dirty="0" smtClean="0"/>
              <a:t> 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  <a:endParaRPr lang="fr-FR" baseline="-25000" dirty="0"/>
          </a:p>
        </p:txBody>
      </p:sp>
      <p:graphicFrame>
        <p:nvGraphicFramePr>
          <p:cNvPr id="25" name="Obje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05853"/>
              </p:ext>
            </p:extLst>
          </p:nvPr>
        </p:nvGraphicFramePr>
        <p:xfrm>
          <a:off x="4457125" y="3114364"/>
          <a:ext cx="4109605" cy="198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5969000" imgH="2882900" progId="Word.Document.12">
                  <p:embed/>
                </p:oleObj>
              </mc:Choice>
              <mc:Fallback>
                <p:oleObj name="Document" r:id="rId5" imgW="5969000" imgH="288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7125" y="3114364"/>
                        <a:ext cx="4109605" cy="1984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ccolade ouvrante 25"/>
          <p:cNvSpPr/>
          <p:nvPr/>
        </p:nvSpPr>
        <p:spPr>
          <a:xfrm>
            <a:off x="161636" y="3244273"/>
            <a:ext cx="173182" cy="6465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3821545" y="3186545"/>
            <a:ext cx="11546" cy="181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1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092" y="112708"/>
            <a:ext cx="8520600" cy="5727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 descr="Capture d’écran 2020-06-21 à 21.2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4" y="720965"/>
            <a:ext cx="5828759" cy="42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7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Guggenheim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39748"/>
              </p:ext>
            </p:extLst>
          </p:nvPr>
        </p:nvGraphicFramePr>
        <p:xfrm>
          <a:off x="390814" y="1373909"/>
          <a:ext cx="6621826" cy="258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5753100" imgH="2247900" progId="Word.Document.12">
                  <p:embed/>
                </p:oleObj>
              </mc:Choice>
              <mc:Fallback>
                <p:oleObj name="Document" r:id="rId3" imgW="57531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814" y="1373909"/>
                        <a:ext cx="6621826" cy="258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6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Expérience introductive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pic>
        <p:nvPicPr>
          <p:cNvPr id="16" name="Image 15" descr="Capture d’écran 2020-06-21 à 19.50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3"/>
          <a:stretch/>
        </p:blipFill>
        <p:spPr>
          <a:xfrm>
            <a:off x="1239115" y="1547069"/>
            <a:ext cx="731229" cy="2821952"/>
          </a:xfrm>
          <a:prstGeom prst="rect">
            <a:avLst/>
          </a:prstGeom>
        </p:spPr>
      </p:pic>
      <p:pic>
        <p:nvPicPr>
          <p:cNvPr id="17" name="Image 16" descr="Capture d’écran 2020-06-21 à 19.50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3"/>
          <a:stretch/>
        </p:blipFill>
        <p:spPr>
          <a:xfrm>
            <a:off x="3195683" y="1545179"/>
            <a:ext cx="731229" cy="282195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66477" y="4426941"/>
            <a:ext cx="143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Tube contenant</a:t>
            </a:r>
          </a:p>
          <a:p>
            <a:pPr algn="ctr"/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d’eau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548655" y="4460659"/>
            <a:ext cx="198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Tube contenant</a:t>
            </a:r>
          </a:p>
          <a:p>
            <a:pPr algn="ctr"/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</a:t>
            </a:r>
            <a:r>
              <a:rPr lang="fr-FR" dirty="0" smtClean="0"/>
              <a:t>de cyclohexane</a:t>
            </a:r>
            <a:endParaRPr lang="fr-F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1567663" y="1258058"/>
            <a:ext cx="1328754" cy="829969"/>
          </a:xfrm>
          <a:prstGeom prst="arc">
            <a:avLst>
              <a:gd name="adj1" fmla="val 17790776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77170" y="1115636"/>
            <a:ext cx="83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2g </a:t>
            </a:r>
            <a:r>
              <a:rPr lang="fr-FR" dirty="0" err="1" smtClean="0"/>
              <a:t>NaCl</a:t>
            </a:r>
            <a:endParaRPr lang="fr-FR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2028035" y="1268036"/>
            <a:ext cx="1461611" cy="702131"/>
          </a:xfrm>
          <a:prstGeom prst="arc">
            <a:avLst>
              <a:gd name="adj1" fmla="val 17790776"/>
              <a:gd name="adj2" fmla="val 2145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Expérience introductive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 descr="Capture d’écran 2020-06-21 à 19.50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3"/>
          <a:stretch/>
        </p:blipFill>
        <p:spPr>
          <a:xfrm>
            <a:off x="1239115" y="1547069"/>
            <a:ext cx="731229" cy="282195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66477" y="4426941"/>
            <a:ext cx="143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Tube contenant</a:t>
            </a:r>
          </a:p>
          <a:p>
            <a:pPr algn="ctr"/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d’eau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548655" y="4460659"/>
            <a:ext cx="198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Tube contenant</a:t>
            </a:r>
          </a:p>
          <a:p>
            <a:pPr algn="ctr"/>
            <a:r>
              <a:rPr lang="fr-FR" dirty="0"/>
              <a:t>10 </a:t>
            </a:r>
            <a:r>
              <a:rPr lang="fr-FR" dirty="0" err="1"/>
              <a:t>mL</a:t>
            </a:r>
            <a:r>
              <a:rPr lang="fr-FR" dirty="0"/>
              <a:t> </a:t>
            </a:r>
            <a:r>
              <a:rPr lang="fr-FR" dirty="0" smtClean="0"/>
              <a:t>de cyclohexane</a:t>
            </a:r>
            <a:endParaRPr lang="fr-FR" dirty="0"/>
          </a:p>
        </p:txBody>
      </p:sp>
      <p:pic>
        <p:nvPicPr>
          <p:cNvPr id="3" name="Image 2" descr="Capture d’écran 2020-06-21 à 19.50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4" r="27048"/>
          <a:stretch/>
        </p:blipFill>
        <p:spPr>
          <a:xfrm>
            <a:off x="3181047" y="1544277"/>
            <a:ext cx="712174" cy="28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Permittivités relatives de quelques solvants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3D8C368-8A95-4678-AE39-46FF67457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85969"/>
              </p:ext>
            </p:extLst>
          </p:nvPr>
        </p:nvGraphicFramePr>
        <p:xfrm>
          <a:off x="492372" y="1160161"/>
          <a:ext cx="4916211" cy="371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37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2027325449"/>
                    </a:ext>
                  </a:extLst>
                </a:gridCol>
                <a:gridCol w="1638737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2769981301"/>
                    </a:ext>
                  </a:extLst>
                </a:gridCol>
                <a:gridCol w="1638737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3237337062"/>
                    </a:ext>
                  </a:extLst>
                </a:gridCol>
              </a:tblGrid>
              <a:tr h="326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Solvant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Formule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Permittivité relative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1359071035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Eau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80,10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520851063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DMSO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47,24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2564791284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Acétone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20,7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</a:tr>
              <a:tr h="946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Toluène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2,379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590306838"/>
                  </a:ext>
                </a:extLst>
              </a:tr>
              <a:tr h="70174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Cyclohexane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2,024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1600770603"/>
                  </a:ext>
                </a:extLst>
              </a:tr>
            </a:tbl>
          </a:graphicData>
        </a:graphic>
      </p:graphicFrame>
      <p:pic>
        <p:nvPicPr>
          <p:cNvPr id="12" name="Graphique 11">
            <a:extLst>
              <a:ext uri="{FF2B5EF4-FFF2-40B4-BE49-F238E27FC236}">
                <a16:creationId xmlns="" xmlns:a16="http://schemas.microsoft.com/office/drawing/2014/main" id="{8DB81814-155C-432A-A34D-1D521AF4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3398" y="1520175"/>
            <a:ext cx="605929" cy="41864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="" xmlns:a16="http://schemas.microsoft.com/office/drawing/2014/main" id="{D90DE9C8-FCEA-4198-A254-AFAF73262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443" y="1938816"/>
            <a:ext cx="985838" cy="585788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="" xmlns:a16="http://schemas.microsoft.com/office/drawing/2014/main" id="{826F821A-BC25-4608-A36D-C571A1DC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530" y="3209792"/>
            <a:ext cx="500063" cy="914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="" xmlns:a16="http://schemas.microsoft.com/office/drawing/2014/main" id="{7C25C8D3-807D-457B-B308-FA2E1A872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0318" y="4273445"/>
            <a:ext cx="500768" cy="5758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8746" y="2591698"/>
            <a:ext cx="866988" cy="541867"/>
          </a:xfrm>
          <a:prstGeom prst="rect">
            <a:avLst/>
          </a:prstGeom>
        </p:spPr>
      </p:pic>
      <p:sp>
        <p:nvSpPr>
          <p:cNvPr id="13" name="Accolade fermante 12"/>
          <p:cNvSpPr/>
          <p:nvPr/>
        </p:nvSpPr>
        <p:spPr>
          <a:xfrm>
            <a:off x="5459104" y="1526062"/>
            <a:ext cx="412218" cy="10582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038439" y="1826819"/>
            <a:ext cx="105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  <p:sp>
        <p:nvSpPr>
          <p:cNvPr id="16" name="Accolade fermante 15"/>
          <p:cNvSpPr/>
          <p:nvPr/>
        </p:nvSpPr>
        <p:spPr>
          <a:xfrm>
            <a:off x="5470245" y="2591873"/>
            <a:ext cx="397503" cy="5939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001441" y="2580735"/>
            <a:ext cx="1304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</a:t>
            </a:r>
            <a:r>
              <a:rPr lang="fr-FR" i="1" dirty="0" smtClean="0"/>
              <a:t>moyennement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  <p:sp>
        <p:nvSpPr>
          <p:cNvPr id="18" name="Accolade fermante 17"/>
          <p:cNvSpPr/>
          <p:nvPr/>
        </p:nvSpPr>
        <p:spPr>
          <a:xfrm>
            <a:off x="5466670" y="3204525"/>
            <a:ext cx="412218" cy="16298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01441" y="3806039"/>
            <a:ext cx="1058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Solvants non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57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9077"/>
            <a:ext cx="8520600" cy="572700"/>
          </a:xfrm>
        </p:spPr>
        <p:txBody>
          <a:bodyPr/>
          <a:lstStyle/>
          <a:p>
            <a:r>
              <a:rPr lang="fr-FR" dirty="0" smtClean="0"/>
              <a:t>Classement de quelques solvants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13D8C368-8A95-4678-AE39-46FF67457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82180"/>
              </p:ext>
            </p:extLst>
          </p:nvPr>
        </p:nvGraphicFramePr>
        <p:xfrm>
          <a:off x="189397" y="930542"/>
          <a:ext cx="8645439" cy="410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1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27325449"/>
                    </a:ext>
                  </a:extLst>
                </a:gridCol>
                <a:gridCol w="136561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769981301"/>
                    </a:ext>
                  </a:extLst>
                </a:gridCol>
                <a:gridCol w="136561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544676401"/>
                    </a:ext>
                  </a:extLst>
                </a:gridCol>
                <a:gridCol w="136561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237337062"/>
                    </a:ext>
                  </a:extLst>
                </a:gridCol>
                <a:gridCol w="136561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336928122"/>
                    </a:ext>
                  </a:extLst>
                </a:gridCol>
                <a:gridCol w="1817369"/>
              </a:tblGrid>
              <a:tr h="326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Solvant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Formule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Moment dipolaire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Permittivité relative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Catégorie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Solubilité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359071035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Eau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1,85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80,10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Polaire 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Composés ionique</a:t>
                      </a:r>
                      <a:r>
                        <a:rPr lang="fr-FR" sz="1100" baseline="0" dirty="0" smtClean="0"/>
                        <a:t>s et partiellement ioniques (anions fortement </a:t>
                      </a:r>
                      <a:r>
                        <a:rPr lang="fr-FR" sz="1100" baseline="0" dirty="0" err="1" smtClean="0"/>
                        <a:t>solvatés</a:t>
                      </a:r>
                      <a:r>
                        <a:rPr lang="fr-FR" sz="1100" baseline="0" dirty="0" smtClean="0"/>
                        <a:t>)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520851063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DMSO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47,24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Composés ionique</a:t>
                      </a:r>
                      <a:r>
                        <a:rPr lang="fr-FR" sz="1100" baseline="0" dirty="0" smtClean="0"/>
                        <a:t>s et partiellement ioniques (cations fortement </a:t>
                      </a:r>
                      <a:r>
                        <a:rPr lang="fr-FR" sz="1100" baseline="0" dirty="0" err="1" smtClean="0"/>
                        <a:t>solvatés</a:t>
                      </a:r>
                      <a:r>
                        <a:rPr lang="fr-FR" sz="1100" baseline="0" dirty="0" smtClean="0"/>
                        <a:t>)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564791284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Acétone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2,88 D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20,7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Polaire aprotique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Composés ionique</a:t>
                      </a:r>
                      <a:r>
                        <a:rPr lang="fr-FR" sz="1100" baseline="0" dirty="0" smtClean="0"/>
                        <a:t>s et partiellement ioniques (cations fortement </a:t>
                      </a:r>
                      <a:r>
                        <a:rPr lang="fr-FR" sz="1100" baseline="0" dirty="0" err="1" smtClean="0"/>
                        <a:t>solvatés</a:t>
                      </a:r>
                      <a:r>
                        <a:rPr lang="fr-FR" sz="1100" baseline="0" dirty="0" smtClean="0"/>
                        <a:t>)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</a:tr>
              <a:tr h="946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Toluène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0,37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2,379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Peu les composés ioniques, très bien les</a:t>
                      </a:r>
                      <a:r>
                        <a:rPr lang="fr-FR" sz="1100" baseline="0" dirty="0" smtClean="0"/>
                        <a:t> composés apolaires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590306838"/>
                  </a:ext>
                </a:extLst>
              </a:tr>
              <a:tr h="70174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Cyclohexane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2,024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Peu les composés ioniques, très bien les</a:t>
                      </a:r>
                      <a:r>
                        <a:rPr lang="fr-FR" sz="1100" baseline="0" dirty="0" smtClean="0"/>
                        <a:t> composés apolaires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600770603"/>
                  </a:ext>
                </a:extLst>
              </a:tr>
            </a:tbl>
          </a:graphicData>
        </a:graphic>
      </p:graphicFrame>
      <p:pic>
        <p:nvPicPr>
          <p:cNvPr id="12" name="Graphique 11">
            <a:extLst>
              <a:ext uri="{FF2B5EF4-FFF2-40B4-BE49-F238E27FC236}">
                <a16:creationId xmlns="" xmlns:a16="http://schemas.microsoft.com/office/drawing/2014/main" id="{8DB81814-155C-432A-A34D-1D521AF4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5439" y="1413087"/>
            <a:ext cx="605929" cy="41864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="" xmlns:a16="http://schemas.microsoft.com/office/drawing/2014/main" id="{D90DE9C8-FCEA-4198-A254-AFAF73262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5484" y="1920841"/>
            <a:ext cx="985838" cy="585788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="" xmlns:a16="http://schemas.microsoft.com/office/drawing/2014/main" id="{826F821A-BC25-4608-A36D-C571A1DC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8372" y="3425736"/>
            <a:ext cx="500063" cy="914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="" xmlns:a16="http://schemas.microsoft.com/office/drawing/2014/main" id="{7C25C8D3-807D-457B-B308-FA2E1A872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8019" y="4400276"/>
            <a:ext cx="500768" cy="5758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4909" y="2736508"/>
            <a:ext cx="866988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9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Miscibilité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1" y="1151242"/>
            <a:ext cx="2118508" cy="32592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92" y="1110046"/>
            <a:ext cx="2159485" cy="33222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78118" y="4438808"/>
            <a:ext cx="165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Tube à essai </a:t>
            </a:r>
          </a:p>
          <a:p>
            <a:pPr algn="ctr"/>
            <a:r>
              <a:rPr lang="fr-FR" dirty="0" smtClean="0"/>
              <a:t>contenant de l’eau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685512" y="4438810"/>
            <a:ext cx="1701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Tube à essai</a:t>
            </a:r>
          </a:p>
          <a:p>
            <a:pPr algn="ctr"/>
            <a:r>
              <a:rPr lang="fr-FR" dirty="0" smtClean="0"/>
              <a:t> contenant de l’eau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698839" y="3818427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60541" y="2860302"/>
            <a:ext cx="700768" cy="1189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28069" y="3804669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177901" y="2870279"/>
            <a:ext cx="700768" cy="1189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566817" y="1376741"/>
            <a:ext cx="119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5mL d’alcool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1782" y="1351118"/>
            <a:ext cx="183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5mL de cyclohexane</a:t>
            </a:r>
            <a:endParaRPr lang="fr-FR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26744" y="1542901"/>
            <a:ext cx="1328754" cy="829969"/>
          </a:xfrm>
          <a:prstGeom prst="arc">
            <a:avLst>
              <a:gd name="adj1" fmla="val 17790776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1185281" y="1493534"/>
            <a:ext cx="1461611" cy="702131"/>
          </a:xfrm>
          <a:prstGeom prst="arc">
            <a:avLst>
              <a:gd name="adj1" fmla="val 17790776"/>
              <a:gd name="adj2" fmla="val 2145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4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Miscibilité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1" y="1151242"/>
            <a:ext cx="2118508" cy="32592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92" y="1110046"/>
            <a:ext cx="2159485" cy="33222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55918" y="4438808"/>
            <a:ext cx="1896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Mélange eau + alcool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23771" y="4438810"/>
            <a:ext cx="2425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Mélange eau + cyclohexane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698839" y="3818427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48671" y="2326221"/>
            <a:ext cx="700768" cy="1723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28069" y="3804669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177901" y="2870279"/>
            <a:ext cx="700768" cy="1189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2175996" y="2314351"/>
            <a:ext cx="700768" cy="53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221" y="2302484"/>
            <a:ext cx="11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cyclohexane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70048" y="3441859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756693" y="2480510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766658" y="3617998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5" y="314477"/>
            <a:ext cx="9013435" cy="572700"/>
          </a:xfrm>
        </p:spPr>
        <p:txBody>
          <a:bodyPr/>
          <a:lstStyle/>
          <a:p>
            <a:r>
              <a:rPr lang="fr-FR" dirty="0"/>
              <a:t>Dissolution</a:t>
            </a:r>
            <a:r>
              <a:rPr lang="fr-FR" dirty="0" smtClean="0">
                <a:solidFill>
                  <a:schemeClr val="tx1"/>
                </a:solidFill>
              </a:rPr>
              <a:t> du </a:t>
            </a:r>
            <a:r>
              <a:rPr lang="fr-FR" dirty="0" err="1" smtClean="0">
                <a:solidFill>
                  <a:schemeClr val="tx1"/>
                </a:solidFill>
              </a:rPr>
              <a:t>diiode</a:t>
            </a:r>
            <a:r>
              <a:rPr lang="fr-FR" dirty="0" smtClean="0">
                <a:solidFill>
                  <a:schemeClr val="tx1"/>
                </a:solidFill>
              </a:rPr>
              <a:t> dans le mélange eau/cyclohexane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1" y="1151242"/>
            <a:ext cx="2118508" cy="325924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23771" y="4438810"/>
            <a:ext cx="2425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Mélange eau + cyclohexane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2228069" y="3804669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177901" y="2870279"/>
            <a:ext cx="700768" cy="1189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2175996" y="2314351"/>
            <a:ext cx="700768" cy="53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221" y="2302484"/>
            <a:ext cx="11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cyclohexane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70048" y="3441859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756693" y="2480510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766658" y="3617998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430" y="1329267"/>
            <a:ext cx="723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2g I</a:t>
            </a:r>
            <a:r>
              <a:rPr lang="fr-FR" baseline="-25000" dirty="0" smtClean="0"/>
              <a:t>2 (s)</a:t>
            </a:r>
            <a:endParaRPr lang="fr-FR" baseline="-25000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2505357" y="1495427"/>
            <a:ext cx="1328754" cy="829969"/>
          </a:xfrm>
          <a:prstGeom prst="arc">
            <a:avLst>
              <a:gd name="adj1" fmla="val 17790776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12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5" y="314477"/>
            <a:ext cx="9013435" cy="572700"/>
          </a:xfrm>
        </p:spPr>
        <p:txBody>
          <a:bodyPr/>
          <a:lstStyle/>
          <a:p>
            <a:r>
              <a:rPr lang="fr-FR" dirty="0"/>
              <a:t>Dissolution</a:t>
            </a:r>
            <a:r>
              <a:rPr lang="fr-FR" dirty="0" smtClean="0">
                <a:solidFill>
                  <a:schemeClr val="tx1"/>
                </a:solidFill>
              </a:rPr>
              <a:t> du </a:t>
            </a:r>
            <a:r>
              <a:rPr lang="fr-FR" dirty="0" err="1" smtClean="0">
                <a:solidFill>
                  <a:schemeClr val="tx1"/>
                </a:solidFill>
              </a:rPr>
              <a:t>diiode</a:t>
            </a:r>
            <a:r>
              <a:rPr lang="fr-FR" dirty="0" smtClean="0">
                <a:solidFill>
                  <a:schemeClr val="tx1"/>
                </a:solidFill>
              </a:rPr>
              <a:t> dans le mélange eau/cyclohexane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1" y="1151242"/>
            <a:ext cx="2118508" cy="325924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23771" y="4438810"/>
            <a:ext cx="2425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Mélange eau + cyclohexane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2228069" y="3804669"/>
            <a:ext cx="637063" cy="49066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177901" y="2870279"/>
            <a:ext cx="700768" cy="1189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2175996" y="2314351"/>
            <a:ext cx="700768" cy="534081"/>
          </a:xfrm>
          <a:prstGeom prst="rect">
            <a:avLst/>
          </a:prstGeom>
          <a:solidFill>
            <a:srgbClr val="C503D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221" y="2302484"/>
            <a:ext cx="11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cyclohexane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70048" y="3441859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756693" y="2480510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766658" y="3617998"/>
            <a:ext cx="7003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18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591</Words>
  <Application>Microsoft Macintosh PowerPoint</Application>
  <PresentationFormat>Présentation à l'écran (16:9)</PresentationFormat>
  <Paragraphs>180</Paragraphs>
  <Slides>16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Simple Light</vt:lpstr>
      <vt:lpstr>Document</vt:lpstr>
      <vt:lpstr>Solvants</vt:lpstr>
      <vt:lpstr>Expérience introductive</vt:lpstr>
      <vt:lpstr>Expérience introductive</vt:lpstr>
      <vt:lpstr>Permittivités relatives de quelques solvants</vt:lpstr>
      <vt:lpstr>Classement de quelques solvants</vt:lpstr>
      <vt:lpstr>Miscibilité</vt:lpstr>
      <vt:lpstr>Miscibilité</vt:lpstr>
      <vt:lpstr>Dissolution du diiode dans le mélange eau/cyclohexane</vt:lpstr>
      <vt:lpstr>Dissolution du diiode dans le mélange eau/cyclohexane</vt:lpstr>
      <vt:lpstr>Coefficient de partage du diiode (Cyclohexane/Eau)</vt:lpstr>
      <vt:lpstr>Titrage colorimétrique</vt:lpstr>
      <vt:lpstr>Extraction liquide-liquide</vt:lpstr>
      <vt:lpstr>Hydrolyse du bromure de tertiobutyle</vt:lpstr>
      <vt:lpstr>Solvolyse du chlorure de tertiobutyle</vt:lpstr>
      <vt:lpstr>Résultats</vt:lpstr>
      <vt:lpstr>Méthode de Guggenheim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76</cp:revision>
  <dcterms:modified xsi:type="dcterms:W3CDTF">2020-06-21T19:24:36Z</dcterms:modified>
</cp:coreProperties>
</file>