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8" r:id="rId3"/>
    <p:sldId id="268" r:id="rId4"/>
    <p:sldId id="273" r:id="rId5"/>
    <p:sldId id="284" r:id="rId6"/>
    <p:sldId id="285" r:id="rId7"/>
    <p:sldId id="279" r:id="rId8"/>
    <p:sldId id="269" r:id="rId9"/>
    <p:sldId id="270" r:id="rId10"/>
    <p:sldId id="274" r:id="rId11"/>
    <p:sldId id="272" r:id="rId12"/>
    <p:sldId id="277" r:id="rId13"/>
    <p:sldId id="276" r:id="rId14"/>
    <p:sldId id="275" r:id="rId15"/>
    <p:sldId id="280" r:id="rId16"/>
    <p:sldId id="282" r:id="rId17"/>
    <p:sldId id="281" r:id="rId18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AF3"/>
    <a:srgbClr val="AABAB6"/>
    <a:srgbClr val="351E09"/>
    <a:srgbClr val="4F450F"/>
    <a:srgbClr val="4A8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25D6B-EE1C-9249-A27F-6F494F9D78D8}" type="datetimeFigureOut">
              <a:rPr lang="fr-FR" smtClean="0"/>
              <a:t>21/06/20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4966F-96E8-9D42-93D2-76BBDCEEC8F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792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80929-518B-134A-8179-D1A83BB878B5}" type="datetimeFigureOut">
              <a:rPr lang="fr-FR" smtClean="0"/>
              <a:t>21/06/20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1978E-6D33-B944-B6B4-757A6942C9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87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71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967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3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21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91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88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7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5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38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07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73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4"/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9144000" cy="365125"/>
          </a:xfrm>
          <a:prstGeom prst="rect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Agrégation - Classification périodique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885049" y="6374129"/>
            <a:ext cx="258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81C8E63E-4CB2-004B-B081-365B8D55E7E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4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L16- Classification périodique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3999" cy="727327"/>
          </a:xfrm>
          <a:solidFill>
            <a:srgbClr val="C0504D"/>
          </a:solidFill>
          <a:ln>
            <a:solidFill>
              <a:srgbClr val="C0504D"/>
            </a:solidFill>
          </a:ln>
        </p:spPr>
        <p:txBody>
          <a:bodyPr/>
          <a:lstStyle/>
          <a:p>
            <a:r>
              <a:rPr lang="fr-FR" dirty="0" smtClean="0">
                <a:solidFill>
                  <a:srgbClr val="FFFFFF"/>
                </a:solidFill>
              </a:rPr>
              <a:t>Agrégation 2020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57412" y="6200588"/>
            <a:ext cx="177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CHAPON Matthis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8991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accent2"/>
                </a:solidFill>
              </a:rPr>
              <a:t>Tableau périodique actuel, présentation des familles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 descr="Capture d’écran 2020-01-30 à 13.06.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4" y="1764654"/>
            <a:ext cx="9036896" cy="4609475"/>
          </a:xfrm>
          <a:prstGeom prst="rect">
            <a:avLst/>
          </a:prstGeom>
          <a:scene3d>
            <a:camera prst="orthographicFront">
              <a:rot lat="0" lon="0" rev="6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751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3200" dirty="0" smtClean="0">
                <a:solidFill>
                  <a:srgbClr val="C0504D"/>
                </a:solidFill>
              </a:rPr>
              <a:t>2) Tableau périodique, structure et lien avec </a:t>
            </a:r>
            <a:r>
              <a:rPr lang="fr-FR" sz="3200" dirty="0">
                <a:solidFill>
                  <a:srgbClr val="C0504D"/>
                </a:solidFill>
              </a:rPr>
              <a:t>la configuration </a:t>
            </a:r>
            <a:r>
              <a:rPr lang="fr-FR" sz="3200" dirty="0" smtClean="0">
                <a:solidFill>
                  <a:srgbClr val="C0504D"/>
                </a:solidFill>
              </a:rPr>
              <a:t>électronique </a:t>
            </a:r>
            <a:r>
              <a:rPr lang="fr-FR" sz="3200" dirty="0">
                <a:solidFill>
                  <a:srgbClr val="C0504D"/>
                </a:solidFill>
              </a:rPr>
              <a:t/>
            </a:r>
            <a:br>
              <a:rPr lang="fr-FR" sz="3200" dirty="0">
                <a:solidFill>
                  <a:srgbClr val="C0504D"/>
                </a:solidFill>
              </a:rPr>
            </a:br>
            <a:endParaRPr lang="fr-FR" sz="3200" dirty="0">
              <a:solidFill>
                <a:srgbClr val="C0504D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10</a:t>
            </a:fld>
            <a:endParaRPr lang="fr-FR"/>
          </a:p>
        </p:txBody>
      </p:sp>
      <p:pic>
        <p:nvPicPr>
          <p:cNvPr id="3" name="Image 2" descr="Capture d’écran 2020-01-30 à 13.05.1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0500"/>
            <a:ext cx="9144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6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Pouvoir oxydant de Cl2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11</a:t>
            </a:fld>
            <a:endParaRPr lang="fr-FR"/>
          </a:p>
        </p:txBody>
      </p:sp>
      <p:grpSp>
        <p:nvGrpSpPr>
          <p:cNvPr id="6" name="Grouper 38"/>
          <p:cNvGrpSpPr/>
          <p:nvPr/>
        </p:nvGrpSpPr>
        <p:grpSpPr>
          <a:xfrm>
            <a:off x="942363" y="1929777"/>
            <a:ext cx="727236" cy="3237730"/>
            <a:chOff x="-285750" y="0"/>
            <a:chExt cx="1143000" cy="824230"/>
          </a:xfrm>
        </p:grpSpPr>
        <p:grpSp>
          <p:nvGrpSpPr>
            <p:cNvPr id="7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9" name="Arrondir un rectangle avec un coin du même côté 8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0" name="Arrondir un rectangle avec un coin du même côté 9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8" name="Rectangle 7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2161448" y="1412268"/>
            <a:ext cx="16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Eau de chlore (Cl2(</a:t>
            </a:r>
            <a:r>
              <a:rPr lang="fr-FR" dirty="0" err="1" smtClean="0"/>
              <a:t>aq</a:t>
            </a:r>
            <a:r>
              <a:rPr lang="fr-FR" dirty="0" smtClean="0"/>
              <a:t>)</a:t>
            </a:r>
            <a:endParaRPr lang="fr-FR" dirty="0"/>
          </a:p>
        </p:txBody>
      </p:sp>
      <p:grpSp>
        <p:nvGrpSpPr>
          <p:cNvPr id="23" name="Grouper 22"/>
          <p:cNvGrpSpPr/>
          <p:nvPr/>
        </p:nvGrpSpPr>
        <p:grpSpPr>
          <a:xfrm>
            <a:off x="1265277" y="1652669"/>
            <a:ext cx="1191646" cy="2257653"/>
            <a:chOff x="1265277" y="1652669"/>
            <a:chExt cx="1191646" cy="2257653"/>
          </a:xfrm>
        </p:grpSpPr>
        <p:sp>
          <p:nvSpPr>
            <p:cNvPr id="17" name="Arc 16"/>
            <p:cNvSpPr/>
            <p:nvPr/>
          </p:nvSpPr>
          <p:spPr>
            <a:xfrm rot="16552064">
              <a:off x="738034" y="2191433"/>
              <a:ext cx="2257653" cy="1180125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Connecteur droit avec flèche 18"/>
            <p:cNvCxnSpPr>
              <a:stCxn id="17" idx="0"/>
            </p:cNvCxnSpPr>
            <p:nvPr/>
          </p:nvCxnSpPr>
          <p:spPr>
            <a:xfrm flipH="1">
              <a:off x="1265277" y="2721172"/>
              <a:ext cx="14613" cy="2045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eur droit avec flèche 24"/>
          <p:cNvCxnSpPr/>
          <p:nvPr/>
        </p:nvCxnSpPr>
        <p:spPr>
          <a:xfrm flipH="1">
            <a:off x="1279890" y="4373802"/>
            <a:ext cx="853333" cy="20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237163" y="4070791"/>
            <a:ext cx="16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Sulfate de fer (II)</a:t>
            </a:r>
            <a:endParaRPr lang="fr-FR" dirty="0"/>
          </a:p>
        </p:txBody>
      </p:sp>
      <p:grpSp>
        <p:nvGrpSpPr>
          <p:cNvPr id="29" name="Grouper 38"/>
          <p:cNvGrpSpPr/>
          <p:nvPr/>
        </p:nvGrpSpPr>
        <p:grpSpPr>
          <a:xfrm>
            <a:off x="4340139" y="2041869"/>
            <a:ext cx="727236" cy="3237730"/>
            <a:chOff x="-285750" y="0"/>
            <a:chExt cx="1143000" cy="824230"/>
          </a:xfrm>
        </p:grpSpPr>
        <p:grpSp>
          <p:nvGrpSpPr>
            <p:cNvPr id="30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32" name="Arrondir un rectangle avec un coin du même côté 31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3" name="Arrondir un rectangle avec un coin du même côté 32"/>
              <p:cNvSpPr/>
              <p:nvPr/>
            </p:nvSpPr>
            <p:spPr>
              <a:xfrm rot="10800000">
                <a:off x="0" y="297565"/>
                <a:ext cx="571500" cy="502535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34" name="Flèche vers la droite 33"/>
          <p:cNvSpPr/>
          <p:nvPr/>
        </p:nvSpPr>
        <p:spPr>
          <a:xfrm>
            <a:off x="2569234" y="3426481"/>
            <a:ext cx="1038980" cy="3940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5" name="Flèche vers la droite 34"/>
          <p:cNvSpPr/>
          <p:nvPr/>
        </p:nvSpPr>
        <p:spPr>
          <a:xfrm>
            <a:off x="6067799" y="3437572"/>
            <a:ext cx="1038980" cy="3940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fr-FR" dirty="0"/>
          </a:p>
        </p:txBody>
      </p:sp>
      <p:grpSp>
        <p:nvGrpSpPr>
          <p:cNvPr id="36" name="Grouper 38"/>
          <p:cNvGrpSpPr/>
          <p:nvPr/>
        </p:nvGrpSpPr>
        <p:grpSpPr>
          <a:xfrm>
            <a:off x="7657286" y="2011440"/>
            <a:ext cx="727236" cy="3237730"/>
            <a:chOff x="-285750" y="0"/>
            <a:chExt cx="1143000" cy="824230"/>
          </a:xfrm>
        </p:grpSpPr>
        <p:grpSp>
          <p:nvGrpSpPr>
            <p:cNvPr id="37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39" name="Arrondir un rectangle avec un coin du même côté 38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40" name="Arrondir un rectangle avec un coin du même côté 39"/>
              <p:cNvSpPr/>
              <p:nvPr/>
            </p:nvSpPr>
            <p:spPr>
              <a:xfrm rot="10800000">
                <a:off x="0" y="297565"/>
                <a:ext cx="571500" cy="502535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grpSp>
        <p:nvGrpSpPr>
          <p:cNvPr id="28" name="Grouper 27"/>
          <p:cNvGrpSpPr/>
          <p:nvPr/>
        </p:nvGrpSpPr>
        <p:grpSpPr>
          <a:xfrm>
            <a:off x="4626223" y="1518477"/>
            <a:ext cx="1191646" cy="2257653"/>
            <a:chOff x="1265277" y="1652669"/>
            <a:chExt cx="1191646" cy="2257653"/>
          </a:xfrm>
        </p:grpSpPr>
        <p:sp>
          <p:nvSpPr>
            <p:cNvPr id="41" name="Arc 40"/>
            <p:cNvSpPr/>
            <p:nvPr/>
          </p:nvSpPr>
          <p:spPr>
            <a:xfrm rot="16552064">
              <a:off x="738034" y="2191433"/>
              <a:ext cx="2257653" cy="1180125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avec flèche 41"/>
            <p:cNvCxnSpPr>
              <a:stCxn id="41" idx="0"/>
            </p:cNvCxnSpPr>
            <p:nvPr/>
          </p:nvCxnSpPr>
          <p:spPr>
            <a:xfrm flipH="1">
              <a:off x="1265277" y="2721172"/>
              <a:ext cx="14613" cy="2045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ZoneTexte 42"/>
          <p:cNvSpPr txBox="1"/>
          <p:nvPr/>
        </p:nvSpPr>
        <p:spPr>
          <a:xfrm>
            <a:off x="5494169" y="1283446"/>
            <a:ext cx="165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SCN- (</a:t>
            </a:r>
            <a:r>
              <a:rPr lang="fr-FR" dirty="0" err="1" smtClean="0"/>
              <a:t>aq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839094" y="3273328"/>
            <a:ext cx="363619" cy="19740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6886985" y="4373802"/>
            <a:ext cx="7344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494169" y="4189136"/>
            <a:ext cx="165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[Fe(SCN)]</a:t>
            </a:r>
            <a:r>
              <a:rPr lang="fr-FR" baseline="30000" dirty="0" smtClean="0"/>
              <a:t>2+</a:t>
            </a:r>
            <a:endParaRPr lang="fr-FR" baseline="30000" dirty="0"/>
          </a:p>
        </p:txBody>
      </p:sp>
    </p:spTree>
    <p:extLst>
      <p:ext uri="{BB962C8B-B14F-4D97-AF65-F5344CB8AC3E}">
        <p14:creationId xmlns:p14="http://schemas.microsoft.com/office/powerpoint/2010/main" val="1750496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Pouvoir oxydant de I2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Agrégation - Classification périodique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12</a:t>
            </a:fld>
            <a:endParaRPr lang="fr-FR"/>
          </a:p>
        </p:txBody>
      </p:sp>
      <p:grpSp>
        <p:nvGrpSpPr>
          <p:cNvPr id="6" name="Grouper 38"/>
          <p:cNvGrpSpPr/>
          <p:nvPr/>
        </p:nvGrpSpPr>
        <p:grpSpPr>
          <a:xfrm>
            <a:off x="942363" y="1929777"/>
            <a:ext cx="727236" cy="3237730"/>
            <a:chOff x="-285750" y="0"/>
            <a:chExt cx="1143000" cy="824230"/>
          </a:xfrm>
        </p:grpSpPr>
        <p:grpSp>
          <p:nvGrpSpPr>
            <p:cNvPr id="7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9" name="Arrondir un rectangle avec un coin du même côté 8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10" name="Arrondir un rectangle avec un coin du même côté 9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8" name="Rectangle 7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2133223" y="4213669"/>
            <a:ext cx="1652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Solution brune de I2(</a:t>
            </a:r>
            <a:r>
              <a:rPr lang="fr-FR" dirty="0" err="1" smtClean="0"/>
              <a:t>aq</a:t>
            </a:r>
            <a:r>
              <a:rPr lang="fr-FR" dirty="0" smtClean="0"/>
              <a:t>) (complexe [I</a:t>
            </a:r>
            <a:r>
              <a:rPr lang="fr-FR" baseline="-25000" dirty="0" smtClean="0"/>
              <a:t>3</a:t>
            </a:r>
            <a:r>
              <a:rPr lang="fr-FR" dirty="0" smtClean="0"/>
              <a:t>]</a:t>
            </a:r>
            <a:r>
              <a:rPr lang="fr-FR" baseline="30000" dirty="0" smtClean="0"/>
              <a:t>-</a:t>
            </a:r>
            <a:r>
              <a:rPr lang="fr-FR" dirty="0" smtClean="0"/>
              <a:t>)</a:t>
            </a:r>
            <a:endParaRPr lang="fr-FR" dirty="0"/>
          </a:p>
        </p:txBody>
      </p:sp>
      <p:grpSp>
        <p:nvGrpSpPr>
          <p:cNvPr id="23" name="Grouper 22"/>
          <p:cNvGrpSpPr/>
          <p:nvPr/>
        </p:nvGrpSpPr>
        <p:grpSpPr>
          <a:xfrm>
            <a:off x="1265277" y="1652669"/>
            <a:ext cx="1191646" cy="2257653"/>
            <a:chOff x="1265277" y="1652669"/>
            <a:chExt cx="1191646" cy="2257653"/>
          </a:xfrm>
        </p:grpSpPr>
        <p:sp>
          <p:nvSpPr>
            <p:cNvPr id="17" name="Arc 16"/>
            <p:cNvSpPr/>
            <p:nvPr/>
          </p:nvSpPr>
          <p:spPr>
            <a:xfrm rot="16552064">
              <a:off x="738034" y="2191433"/>
              <a:ext cx="2257653" cy="1180125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" name="Connecteur droit avec flèche 18"/>
            <p:cNvCxnSpPr>
              <a:stCxn id="17" idx="0"/>
            </p:cNvCxnSpPr>
            <p:nvPr/>
          </p:nvCxnSpPr>
          <p:spPr>
            <a:xfrm flipH="1">
              <a:off x="1265277" y="2721172"/>
              <a:ext cx="14613" cy="2045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er 38"/>
          <p:cNvGrpSpPr/>
          <p:nvPr/>
        </p:nvGrpSpPr>
        <p:grpSpPr>
          <a:xfrm>
            <a:off x="4340139" y="2041869"/>
            <a:ext cx="727236" cy="3237730"/>
            <a:chOff x="-285750" y="0"/>
            <a:chExt cx="1143000" cy="824230"/>
          </a:xfrm>
        </p:grpSpPr>
        <p:grpSp>
          <p:nvGrpSpPr>
            <p:cNvPr id="30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32" name="Arrondir un rectangle avec un coin du même côté 31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33" name="Arrondir un rectangle avec un coin du même côté 32"/>
              <p:cNvSpPr/>
              <p:nvPr/>
            </p:nvSpPr>
            <p:spPr>
              <a:xfrm rot="10800000">
                <a:off x="0" y="297565"/>
                <a:ext cx="571500" cy="502535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31" name="Rectangle 30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34" name="Flèche vers la droite 33"/>
          <p:cNvSpPr/>
          <p:nvPr/>
        </p:nvSpPr>
        <p:spPr>
          <a:xfrm>
            <a:off x="2569234" y="3426481"/>
            <a:ext cx="1038980" cy="3940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2120878" y="1378233"/>
            <a:ext cx="16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Ions thiosulfate S2O3 2-</a:t>
            </a:r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1591154" y="4468487"/>
            <a:ext cx="529724" cy="20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124171" y="3820531"/>
            <a:ext cx="363620" cy="1346976"/>
          </a:xfrm>
          <a:prstGeom prst="rect">
            <a:avLst/>
          </a:prstGeom>
          <a:solidFill>
            <a:srgbClr val="351E09"/>
          </a:solidFill>
          <a:ln>
            <a:solidFill>
              <a:srgbClr val="351E0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44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8"/>
          <p:cNvGrpSpPr/>
          <p:nvPr/>
        </p:nvGrpSpPr>
        <p:grpSpPr>
          <a:xfrm>
            <a:off x="898103" y="1708062"/>
            <a:ext cx="727236" cy="3237730"/>
            <a:chOff x="-285750" y="0"/>
            <a:chExt cx="1143000" cy="824230"/>
          </a:xfrm>
        </p:grpSpPr>
        <p:grpSp>
          <p:nvGrpSpPr>
            <p:cNvPr id="5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7" name="Arrondir un rectangle avec un coin du même côté 6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" name="Arrondir un rectangle avec un coin du même côté 7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" name="Rectangle 5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9" name="Rectangle 8"/>
          <p:cNvSpPr/>
          <p:nvPr/>
        </p:nvSpPr>
        <p:spPr>
          <a:xfrm>
            <a:off x="1079618" y="2569518"/>
            <a:ext cx="356400" cy="1037066"/>
          </a:xfrm>
          <a:prstGeom prst="rect">
            <a:avLst/>
          </a:prstGeom>
          <a:solidFill>
            <a:srgbClr val="FF99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887267" y="2927110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902208" y="4120520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-1" y="3876148"/>
            <a:ext cx="1205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Solution d’iodure de potassium KI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943782" y="5351562"/>
            <a:ext cx="9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Tube n°1</a:t>
            </a:r>
            <a:endParaRPr lang="fr-FR" sz="2000" b="1" dirty="0"/>
          </a:p>
        </p:txBody>
      </p:sp>
      <p:sp>
        <p:nvSpPr>
          <p:cNvPr id="61" name="Titre 6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Comparaison des pouvoirs oxydants des </a:t>
            </a:r>
            <a:r>
              <a:rPr lang="fr-FR" dirty="0" err="1" smtClean="0"/>
              <a:t>dihalogènes</a:t>
            </a:r>
            <a:endParaRPr lang="fr-FR" dirty="0"/>
          </a:p>
        </p:txBody>
      </p:sp>
      <p:sp>
        <p:nvSpPr>
          <p:cNvPr id="8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fr-FR" dirty="0" smtClean="0"/>
              <a:t>Agrégation - Classification périodique</a:t>
            </a:r>
            <a:endParaRPr lang="fr-FR" dirty="0"/>
          </a:p>
        </p:txBody>
      </p:sp>
      <p:sp>
        <p:nvSpPr>
          <p:cNvPr id="81" name="ZoneTexte 80"/>
          <p:cNvSpPr txBox="1"/>
          <p:nvPr/>
        </p:nvSpPr>
        <p:spPr>
          <a:xfrm>
            <a:off x="-1" y="2557778"/>
            <a:ext cx="887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Dibrome</a:t>
            </a:r>
            <a:r>
              <a:rPr lang="fr-FR" sz="1400" dirty="0" smtClean="0"/>
              <a:t> dans l’heptane</a:t>
            </a:r>
            <a:endParaRPr lang="fr-FR" sz="1400" dirty="0"/>
          </a:p>
        </p:txBody>
      </p:sp>
      <p:sp>
        <p:nvSpPr>
          <p:cNvPr id="2" name="ZoneTexte 1"/>
          <p:cNvSpPr txBox="1"/>
          <p:nvPr/>
        </p:nvSpPr>
        <p:spPr>
          <a:xfrm>
            <a:off x="8686800" y="635635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10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76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8"/>
          <p:cNvGrpSpPr/>
          <p:nvPr/>
        </p:nvGrpSpPr>
        <p:grpSpPr>
          <a:xfrm>
            <a:off x="898103" y="1708062"/>
            <a:ext cx="727236" cy="3237730"/>
            <a:chOff x="-285750" y="0"/>
            <a:chExt cx="1143000" cy="824230"/>
          </a:xfrm>
        </p:grpSpPr>
        <p:grpSp>
          <p:nvGrpSpPr>
            <p:cNvPr id="5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7" name="Arrondir un rectangle avec un coin du même côté 6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" name="Arrondir un rectangle avec un coin du même côté 7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" name="Rectangle 5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9" name="Rectangle 8"/>
          <p:cNvSpPr/>
          <p:nvPr/>
        </p:nvSpPr>
        <p:spPr>
          <a:xfrm>
            <a:off x="1079618" y="2569518"/>
            <a:ext cx="356400" cy="1037066"/>
          </a:xfrm>
          <a:prstGeom prst="rect">
            <a:avLst/>
          </a:prstGeom>
          <a:solidFill>
            <a:srgbClr val="FF99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887267" y="2927110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902208" y="4120520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838819" y="2654739"/>
            <a:ext cx="887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Diiode</a:t>
            </a:r>
            <a:r>
              <a:rPr lang="fr-FR" sz="1400" dirty="0" smtClean="0"/>
              <a:t> dans l’heptane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-1" y="3876148"/>
            <a:ext cx="1205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Solution d’iodure de potassium KI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1285757" y="5399006"/>
            <a:ext cx="9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Tube n°1</a:t>
            </a:r>
            <a:endParaRPr lang="fr-FR" sz="2000" b="1" dirty="0"/>
          </a:p>
        </p:txBody>
      </p:sp>
      <p:grpSp>
        <p:nvGrpSpPr>
          <p:cNvPr id="55" name="Grouper 38"/>
          <p:cNvGrpSpPr/>
          <p:nvPr/>
        </p:nvGrpSpPr>
        <p:grpSpPr>
          <a:xfrm>
            <a:off x="1951525" y="1693122"/>
            <a:ext cx="727236" cy="3237730"/>
            <a:chOff x="-285750" y="0"/>
            <a:chExt cx="1143000" cy="824230"/>
          </a:xfrm>
        </p:grpSpPr>
        <p:grpSp>
          <p:nvGrpSpPr>
            <p:cNvPr id="56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58" name="Arrondir un rectangle avec un coin du même côté 57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9" name="Arrondir un rectangle avec un coin du même côté 58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2130872" y="2569519"/>
            <a:ext cx="373445" cy="1037066"/>
          </a:xfrm>
          <a:prstGeom prst="rect">
            <a:avLst/>
          </a:prstGeom>
          <a:solidFill>
            <a:srgbClr val="7030A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itre 6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Comparaison des pouvoirs oxydants des </a:t>
            </a:r>
            <a:r>
              <a:rPr lang="fr-FR" dirty="0" err="1" smtClean="0"/>
              <a:t>dihalogènes</a:t>
            </a:r>
            <a:endParaRPr lang="fr-FR" dirty="0"/>
          </a:p>
        </p:txBody>
      </p:sp>
      <p:sp>
        <p:nvSpPr>
          <p:cNvPr id="8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fr-FR" dirty="0" smtClean="0"/>
              <a:t>Agrégation - Classification périodique</a:t>
            </a:r>
            <a:endParaRPr lang="fr-FR" dirty="0"/>
          </a:p>
        </p:txBody>
      </p:sp>
      <p:sp>
        <p:nvSpPr>
          <p:cNvPr id="81" name="ZoneTexte 80"/>
          <p:cNvSpPr txBox="1"/>
          <p:nvPr/>
        </p:nvSpPr>
        <p:spPr>
          <a:xfrm>
            <a:off x="-1" y="2557778"/>
            <a:ext cx="887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Dibrome</a:t>
            </a:r>
            <a:r>
              <a:rPr lang="fr-FR" sz="1400" dirty="0" smtClean="0"/>
              <a:t> dans l’heptane</a:t>
            </a:r>
            <a:endParaRPr lang="fr-FR" sz="1400" dirty="0"/>
          </a:p>
        </p:txBody>
      </p:sp>
      <p:cxnSp>
        <p:nvCxnSpPr>
          <p:cNvPr id="82" name="Connecteur droit avec flèche 81"/>
          <p:cNvCxnSpPr/>
          <p:nvPr/>
        </p:nvCxnSpPr>
        <p:spPr>
          <a:xfrm flipH="1">
            <a:off x="2209131" y="2913797"/>
            <a:ext cx="6147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2838819" y="3978933"/>
            <a:ext cx="887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KBr</a:t>
            </a:r>
            <a:r>
              <a:rPr lang="fr-FR" sz="1400" dirty="0" smtClean="0"/>
              <a:t> (</a:t>
            </a:r>
            <a:r>
              <a:rPr lang="fr-FR" sz="1400" dirty="0" err="1" smtClean="0"/>
              <a:t>aq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cxnSp>
        <p:nvCxnSpPr>
          <p:cNvPr id="84" name="Connecteur droit avec flèche 83"/>
          <p:cNvCxnSpPr/>
          <p:nvPr/>
        </p:nvCxnSpPr>
        <p:spPr>
          <a:xfrm flipH="1">
            <a:off x="2209131" y="4178227"/>
            <a:ext cx="6147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èche vers la droite 85"/>
          <p:cNvSpPr/>
          <p:nvPr/>
        </p:nvSpPr>
        <p:spPr>
          <a:xfrm>
            <a:off x="1525664" y="3292032"/>
            <a:ext cx="473201" cy="3940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686800" y="635635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10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4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0" grpId="0" animBg="1"/>
      <p:bldP spid="83" grpId="0"/>
      <p:bldP spid="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8"/>
          <p:cNvGrpSpPr/>
          <p:nvPr/>
        </p:nvGrpSpPr>
        <p:grpSpPr>
          <a:xfrm>
            <a:off x="898103" y="1708062"/>
            <a:ext cx="727236" cy="3237730"/>
            <a:chOff x="-285750" y="0"/>
            <a:chExt cx="1143000" cy="824230"/>
          </a:xfrm>
        </p:grpSpPr>
        <p:grpSp>
          <p:nvGrpSpPr>
            <p:cNvPr id="5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7" name="Arrondir un rectangle avec un coin du même côté 6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" name="Arrondir un rectangle avec un coin du même côté 7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" name="Rectangle 5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9" name="Rectangle 8"/>
          <p:cNvSpPr/>
          <p:nvPr/>
        </p:nvSpPr>
        <p:spPr>
          <a:xfrm>
            <a:off x="1079618" y="2569518"/>
            <a:ext cx="356400" cy="1037066"/>
          </a:xfrm>
          <a:prstGeom prst="rect">
            <a:avLst/>
          </a:prstGeom>
          <a:solidFill>
            <a:srgbClr val="FF99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887267" y="2927110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902208" y="4120520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838819" y="2654739"/>
            <a:ext cx="887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Diiode</a:t>
            </a:r>
            <a:r>
              <a:rPr lang="fr-FR" sz="1400" dirty="0" smtClean="0"/>
              <a:t> dans l’heptane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-1" y="3876148"/>
            <a:ext cx="1205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Solution d’iodure de potassium KI</a:t>
            </a:r>
            <a:endParaRPr lang="fr-FR" sz="1400" dirty="0"/>
          </a:p>
        </p:txBody>
      </p:sp>
      <p:grpSp>
        <p:nvGrpSpPr>
          <p:cNvPr id="24" name="Grouper 38"/>
          <p:cNvGrpSpPr/>
          <p:nvPr/>
        </p:nvGrpSpPr>
        <p:grpSpPr>
          <a:xfrm>
            <a:off x="5188657" y="1708062"/>
            <a:ext cx="727236" cy="3237730"/>
            <a:chOff x="-285750" y="0"/>
            <a:chExt cx="1143000" cy="824230"/>
          </a:xfrm>
        </p:grpSpPr>
        <p:grpSp>
          <p:nvGrpSpPr>
            <p:cNvPr id="25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27" name="Arrondir un rectangle avec un coin du même côté 26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8" name="Arrondir un rectangle avec un coin du même côté 27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375389" y="2569518"/>
            <a:ext cx="356400" cy="1037066"/>
          </a:xfrm>
          <a:prstGeom prst="rect">
            <a:avLst/>
          </a:prstGeom>
          <a:solidFill>
            <a:srgbClr val="FF99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168097" y="3001815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200032" y="4120520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454339" y="2634723"/>
            <a:ext cx="909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Dibrome</a:t>
            </a:r>
            <a:r>
              <a:rPr lang="fr-FR" sz="1400" dirty="0" smtClean="0"/>
              <a:t> dans l’heptane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4288765" y="3830692"/>
            <a:ext cx="1086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Solution de chlorure de potassium </a:t>
            </a:r>
            <a:r>
              <a:rPr lang="fr-FR" sz="1400" dirty="0" err="1" smtClean="0"/>
              <a:t>KCl</a:t>
            </a:r>
            <a:r>
              <a:rPr lang="fr-FR" sz="1400" dirty="0" smtClean="0"/>
              <a:t> (</a:t>
            </a:r>
            <a:r>
              <a:rPr lang="fr-FR" sz="1400" dirty="0" err="1" smtClean="0"/>
              <a:t>aq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1285757" y="5399006"/>
            <a:ext cx="9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Tube n°1</a:t>
            </a:r>
            <a:endParaRPr lang="fr-FR" sz="20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168097" y="5217091"/>
            <a:ext cx="9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Tube n°2</a:t>
            </a:r>
            <a:endParaRPr lang="fr-FR" sz="2000" b="1" dirty="0"/>
          </a:p>
        </p:txBody>
      </p:sp>
      <p:grpSp>
        <p:nvGrpSpPr>
          <p:cNvPr id="55" name="Grouper 38"/>
          <p:cNvGrpSpPr/>
          <p:nvPr/>
        </p:nvGrpSpPr>
        <p:grpSpPr>
          <a:xfrm>
            <a:off x="1951525" y="1693122"/>
            <a:ext cx="727236" cy="3237730"/>
            <a:chOff x="-285750" y="0"/>
            <a:chExt cx="1143000" cy="824230"/>
          </a:xfrm>
        </p:grpSpPr>
        <p:grpSp>
          <p:nvGrpSpPr>
            <p:cNvPr id="56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58" name="Arrondir un rectangle avec un coin du même côté 57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9" name="Arrondir un rectangle avec un coin du même côté 58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2130872" y="2569519"/>
            <a:ext cx="373445" cy="1037066"/>
          </a:xfrm>
          <a:prstGeom prst="rect">
            <a:avLst/>
          </a:prstGeom>
          <a:solidFill>
            <a:srgbClr val="7030A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itre 6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Comparaison des pouvoirs oxydants des </a:t>
            </a:r>
            <a:r>
              <a:rPr lang="fr-FR" dirty="0" err="1" smtClean="0"/>
              <a:t>dihalogènes</a:t>
            </a:r>
            <a:endParaRPr lang="fr-FR" dirty="0"/>
          </a:p>
        </p:txBody>
      </p:sp>
      <p:sp>
        <p:nvSpPr>
          <p:cNvPr id="8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fr-FR" dirty="0" smtClean="0"/>
              <a:t>Agrégation - Classification périodique</a:t>
            </a:r>
            <a:endParaRPr lang="fr-FR" dirty="0"/>
          </a:p>
        </p:txBody>
      </p:sp>
      <p:sp>
        <p:nvSpPr>
          <p:cNvPr id="81" name="ZoneTexte 80"/>
          <p:cNvSpPr txBox="1"/>
          <p:nvPr/>
        </p:nvSpPr>
        <p:spPr>
          <a:xfrm>
            <a:off x="-1" y="2557778"/>
            <a:ext cx="887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Dibrome</a:t>
            </a:r>
            <a:r>
              <a:rPr lang="fr-FR" sz="1400" dirty="0" smtClean="0"/>
              <a:t> dans l’heptane</a:t>
            </a:r>
            <a:endParaRPr lang="fr-FR" sz="1400" dirty="0"/>
          </a:p>
        </p:txBody>
      </p:sp>
      <p:cxnSp>
        <p:nvCxnSpPr>
          <p:cNvPr id="82" name="Connecteur droit avec flèche 81"/>
          <p:cNvCxnSpPr/>
          <p:nvPr/>
        </p:nvCxnSpPr>
        <p:spPr>
          <a:xfrm flipH="1">
            <a:off x="2209131" y="2913797"/>
            <a:ext cx="6147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2838819" y="3978933"/>
            <a:ext cx="887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KBr</a:t>
            </a:r>
            <a:r>
              <a:rPr lang="fr-FR" sz="1400" dirty="0" smtClean="0"/>
              <a:t> (</a:t>
            </a:r>
            <a:r>
              <a:rPr lang="fr-FR" sz="1400" dirty="0" err="1" smtClean="0"/>
              <a:t>aq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cxnSp>
        <p:nvCxnSpPr>
          <p:cNvPr id="84" name="Connecteur droit avec flèche 83"/>
          <p:cNvCxnSpPr/>
          <p:nvPr/>
        </p:nvCxnSpPr>
        <p:spPr>
          <a:xfrm flipH="1">
            <a:off x="2209131" y="4178227"/>
            <a:ext cx="6147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èche vers la droite 85"/>
          <p:cNvSpPr/>
          <p:nvPr/>
        </p:nvSpPr>
        <p:spPr>
          <a:xfrm>
            <a:off x="1525664" y="3292032"/>
            <a:ext cx="473201" cy="3940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686800" y="635635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10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53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0" grpId="0" animBg="1"/>
      <p:bldP spid="83" grpId="0"/>
      <p:bldP spid="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38"/>
          <p:cNvGrpSpPr/>
          <p:nvPr/>
        </p:nvGrpSpPr>
        <p:grpSpPr>
          <a:xfrm>
            <a:off x="898103" y="1708062"/>
            <a:ext cx="727236" cy="3237730"/>
            <a:chOff x="-285750" y="0"/>
            <a:chExt cx="1143000" cy="824230"/>
          </a:xfrm>
        </p:grpSpPr>
        <p:grpSp>
          <p:nvGrpSpPr>
            <p:cNvPr id="5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7" name="Arrondir un rectangle avec un coin du même côté 6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8" name="Arrondir un rectangle avec un coin du même côté 7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6" name="Rectangle 5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9" name="Rectangle 8"/>
          <p:cNvSpPr/>
          <p:nvPr/>
        </p:nvSpPr>
        <p:spPr>
          <a:xfrm>
            <a:off x="1079618" y="2569518"/>
            <a:ext cx="356400" cy="1037066"/>
          </a:xfrm>
          <a:prstGeom prst="rect">
            <a:avLst/>
          </a:prstGeom>
          <a:solidFill>
            <a:srgbClr val="FF99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887267" y="2927110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>
            <a:off x="902208" y="4120520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838819" y="2654739"/>
            <a:ext cx="887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Diiode</a:t>
            </a:r>
            <a:r>
              <a:rPr lang="fr-FR" sz="1400" dirty="0" smtClean="0"/>
              <a:t> dans l’heptane</a:t>
            </a:r>
            <a:endParaRPr lang="fr-FR" sz="1400" dirty="0"/>
          </a:p>
        </p:txBody>
      </p:sp>
      <p:sp>
        <p:nvSpPr>
          <p:cNvPr id="13" name="ZoneTexte 12"/>
          <p:cNvSpPr txBox="1"/>
          <p:nvPr/>
        </p:nvSpPr>
        <p:spPr>
          <a:xfrm>
            <a:off x="-1" y="3876148"/>
            <a:ext cx="1205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Solution d’iodure de potassium KI</a:t>
            </a:r>
            <a:endParaRPr lang="fr-FR" sz="1400" dirty="0"/>
          </a:p>
        </p:txBody>
      </p:sp>
      <p:grpSp>
        <p:nvGrpSpPr>
          <p:cNvPr id="24" name="Grouper 38"/>
          <p:cNvGrpSpPr/>
          <p:nvPr/>
        </p:nvGrpSpPr>
        <p:grpSpPr>
          <a:xfrm>
            <a:off x="5188657" y="1708062"/>
            <a:ext cx="727236" cy="3237730"/>
            <a:chOff x="-285750" y="0"/>
            <a:chExt cx="1143000" cy="824230"/>
          </a:xfrm>
        </p:grpSpPr>
        <p:grpSp>
          <p:nvGrpSpPr>
            <p:cNvPr id="25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27" name="Arrondir un rectangle avec un coin du même côté 26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28" name="Arrondir un rectangle avec un coin du même côté 27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5375389" y="2569518"/>
            <a:ext cx="356400" cy="1037066"/>
          </a:xfrm>
          <a:prstGeom prst="rect">
            <a:avLst/>
          </a:prstGeom>
          <a:solidFill>
            <a:srgbClr val="FF99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5168097" y="3001815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200032" y="4120520"/>
            <a:ext cx="3507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454339" y="2634723"/>
            <a:ext cx="9095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Dibrome</a:t>
            </a:r>
            <a:r>
              <a:rPr lang="fr-FR" sz="1400" dirty="0" smtClean="0"/>
              <a:t> dans l’heptane</a:t>
            </a:r>
            <a:endParaRPr lang="fr-FR" sz="1400" dirty="0"/>
          </a:p>
        </p:txBody>
      </p:sp>
      <p:sp>
        <p:nvSpPr>
          <p:cNvPr id="33" name="ZoneTexte 32"/>
          <p:cNvSpPr txBox="1"/>
          <p:nvPr/>
        </p:nvSpPr>
        <p:spPr>
          <a:xfrm>
            <a:off x="4288765" y="3830692"/>
            <a:ext cx="1086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Solution de chlorure de potassium </a:t>
            </a:r>
            <a:r>
              <a:rPr lang="fr-FR" sz="1400" dirty="0" err="1" smtClean="0"/>
              <a:t>KCl</a:t>
            </a:r>
            <a:r>
              <a:rPr lang="fr-FR" sz="1400" dirty="0" smtClean="0"/>
              <a:t> (</a:t>
            </a:r>
            <a:r>
              <a:rPr lang="fr-FR" sz="1400" dirty="0" err="1" smtClean="0"/>
              <a:t>aq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1285757" y="5399006"/>
            <a:ext cx="9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Tube n°1</a:t>
            </a:r>
            <a:endParaRPr lang="fr-FR" sz="2000" b="1" dirty="0"/>
          </a:p>
        </p:txBody>
      </p:sp>
      <p:sp>
        <p:nvSpPr>
          <p:cNvPr id="46" name="ZoneTexte 45"/>
          <p:cNvSpPr txBox="1"/>
          <p:nvPr/>
        </p:nvSpPr>
        <p:spPr>
          <a:xfrm>
            <a:off x="5753606" y="5351562"/>
            <a:ext cx="923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Tube n°2</a:t>
            </a:r>
            <a:endParaRPr lang="fr-FR" sz="2000" b="1" dirty="0"/>
          </a:p>
        </p:txBody>
      </p:sp>
      <p:grpSp>
        <p:nvGrpSpPr>
          <p:cNvPr id="55" name="Grouper 38"/>
          <p:cNvGrpSpPr/>
          <p:nvPr/>
        </p:nvGrpSpPr>
        <p:grpSpPr>
          <a:xfrm>
            <a:off x="1951525" y="1693122"/>
            <a:ext cx="727236" cy="3237730"/>
            <a:chOff x="-285750" y="0"/>
            <a:chExt cx="1143000" cy="824230"/>
          </a:xfrm>
        </p:grpSpPr>
        <p:grpSp>
          <p:nvGrpSpPr>
            <p:cNvPr id="56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58" name="Arrondir un rectangle avec un coin du même côté 57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59" name="Arrondir un rectangle avec un coin du même côté 58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60" name="Rectangle 59"/>
          <p:cNvSpPr/>
          <p:nvPr/>
        </p:nvSpPr>
        <p:spPr>
          <a:xfrm>
            <a:off x="2130872" y="2569519"/>
            <a:ext cx="373445" cy="1037066"/>
          </a:xfrm>
          <a:prstGeom prst="rect">
            <a:avLst/>
          </a:prstGeom>
          <a:solidFill>
            <a:srgbClr val="7030A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itre 6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Comparaison des pouvoirs oxydants des </a:t>
            </a:r>
            <a:r>
              <a:rPr lang="fr-FR" dirty="0" err="1" smtClean="0"/>
              <a:t>dihalogènes</a:t>
            </a:r>
            <a:endParaRPr lang="fr-FR" dirty="0"/>
          </a:p>
        </p:txBody>
      </p:sp>
      <p:grpSp>
        <p:nvGrpSpPr>
          <p:cNvPr id="74" name="Grouper 38"/>
          <p:cNvGrpSpPr/>
          <p:nvPr/>
        </p:nvGrpSpPr>
        <p:grpSpPr>
          <a:xfrm>
            <a:off x="6543674" y="1693122"/>
            <a:ext cx="727236" cy="3237730"/>
            <a:chOff x="-285750" y="0"/>
            <a:chExt cx="1143000" cy="824230"/>
          </a:xfrm>
        </p:grpSpPr>
        <p:grpSp>
          <p:nvGrpSpPr>
            <p:cNvPr id="75" name="Grouper 40"/>
            <p:cNvGrpSpPr/>
            <p:nvPr/>
          </p:nvGrpSpPr>
          <p:grpSpPr>
            <a:xfrm>
              <a:off x="0" y="24130"/>
              <a:ext cx="571500" cy="800100"/>
              <a:chOff x="0" y="0"/>
              <a:chExt cx="571500" cy="800100"/>
            </a:xfrm>
          </p:grpSpPr>
          <p:sp>
            <p:nvSpPr>
              <p:cNvPr id="77" name="Arrondir un rectangle avec un coin du même côté 76"/>
              <p:cNvSpPr/>
              <p:nvPr/>
            </p:nvSpPr>
            <p:spPr>
              <a:xfrm rot="10800000">
                <a:off x="0" y="0"/>
                <a:ext cx="571500" cy="8001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  <p:sp>
            <p:nvSpPr>
              <p:cNvPr id="78" name="Arrondir un rectangle avec un coin du même côté 77"/>
              <p:cNvSpPr/>
              <p:nvPr/>
            </p:nvSpPr>
            <p:spPr>
              <a:xfrm rot="10800000">
                <a:off x="0" y="457200"/>
                <a:ext cx="571500" cy="342900"/>
              </a:xfrm>
              <a:prstGeom prst="round2Same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fr-FR"/>
              </a:p>
            </p:txBody>
          </p:sp>
        </p:grpSp>
        <p:sp>
          <p:nvSpPr>
            <p:cNvPr id="76" name="Rectangle 75"/>
            <p:cNvSpPr/>
            <p:nvPr/>
          </p:nvSpPr>
          <p:spPr>
            <a:xfrm flipV="1">
              <a:off x="-285750" y="0"/>
              <a:ext cx="1143000" cy="5887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79" name="Rectangle 78"/>
          <p:cNvSpPr/>
          <p:nvPr/>
        </p:nvSpPr>
        <p:spPr>
          <a:xfrm>
            <a:off x="6730406" y="2554578"/>
            <a:ext cx="356400" cy="1037066"/>
          </a:xfrm>
          <a:prstGeom prst="rect">
            <a:avLst/>
          </a:prstGeom>
          <a:solidFill>
            <a:srgbClr val="FF9900">
              <a:alpha val="6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fr-FR" dirty="0" smtClean="0"/>
              <a:t>Agrégation - Classification périodique</a:t>
            </a:r>
            <a:endParaRPr lang="fr-FR" dirty="0"/>
          </a:p>
        </p:txBody>
      </p:sp>
      <p:sp>
        <p:nvSpPr>
          <p:cNvPr id="81" name="ZoneTexte 80"/>
          <p:cNvSpPr txBox="1"/>
          <p:nvPr/>
        </p:nvSpPr>
        <p:spPr>
          <a:xfrm>
            <a:off x="-1" y="2557778"/>
            <a:ext cx="887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Dibrome</a:t>
            </a:r>
            <a:r>
              <a:rPr lang="fr-FR" sz="1400" dirty="0" smtClean="0"/>
              <a:t> dans l’heptane</a:t>
            </a:r>
            <a:endParaRPr lang="fr-FR" sz="1400" dirty="0"/>
          </a:p>
        </p:txBody>
      </p:sp>
      <p:cxnSp>
        <p:nvCxnSpPr>
          <p:cNvPr id="82" name="Connecteur droit avec flèche 81"/>
          <p:cNvCxnSpPr/>
          <p:nvPr/>
        </p:nvCxnSpPr>
        <p:spPr>
          <a:xfrm flipH="1">
            <a:off x="2209131" y="2913797"/>
            <a:ext cx="6147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/>
          <p:cNvSpPr txBox="1"/>
          <p:nvPr/>
        </p:nvSpPr>
        <p:spPr>
          <a:xfrm>
            <a:off x="2838819" y="3978933"/>
            <a:ext cx="887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KBr</a:t>
            </a:r>
            <a:r>
              <a:rPr lang="fr-FR" sz="1400" dirty="0" smtClean="0"/>
              <a:t> (</a:t>
            </a:r>
            <a:r>
              <a:rPr lang="fr-FR" sz="1400" dirty="0" err="1" smtClean="0"/>
              <a:t>aq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cxnSp>
        <p:nvCxnSpPr>
          <p:cNvPr id="84" name="Connecteur droit avec flèche 83"/>
          <p:cNvCxnSpPr/>
          <p:nvPr/>
        </p:nvCxnSpPr>
        <p:spPr>
          <a:xfrm flipH="1">
            <a:off x="2209131" y="4178227"/>
            <a:ext cx="6147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èche vers la droite 85"/>
          <p:cNvSpPr/>
          <p:nvPr/>
        </p:nvSpPr>
        <p:spPr>
          <a:xfrm>
            <a:off x="1525664" y="3292032"/>
            <a:ext cx="473201" cy="3940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lèche vers la droite 86"/>
          <p:cNvSpPr/>
          <p:nvPr/>
        </p:nvSpPr>
        <p:spPr>
          <a:xfrm>
            <a:off x="6014712" y="3278709"/>
            <a:ext cx="473201" cy="3940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686800" y="6356350"/>
            <a:ext cx="340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</a:rPr>
              <a:t>10</a:t>
            </a:r>
            <a:endParaRPr lang="fr-F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50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0" grpId="0" animBg="1"/>
      <p:bldP spid="79" grpId="0" animBg="1"/>
      <p:bldP spid="83" grpId="0"/>
      <p:bldP spid="86" grpId="0" animBg="1"/>
      <p:bldP spid="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1</a:t>
            </a:fld>
            <a:endParaRPr lang="fr-FR"/>
          </a:p>
        </p:txBody>
      </p:sp>
      <p:pic>
        <p:nvPicPr>
          <p:cNvPr id="6" name="Image 5" descr="Capture d’écran 2020-01-27 à 18.28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514"/>
            <a:ext cx="9144000" cy="560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5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100" dirty="0" smtClean="0">
                <a:solidFill>
                  <a:schemeClr val="accent2"/>
                </a:solidFill>
              </a:rPr>
              <a:t>Historique </a:t>
            </a:r>
            <a:r>
              <a:rPr lang="fr-FR" sz="3100" dirty="0" smtClean="0">
                <a:solidFill>
                  <a:schemeClr val="accent2"/>
                </a:solidFill>
              </a:rPr>
              <a:t>de la construction du tableau périodique 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48" y="1733396"/>
            <a:ext cx="1628240" cy="193097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-1041" y="3806897"/>
            <a:ext cx="1895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Guyton</a:t>
            </a:r>
            <a:r>
              <a:rPr lang="fr-FR" dirty="0" smtClean="0"/>
              <a:t> – 1782 </a:t>
            </a:r>
          </a:p>
          <a:p>
            <a:pPr algn="ctr"/>
            <a:r>
              <a:rPr lang="fr-FR" dirty="0" smtClean="0"/>
              <a:t>Volonté d’unifier les dénominations chimiques 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970" y="2917405"/>
            <a:ext cx="1844182" cy="177898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509742" y="1417638"/>
            <a:ext cx="1541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Lavoisier -1789 </a:t>
            </a:r>
          </a:p>
          <a:p>
            <a:pPr algn="ctr"/>
            <a:r>
              <a:rPr lang="fr-FR" dirty="0" smtClean="0"/>
              <a:t>Première classification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831" y="1934954"/>
            <a:ext cx="1889925" cy="2277602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4734591" y="4268562"/>
            <a:ext cx="2184326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Dalton – 1808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Théorie atomique</a:t>
            </a:r>
          </a:p>
          <a:p>
            <a:pPr marL="285750" indent="-285750">
              <a:buFont typeface="Arial"/>
              <a:buChar char="•"/>
            </a:pPr>
            <a:r>
              <a:rPr lang="fr-FR" dirty="0" smtClean="0"/>
              <a:t>Notion de </a:t>
            </a:r>
            <a:r>
              <a:rPr lang="fr-FR" b="1" dirty="0" smtClean="0"/>
              <a:t>masse atomique </a:t>
            </a:r>
            <a:r>
              <a:rPr lang="fr-FR" dirty="0" smtClean="0"/>
              <a:t>(Travaux d’Avogadro) 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917" y="3563736"/>
            <a:ext cx="2303917" cy="2681167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6918916" y="2017802"/>
            <a:ext cx="2303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Döbereiner</a:t>
            </a:r>
            <a:r>
              <a:rPr lang="fr-FR" dirty="0" smtClean="0"/>
              <a:t> – 1817</a:t>
            </a:r>
          </a:p>
          <a:p>
            <a:r>
              <a:rPr lang="fr-FR" dirty="0" smtClean="0"/>
              <a:t>Triades, basées sur: </a:t>
            </a:r>
          </a:p>
          <a:p>
            <a:r>
              <a:rPr lang="fr-FR" dirty="0"/>
              <a:t>-</a:t>
            </a:r>
            <a:r>
              <a:rPr lang="fr-FR" dirty="0" smtClean="0"/>
              <a:t>relation entre masses atomiques</a:t>
            </a:r>
          </a:p>
          <a:p>
            <a:r>
              <a:rPr lang="fr-FR" dirty="0"/>
              <a:t>-</a:t>
            </a:r>
            <a:r>
              <a:rPr lang="fr-FR" dirty="0" smtClean="0"/>
              <a:t>Propriétés chimiques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313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solidFill>
                  <a:schemeClr val="accent2"/>
                </a:solidFill>
              </a:rPr>
              <a:t>Historique </a:t>
            </a:r>
            <a:r>
              <a:rPr lang="fr-FR" sz="3200" dirty="0">
                <a:solidFill>
                  <a:schemeClr val="accent2"/>
                </a:solidFill>
              </a:rPr>
              <a:t>de la construction du tableau périodique 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Triades de </a:t>
            </a:r>
            <a:r>
              <a:rPr lang="fr-FR" sz="2000" dirty="0" err="1" smtClean="0"/>
              <a:t>Döbereiner</a:t>
            </a:r>
            <a:r>
              <a:rPr lang="fr-FR" sz="2000" dirty="0" smtClean="0"/>
              <a:t>: </a:t>
            </a:r>
          </a:p>
          <a:p>
            <a:r>
              <a:rPr lang="fr-FR" sz="2000" b="1" dirty="0" smtClean="0"/>
              <a:t>Alcalino-terreux</a:t>
            </a:r>
            <a:r>
              <a:rPr lang="fr-FR" sz="2000" dirty="0" smtClean="0"/>
              <a:t>: Sr(88) = [Ca(40)+Ba(137)]/2</a:t>
            </a:r>
          </a:p>
          <a:p>
            <a:pPr marL="0" indent="0">
              <a:buNone/>
            </a:pPr>
            <a:r>
              <a:rPr lang="fr-FR" sz="2000" i="1" dirty="0" smtClean="0"/>
              <a:t>Propriétés: Blancs argentés, brillants, chimiquement assez réactifs à température et pression ambiantes.</a:t>
            </a:r>
          </a:p>
          <a:p>
            <a:r>
              <a:rPr lang="fr-FR" sz="2000" b="1" dirty="0" smtClean="0"/>
              <a:t>Métaux Alcalins</a:t>
            </a:r>
            <a:r>
              <a:rPr lang="fr-FR" sz="2000" dirty="0" smtClean="0"/>
              <a:t>: Na(23)=[Li(7)+K(39)]/2</a:t>
            </a:r>
          </a:p>
          <a:p>
            <a:pPr marL="0" indent="0">
              <a:buNone/>
            </a:pPr>
            <a:r>
              <a:rPr lang="fr-FR" sz="2000" i="1" dirty="0" smtClean="0"/>
              <a:t>Propriétés: Brillants, mous, très réactifs à température et pression ambiantes.</a:t>
            </a:r>
          </a:p>
          <a:p>
            <a:r>
              <a:rPr lang="fr-FR" sz="2000" b="1" dirty="0" smtClean="0"/>
              <a:t>Halogènes: </a:t>
            </a:r>
            <a:r>
              <a:rPr lang="fr-FR" sz="2000" dirty="0" err="1" smtClean="0"/>
              <a:t>Br</a:t>
            </a:r>
            <a:r>
              <a:rPr lang="fr-FR" sz="2000" dirty="0" smtClean="0"/>
              <a:t>(80)=[Cl(35,5)+I(127)]/2</a:t>
            </a:r>
          </a:p>
          <a:p>
            <a:pPr marL="0" indent="0">
              <a:buNone/>
            </a:pPr>
            <a:endParaRPr lang="fr-FR" sz="20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55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153" y="7346"/>
            <a:ext cx="8229600" cy="882156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accent2"/>
                </a:solidFill>
              </a:rPr>
              <a:t>Mise en évidence expérimentale</a:t>
            </a:r>
            <a:endParaRPr lang="fr-FR" sz="3200" dirty="0">
              <a:solidFill>
                <a:schemeClr val="accent2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619497" y="6374129"/>
            <a:ext cx="258951" cy="365125"/>
          </a:xfrm>
        </p:spPr>
        <p:txBody>
          <a:bodyPr/>
          <a:lstStyle/>
          <a:p>
            <a:fld id="{81C8E63E-4CB2-004B-B081-365B8D55E7E9}" type="slidenum">
              <a:rPr lang="fr-FR" smtClean="0"/>
              <a:t>4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0EDB6AE1-2739-4380-80E2-3D03EE5054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3" r="38635" b="3608"/>
          <a:stretch/>
        </p:blipFill>
        <p:spPr>
          <a:xfrm>
            <a:off x="1708860" y="1983249"/>
            <a:ext cx="838550" cy="306749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xmlns="" id="{0EDB6AE1-2739-4380-80E2-3D03EE5054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3" r="38635" b="3608"/>
          <a:stretch/>
        </p:blipFill>
        <p:spPr>
          <a:xfrm>
            <a:off x="3911540" y="1983249"/>
            <a:ext cx="838550" cy="306749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0EDB6AE1-2739-4380-80E2-3D03EE5054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3" r="38635" b="3608"/>
          <a:stretch/>
        </p:blipFill>
        <p:spPr>
          <a:xfrm>
            <a:off x="6053006" y="1983249"/>
            <a:ext cx="838550" cy="306749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300568" y="520075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KCl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à 0,1 mol/L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3411441" y="521713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KBr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à 0,1 mol/L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5751823" y="524773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KI</a:t>
            </a:r>
            <a:r>
              <a:rPr lang="fr-FR" baseline="-25000" dirty="0" smtClean="0"/>
              <a:t>(</a:t>
            </a:r>
            <a:r>
              <a:rPr lang="fr-FR" baseline="-25000" dirty="0" err="1" smtClean="0"/>
              <a:t>aq</a:t>
            </a:r>
            <a:r>
              <a:rPr lang="fr-FR" baseline="-25000" dirty="0" smtClean="0"/>
              <a:t>)</a:t>
            </a:r>
            <a:r>
              <a:rPr lang="fr-FR" dirty="0" smtClean="0"/>
              <a:t> à 0,1 mol/L</a:t>
            </a:r>
            <a:endParaRPr lang="fr-FR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>
            <a:off x="3396140" y="973358"/>
            <a:ext cx="3290228" cy="3096309"/>
          </a:xfrm>
          <a:prstGeom prst="arc">
            <a:avLst>
              <a:gd name="adj1" fmla="val 16314617"/>
              <a:gd name="adj2" fmla="val 2064536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720761" y="818813"/>
            <a:ext cx="1236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AgNO3</a:t>
            </a:r>
          </a:p>
          <a:p>
            <a:r>
              <a:rPr lang="fr-FR" dirty="0"/>
              <a:t>à</a:t>
            </a:r>
            <a:r>
              <a:rPr lang="fr-FR" dirty="0" smtClean="0"/>
              <a:t> 0,1 mol/L</a:t>
            </a:r>
            <a:endParaRPr lang="fr-FR" dirty="0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xmlns="" id="{4A521114-9965-4B58-AE4D-7DB73232A2A7}"/>
              </a:ext>
            </a:extLst>
          </p:cNvPr>
          <p:cNvSpPr/>
          <p:nvPr/>
        </p:nvSpPr>
        <p:spPr>
          <a:xfrm flipH="1">
            <a:off x="2034995" y="988657"/>
            <a:ext cx="2993480" cy="2973318"/>
          </a:xfrm>
          <a:prstGeom prst="arc">
            <a:avLst>
              <a:gd name="adj1" fmla="val 16314617"/>
              <a:gd name="adj2" fmla="val 20645367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stCxn id="7" idx="2"/>
          </p:cNvCxnSpPr>
          <p:nvPr/>
        </p:nvCxnSpPr>
        <p:spPr>
          <a:xfrm>
            <a:off x="4339004" y="1465144"/>
            <a:ext cx="6377" cy="518105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54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306"/>
            <a:ext cx="8229600" cy="882156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accent2"/>
                </a:solidFill>
              </a:rPr>
              <a:t>Mise en évidence expérimentale</a:t>
            </a:r>
            <a:endParaRPr lang="fr-FR" sz="3200" dirty="0">
              <a:solidFill>
                <a:schemeClr val="accent2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98" y="784482"/>
            <a:ext cx="5497727" cy="512927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0" y="6097130"/>
            <a:ext cx="4039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/>
              <a:t>https</a:t>
            </a:r>
            <a:r>
              <a:rPr lang="fr-FR" sz="1200" dirty="0"/>
              <a:t>://</a:t>
            </a:r>
            <a:r>
              <a:rPr lang="fr-FR" sz="1200" dirty="0" err="1"/>
              <a:t>guy-chaumeton.pagesperso-orange.fr</a:t>
            </a:r>
            <a:r>
              <a:rPr lang="fr-FR" sz="1200" dirty="0"/>
              <a:t>/2dtp07chc.htm</a:t>
            </a:r>
          </a:p>
        </p:txBody>
      </p:sp>
    </p:spTree>
    <p:extLst>
      <p:ext uri="{BB962C8B-B14F-4D97-AF65-F5344CB8AC3E}">
        <p14:creationId xmlns:p14="http://schemas.microsoft.com/office/powerpoint/2010/main" val="289172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solidFill>
                  <a:schemeClr val="accent2"/>
                </a:solidFill>
              </a:rPr>
              <a:t>I -1) Historique de la construction du tableau périodique 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/>
              <a:t>Triades de </a:t>
            </a:r>
            <a:r>
              <a:rPr lang="fr-FR" sz="2000" dirty="0" err="1" smtClean="0"/>
              <a:t>Döbereiner</a:t>
            </a:r>
            <a:r>
              <a:rPr lang="fr-FR" sz="2000" dirty="0" smtClean="0"/>
              <a:t>: </a:t>
            </a:r>
          </a:p>
          <a:p>
            <a:r>
              <a:rPr lang="fr-FR" sz="2000" b="1" dirty="0" smtClean="0"/>
              <a:t>Alcalino-terreux</a:t>
            </a:r>
            <a:r>
              <a:rPr lang="fr-FR" sz="2000" dirty="0" smtClean="0"/>
              <a:t>: Sr(88) = [Ca(40)+Ba(137)]/2</a:t>
            </a:r>
          </a:p>
          <a:p>
            <a:pPr marL="0" indent="0">
              <a:buNone/>
            </a:pPr>
            <a:r>
              <a:rPr lang="fr-FR" sz="2000" i="1" dirty="0" smtClean="0"/>
              <a:t>Propriétés: Blancs argentés, brillants, chimiquement assez réactifs à température et pression ambiantes.</a:t>
            </a:r>
          </a:p>
          <a:p>
            <a:r>
              <a:rPr lang="fr-FR" sz="2000" b="1" dirty="0" smtClean="0"/>
              <a:t>Métaux Alcalins</a:t>
            </a:r>
            <a:r>
              <a:rPr lang="fr-FR" sz="2000" dirty="0" smtClean="0"/>
              <a:t>: Na(23)=[Li(7)+K(39)]/2</a:t>
            </a:r>
          </a:p>
          <a:p>
            <a:pPr marL="0" indent="0">
              <a:buNone/>
            </a:pPr>
            <a:r>
              <a:rPr lang="fr-FR" sz="2000" i="1" dirty="0" smtClean="0"/>
              <a:t>Propriétés: Brillants, mous, très réactifs à température et pression ambiantes.</a:t>
            </a:r>
          </a:p>
          <a:p>
            <a:r>
              <a:rPr lang="fr-FR" sz="2000" b="1" dirty="0" smtClean="0"/>
              <a:t>Halogènes: </a:t>
            </a:r>
            <a:r>
              <a:rPr lang="fr-FR" sz="2000" dirty="0" err="1" smtClean="0"/>
              <a:t>Br</a:t>
            </a:r>
            <a:r>
              <a:rPr lang="fr-FR" sz="2000" dirty="0" smtClean="0"/>
              <a:t>(80)=[Cl(35,5)+I(127)]/2</a:t>
            </a:r>
          </a:p>
          <a:p>
            <a:pPr marL="0" indent="0">
              <a:buNone/>
            </a:pPr>
            <a:r>
              <a:rPr lang="fr-FR" sz="2000" i="1" dirty="0" smtClean="0"/>
              <a:t>Propriétés: forment facilement des anions qui ont les </a:t>
            </a:r>
            <a:r>
              <a:rPr lang="fr-FR" sz="2000" i="1" dirty="0" smtClean="0">
                <a:solidFill>
                  <a:srgbClr val="FF0000"/>
                </a:solidFill>
              </a:rPr>
              <a:t>mêmes propriétés chimiques</a:t>
            </a:r>
            <a:r>
              <a:rPr lang="fr-FR" sz="2000" i="1" dirty="0">
                <a:solidFill>
                  <a:srgbClr val="FF0000"/>
                </a:solidFill>
              </a:rPr>
              <a:t> </a:t>
            </a:r>
            <a:r>
              <a:rPr lang="fr-FR" sz="2000" i="1" dirty="0" smtClean="0">
                <a:solidFill>
                  <a:srgbClr val="FF0000"/>
                </a:solidFill>
              </a:rPr>
              <a:t>: les anions précipitent avec Ag+. Il y a formation d’un précipité. </a:t>
            </a:r>
          </a:p>
          <a:p>
            <a:endParaRPr lang="fr-FR" sz="2000" dirty="0" smtClean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934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>
                <a:solidFill>
                  <a:schemeClr val="accent2"/>
                </a:solidFill>
              </a:rPr>
              <a:t>I -1) Historique de la construction du tableau périodique </a:t>
            </a:r>
            <a:endParaRPr lang="fr-FR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7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95" y="1733747"/>
            <a:ext cx="2721420" cy="307950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04067" y="5063513"/>
            <a:ext cx="25720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Chancourtois</a:t>
            </a:r>
            <a:r>
              <a:rPr lang="fr-FR" sz="2400" dirty="0" smtClean="0"/>
              <a:t> – 1862</a:t>
            </a:r>
          </a:p>
          <a:p>
            <a:pPr algn="ctr"/>
            <a:r>
              <a:rPr lang="fr-FR" sz="2400" dirty="0" smtClean="0"/>
              <a:t>La vis tellurique</a:t>
            </a:r>
            <a:endParaRPr lang="fr-FR" sz="2400" dirty="0"/>
          </a:p>
        </p:txBody>
      </p:sp>
      <p:pic>
        <p:nvPicPr>
          <p:cNvPr id="10" name="Picture 2" descr="La Vis Tellurique">
            <a:extLst>
              <a:ext uri="{FF2B5EF4-FFF2-40B4-BE49-F238E27FC236}">
                <a16:creationId xmlns:a16="http://schemas.microsoft.com/office/drawing/2014/main" xmlns="" id="{74B51912-6D64-4709-8247-6178D072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413" y="1733747"/>
            <a:ext cx="4021011" cy="434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011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Agrégation - Classification périodique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E63E-4CB2-004B-B081-365B8D55E7E9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9" y="698240"/>
            <a:ext cx="2228718" cy="357380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0" y="4492944"/>
            <a:ext cx="4103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Mendeleiev</a:t>
            </a:r>
            <a:r>
              <a:rPr lang="fr-FR" sz="2400" dirty="0" smtClean="0"/>
              <a:t> – 1869 </a:t>
            </a:r>
          </a:p>
          <a:p>
            <a:pPr algn="ctr"/>
            <a:r>
              <a:rPr lang="fr-FR" sz="2400" dirty="0" smtClean="0"/>
              <a:t>Classe les éléments par masse atomique croissante et par propriétés</a:t>
            </a:r>
            <a:endParaRPr lang="fr-FR" sz="2400" dirty="0"/>
          </a:p>
        </p:txBody>
      </p:sp>
      <p:pic>
        <p:nvPicPr>
          <p:cNvPr id="8" name="Picture 2" descr="Tableau pÃ©riodique de MendeleÃ¯ev, publiÃ© en 1870">
            <a:extLst>
              <a:ext uri="{FF2B5EF4-FFF2-40B4-BE49-F238E27FC236}">
                <a16:creationId xmlns:a16="http://schemas.microsoft.com/office/drawing/2014/main" xmlns="" id="{DC1613A2-B51A-4CD4-8132-0A20E11CC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520" y="846538"/>
            <a:ext cx="3353529" cy="421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414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4312</TotalTime>
  <Words>658</Words>
  <Application>Microsoft Macintosh PowerPoint</Application>
  <PresentationFormat>Présentation à l'écran (4:3)</PresentationFormat>
  <Paragraphs>115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L16- Classification périodique</vt:lpstr>
      <vt:lpstr>Présentation PowerPoint</vt:lpstr>
      <vt:lpstr>Historique de la construction du tableau périodique </vt:lpstr>
      <vt:lpstr>Historique de la construction du tableau périodique </vt:lpstr>
      <vt:lpstr>Mise en évidence expérimentale</vt:lpstr>
      <vt:lpstr>Mise en évidence expérimentale</vt:lpstr>
      <vt:lpstr>I -1) Historique de la construction du tableau périodique </vt:lpstr>
      <vt:lpstr>I -1) Historique de la construction du tableau périodique </vt:lpstr>
      <vt:lpstr>Présentation PowerPoint</vt:lpstr>
      <vt:lpstr>Tableau périodique actuel, présentation des familles</vt:lpstr>
      <vt:lpstr>2) Tableau périodique, structure et lien avec la configuration électronique  </vt:lpstr>
      <vt:lpstr>Pouvoir oxydant de Cl2</vt:lpstr>
      <vt:lpstr>Pouvoir oxydant de I2</vt:lpstr>
      <vt:lpstr>Comparaison des pouvoirs oxydants des dihalogènes</vt:lpstr>
      <vt:lpstr>Comparaison des pouvoirs oxydants des dihalogènes</vt:lpstr>
      <vt:lpstr>Comparaison des pouvoirs oxydants des dihalogènes</vt:lpstr>
      <vt:lpstr>Comparaison des pouvoirs oxydants des dihalogènes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Facteur de Boltzmann</dc:title>
  <dc:creator>matthis chapon</dc:creator>
  <cp:lastModifiedBy>matthis chapon</cp:lastModifiedBy>
  <cp:revision>80</cp:revision>
  <dcterms:created xsi:type="dcterms:W3CDTF">2019-12-29T09:37:26Z</dcterms:created>
  <dcterms:modified xsi:type="dcterms:W3CDTF">2020-06-21T20:48:58Z</dcterms:modified>
</cp:coreProperties>
</file>