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75" r:id="rId4"/>
    <p:sldId id="276" r:id="rId5"/>
    <p:sldId id="278" r:id="rId6"/>
    <p:sldId id="279" r:id="rId7"/>
    <p:sldId id="263" r:id="rId8"/>
    <p:sldId id="282" r:id="rId9"/>
    <p:sldId id="266" r:id="rId10"/>
    <p:sldId id="283" r:id="rId11"/>
    <p:sldId id="280" r:id="rId12"/>
    <p:sldId id="274" r:id="rId13"/>
    <p:sldId id="265" r:id="rId14"/>
    <p:sldId id="281" r:id="rId15"/>
    <p:sldId id="272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3BF"/>
    <a:srgbClr val="D26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8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3617d7a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3617d7a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72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2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Cinétique </a:t>
            </a:r>
            <a:r>
              <a:rPr lang="fr-FR" dirty="0" smtClean="0"/>
              <a:t>et catalyse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3137" y="4519872"/>
            <a:ext cx="15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321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Détermination du t</a:t>
            </a:r>
            <a:r>
              <a:rPr lang="fr-FR" b="1" dirty="0" smtClean="0">
                <a:solidFill>
                  <a:srgbClr val="DD7E6B"/>
                </a:solidFill>
              </a:rPr>
              <a:t>emps de demi-réaction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pic>
        <p:nvPicPr>
          <p:cNvPr id="3" name="Image 2" descr="Capture d-ecran -4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4" t="14444" r="22437" b="26616"/>
          <a:stretch/>
        </p:blipFill>
        <p:spPr>
          <a:xfrm>
            <a:off x="610996" y="850759"/>
            <a:ext cx="6069727" cy="4074059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H="1">
            <a:off x="1449622" y="1737467"/>
            <a:ext cx="4864021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9509" y="1557727"/>
            <a:ext cx="109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A(</a:t>
            </a:r>
            <a:r>
              <a:rPr lang="fr-FR" dirty="0" err="1" smtClean="0"/>
              <a:t>t</a:t>
            </a:r>
            <a:r>
              <a:rPr lang="fr-FR" baseline="-25000" dirty="0" err="1" smtClean="0"/>
              <a:t>f</a:t>
            </a:r>
            <a:r>
              <a:rPr lang="fr-FR" dirty="0" smtClean="0"/>
              <a:t>) = 1,08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79706" y="2851837"/>
            <a:ext cx="119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A(t</a:t>
            </a:r>
            <a:r>
              <a:rPr lang="fr-FR" baseline="-25000" dirty="0" smtClean="0"/>
              <a:t>1/2</a:t>
            </a:r>
            <a:r>
              <a:rPr lang="fr-FR" dirty="0" smtClean="0"/>
              <a:t>) = 0,54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437462" y="3100102"/>
            <a:ext cx="448930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1904874" y="3108712"/>
            <a:ext cx="0" cy="133680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713189" y="4433532"/>
            <a:ext cx="40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 smtClean="0"/>
              <a:t>1/2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16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 </a:t>
            </a:r>
            <a:r>
              <a:rPr lang="fr-FR" dirty="0" smtClean="0"/>
              <a:t>à 0,1 mol/L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80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5286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 </a:t>
            </a:r>
            <a:r>
              <a:rPr lang="fr-FR" dirty="0"/>
              <a:t>à 0,1 mol/L</a:t>
            </a:r>
          </a:p>
          <a:p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  <p:grpSp>
        <p:nvGrpSpPr>
          <p:cNvPr id="14" name="Grouper 13"/>
          <p:cNvGrpSpPr/>
          <p:nvPr/>
        </p:nvGrpSpPr>
        <p:grpSpPr>
          <a:xfrm>
            <a:off x="1259074" y="3257977"/>
            <a:ext cx="384875" cy="872215"/>
            <a:chOff x="3309930" y="3245151"/>
            <a:chExt cx="423363" cy="872215"/>
          </a:xfrm>
        </p:grpSpPr>
        <p:sp>
          <p:nvSpPr>
            <p:cNvPr id="12" name="Ellipse 11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6618308" y="3269284"/>
            <a:ext cx="423363" cy="872215"/>
            <a:chOff x="6618308" y="3269284"/>
            <a:chExt cx="423363" cy="872215"/>
          </a:xfrm>
        </p:grpSpPr>
        <p:sp>
          <p:nvSpPr>
            <p:cNvPr id="41" name="Ellipse 40"/>
            <p:cNvSpPr/>
            <p:nvPr/>
          </p:nvSpPr>
          <p:spPr>
            <a:xfrm>
              <a:off x="6643965" y="3872138"/>
              <a:ext cx="384876" cy="269361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8308" y="3269284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4015799" y="3307764"/>
            <a:ext cx="384875" cy="872215"/>
            <a:chOff x="3309930" y="3245151"/>
            <a:chExt cx="423363" cy="872215"/>
          </a:xfrm>
        </p:grpSpPr>
        <p:sp>
          <p:nvSpPr>
            <p:cNvPr id="45" name="Ellipse 44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844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915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05399" y="2247900"/>
            <a:ext cx="292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51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915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2429176" y="3639602"/>
            <a:ext cx="423363" cy="872215"/>
            <a:chOff x="2429176" y="3639602"/>
            <a:chExt cx="423363" cy="872215"/>
          </a:xfrm>
        </p:grpSpPr>
        <p:sp>
          <p:nvSpPr>
            <p:cNvPr id="13" name="Ellipse 12"/>
            <p:cNvSpPr/>
            <p:nvPr/>
          </p:nvSpPr>
          <p:spPr>
            <a:xfrm>
              <a:off x="2442587" y="4242456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176" y="3639602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4434974" y="3620362"/>
            <a:ext cx="423363" cy="872215"/>
            <a:chOff x="4434974" y="3620362"/>
            <a:chExt cx="423363" cy="872215"/>
          </a:xfrm>
        </p:grpSpPr>
        <p:sp>
          <p:nvSpPr>
            <p:cNvPr id="15" name="Ellipse 14"/>
            <p:cNvSpPr/>
            <p:nvPr/>
          </p:nvSpPr>
          <p:spPr>
            <a:xfrm>
              <a:off x="4448385" y="4223216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34974" y="3620362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5105399" y="2247900"/>
            <a:ext cx="292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7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9AF0B983-9AE3-47FA-949E-54D187B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29A45A22-E167-48E3-9F7D-AF85BDAEF3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2166" y="132893"/>
            <a:ext cx="7543800" cy="694283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Pots</a:t>
            </a:r>
            <a:r>
              <a:rPr lang="fr-FR" dirty="0"/>
              <a:t> </a:t>
            </a:r>
            <a:r>
              <a:rPr lang="fr-FR" b="1" dirty="0">
                <a:solidFill>
                  <a:srgbClr val="DD7E6B"/>
                </a:solidFill>
              </a:rPr>
              <a:t>catalytique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="" xmlns:a16="http://schemas.microsoft.com/office/drawing/2014/main" id="{7A7249D4-4C71-4C39-98EC-36A1B55F3787}"/>
              </a:ext>
            </a:extLst>
          </p:cNvPr>
          <p:cNvGrpSpPr/>
          <p:nvPr/>
        </p:nvGrpSpPr>
        <p:grpSpPr>
          <a:xfrm>
            <a:off x="5057074" y="838617"/>
            <a:ext cx="3937950" cy="3858429"/>
            <a:chOff x="5057074" y="838876"/>
            <a:chExt cx="3937950" cy="3859620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5649301B-EAD4-4B1F-8751-2477136C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074" y="838876"/>
              <a:ext cx="3859620" cy="3859620"/>
            </a:xfrm>
            <a:prstGeom prst="rect">
              <a:avLst/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="" xmlns:a16="http://schemas.microsoft.com/office/drawing/2014/main" id="{4A6435DD-FEDB-4C9E-A19F-82F7A2335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7143" y="1678568"/>
              <a:ext cx="974377" cy="1669254"/>
            </a:xfrm>
            <a:prstGeom prst="straightConnector1">
              <a:avLst/>
            </a:prstGeom>
            <a:ln w="19050">
              <a:solidFill>
                <a:srgbClr val="D26958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="" xmlns:a16="http://schemas.microsoft.com/office/drawing/2014/main" id="{54C45364-9984-472B-8F33-D5A41EE9808E}"/>
                </a:ext>
              </a:extLst>
            </p:cNvPr>
            <p:cNvSpPr txBox="1"/>
            <p:nvPr/>
          </p:nvSpPr>
          <p:spPr>
            <a:xfrm>
              <a:off x="7442671" y="1117106"/>
              <a:ext cx="1552353" cy="52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</a:rPr>
                <a:t>Structure en nid d’abeille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="" xmlns:a16="http://schemas.microsoft.com/office/drawing/2014/main" id="{30527AB2-E30B-4818-ABBC-0E6F4E9BA444}"/>
              </a:ext>
            </a:extLst>
          </p:cNvPr>
          <p:cNvGrpSpPr/>
          <p:nvPr/>
        </p:nvGrpSpPr>
        <p:grpSpPr>
          <a:xfrm>
            <a:off x="-1674" y="1592551"/>
            <a:ext cx="4891054" cy="755613"/>
            <a:chOff x="-13319" y="1170151"/>
            <a:chExt cx="4891054" cy="755847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E6654DA0-EB08-4844-909B-3A2202B3D38A}"/>
                </a:ext>
              </a:extLst>
            </p:cNvPr>
            <p:cNvSpPr/>
            <p:nvPr/>
          </p:nvSpPr>
          <p:spPr>
            <a:xfrm>
              <a:off x="-13319" y="1252496"/>
              <a:ext cx="2182362" cy="320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07000"/>
                </a:lnSpc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NO(g) + 2CO(g)  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="" xmlns:a16="http://schemas.microsoft.com/office/drawing/2014/main" id="{6778E23A-9AC6-4309-A674-EA173EAAD4EE}"/>
                </a:ext>
              </a:extLst>
            </p:cNvPr>
            <p:cNvGrpSpPr/>
            <p:nvPr/>
          </p:nvGrpSpPr>
          <p:grpSpPr>
            <a:xfrm>
              <a:off x="1913860" y="1170151"/>
              <a:ext cx="1169581" cy="755847"/>
              <a:chOff x="1913860" y="1170151"/>
              <a:chExt cx="1169581" cy="755847"/>
            </a:xfrm>
          </p:grpSpPr>
          <p:cxnSp>
            <p:nvCxnSpPr>
              <p:cNvPr id="19" name="Connecteur droit avec flèche 18">
                <a:extLst>
                  <a:ext uri="{FF2B5EF4-FFF2-40B4-BE49-F238E27FC236}">
                    <a16:creationId xmlns="" xmlns:a16="http://schemas.microsoft.com/office/drawing/2014/main" id="{C8958E92-FBF0-428F-BA35-CC96DA09F3A9}"/>
                  </a:ext>
                </a:extLst>
              </p:cNvPr>
              <p:cNvCxnSpPr/>
              <p:nvPr/>
            </p:nvCxnSpPr>
            <p:spPr>
              <a:xfrm>
                <a:off x="2030819" y="1440271"/>
                <a:ext cx="93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>
                <a:extLst>
                  <a:ext uri="{FF2B5EF4-FFF2-40B4-BE49-F238E27FC236}">
                    <a16:creationId xmlns="" xmlns:a16="http://schemas.microsoft.com/office/drawing/2014/main" id="{8FE8378B-23AB-4C20-9C5F-11D94E75DF70}"/>
                  </a:ext>
                </a:extLst>
              </p:cNvPr>
              <p:cNvSpPr txBox="1"/>
              <p:nvPr/>
            </p:nvSpPr>
            <p:spPr>
              <a:xfrm>
                <a:off x="1952489" y="1170151"/>
                <a:ext cx="935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Rhodium 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09E54A64-13FB-4BD5-891A-44F4B557FDB2}"/>
                  </a:ext>
                </a:extLst>
              </p:cNvPr>
              <p:cNvSpPr txBox="1"/>
              <p:nvPr/>
            </p:nvSpPr>
            <p:spPr>
              <a:xfrm>
                <a:off x="1913860" y="1402616"/>
                <a:ext cx="1169581" cy="523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ou palladium</a:t>
                </a: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="" xmlns:a16="http://schemas.microsoft.com/office/drawing/2014/main" id="{A8484E7B-B86E-4A2E-96DB-7013C7E4867F}"/>
                </a:ext>
              </a:extLst>
            </p:cNvPr>
            <p:cNvSpPr txBox="1"/>
            <p:nvPr/>
          </p:nvSpPr>
          <p:spPr>
            <a:xfrm>
              <a:off x="2982432" y="1263592"/>
              <a:ext cx="1895303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 + 2 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="" xmlns:a16="http://schemas.microsoft.com/office/drawing/2014/main" id="{538AB6E8-B598-4865-A344-27254426D4D2}"/>
              </a:ext>
            </a:extLst>
          </p:cNvPr>
          <p:cNvGrpSpPr/>
          <p:nvPr/>
        </p:nvGrpSpPr>
        <p:grpSpPr>
          <a:xfrm>
            <a:off x="-8444" y="2654170"/>
            <a:ext cx="3938129" cy="773031"/>
            <a:chOff x="-1674" y="2404939"/>
            <a:chExt cx="3938129" cy="773270"/>
          </a:xfrm>
        </p:grpSpPr>
        <p:sp>
          <p:nvSpPr>
            <p:cNvPr id="26" name="ZoneTexte 25">
              <a:extLst>
                <a:ext uri="{FF2B5EF4-FFF2-40B4-BE49-F238E27FC236}">
                  <a16:creationId xmlns="" xmlns:a16="http://schemas.microsoft.com/office/drawing/2014/main" id="{E8E6AEE0-AEED-43F6-9C32-F89E74FC0713}"/>
                </a:ext>
              </a:extLst>
            </p:cNvPr>
            <p:cNvSpPr txBox="1"/>
            <p:nvPr/>
          </p:nvSpPr>
          <p:spPr>
            <a:xfrm>
              <a:off x="-1674" y="2513195"/>
              <a:ext cx="2030819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fr-FR" dirty="0"/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CO(g) + 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="" xmlns:a16="http://schemas.microsoft.com/office/drawing/2014/main" id="{FF8A5BBB-4E3C-4520-B45F-62317F42F1A2}"/>
                </a:ext>
              </a:extLst>
            </p:cNvPr>
            <p:cNvSpPr txBox="1"/>
            <p:nvPr/>
          </p:nvSpPr>
          <p:spPr>
            <a:xfrm>
              <a:off x="2766874" y="2513195"/>
              <a:ext cx="1169581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="" xmlns:a16="http://schemas.microsoft.com/office/drawing/2014/main" id="{3EFF96BE-F335-434C-B131-25F853ECB45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1925505" y="2667132"/>
              <a:ext cx="841369" cy="3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="" xmlns:a16="http://schemas.microsoft.com/office/drawing/2014/main" id="{3506334C-0EBD-4FB6-9C07-45FAC1C028F6}"/>
                </a:ext>
              </a:extLst>
            </p:cNvPr>
            <p:cNvSpPr txBox="1"/>
            <p:nvPr/>
          </p:nvSpPr>
          <p:spPr>
            <a:xfrm>
              <a:off x="1852088" y="2404939"/>
              <a:ext cx="1185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Rhodium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="" xmlns:a16="http://schemas.microsoft.com/office/drawing/2014/main" id="{80A028E2-BDCD-430E-B8E0-4FC56E79FD94}"/>
                </a:ext>
              </a:extLst>
            </p:cNvPr>
            <p:cNvSpPr txBox="1"/>
            <p:nvPr/>
          </p:nvSpPr>
          <p:spPr>
            <a:xfrm>
              <a:off x="1853099" y="2654989"/>
              <a:ext cx="1766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Palladium </a:t>
              </a:r>
            </a:p>
            <a:p>
              <a:r>
                <a:rPr lang="fr-FR" sz="1400" dirty="0"/>
                <a:t>ou platine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08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10B406AA-0058-4DB3-9A3B-6F841255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DEC6F515-7D8B-4B8F-A9C4-D7E5CE4476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5048" y="144335"/>
            <a:ext cx="7543800" cy="694283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Les différentes catalyses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="" xmlns:a16="http://schemas.microsoft.com/office/drawing/2014/main" id="{3E9EE3C1-84E3-4946-89F7-2572D3E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98297"/>
              </p:ext>
            </p:extLst>
          </p:nvPr>
        </p:nvGraphicFramePr>
        <p:xfrm>
          <a:off x="203821" y="983739"/>
          <a:ext cx="8736359" cy="40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7">
                  <a:extLst>
                    <a:ext uri="{9D8B030D-6E8A-4147-A177-3AD203B41FA5}">
                      <a16:colId xmlns="" xmlns:a16="http://schemas.microsoft.com/office/drawing/2014/main" val="1803051905"/>
                    </a:ext>
                  </a:extLst>
                </a:gridCol>
                <a:gridCol w="2196620">
                  <a:extLst>
                    <a:ext uri="{9D8B030D-6E8A-4147-A177-3AD203B41FA5}">
                      <a16:colId xmlns="" xmlns:a16="http://schemas.microsoft.com/office/drawing/2014/main" val="582494249"/>
                    </a:ext>
                  </a:extLst>
                </a:gridCol>
                <a:gridCol w="2248977">
                  <a:extLst>
                    <a:ext uri="{9D8B030D-6E8A-4147-A177-3AD203B41FA5}">
                      <a16:colId xmlns="" xmlns:a16="http://schemas.microsoft.com/office/drawing/2014/main" val="3939711469"/>
                    </a:ext>
                  </a:extLst>
                </a:gridCol>
                <a:gridCol w="2469575">
                  <a:extLst>
                    <a:ext uri="{9D8B030D-6E8A-4147-A177-3AD203B41FA5}">
                      <a16:colId xmlns="" xmlns:a16="http://schemas.microsoft.com/office/drawing/2014/main" val="510503104"/>
                    </a:ext>
                  </a:extLst>
                </a:gridCol>
              </a:tblGrid>
              <a:tr h="115788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Homogène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Hétérogène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Enzymatique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="" xmlns:a16="http://schemas.microsoft.com/office/drawing/2014/main" val="1604572065"/>
                  </a:ext>
                </a:extLst>
              </a:tr>
              <a:tr h="1797765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Avantages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600" dirty="0"/>
                        <a:t>Toutes les molécules du catalyseur sont disponibles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Catalyseur facilement récupérable et réutilisable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Coûts plus bas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Peu de rejet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Très efficace dans les bonnes conditions de pH et température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Sélective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Catalyseur biosourcé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4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="" xmlns:a16="http://schemas.microsoft.com/office/drawing/2014/main" val="2346205326"/>
                  </a:ext>
                </a:extLst>
              </a:tr>
              <a:tr h="944588"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Inconvénients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600" dirty="0" smtClean="0"/>
                        <a:t>Catalyseur difficilement récupérable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Seule la surface du catalyseur est </a:t>
                      </a:r>
                      <a:r>
                        <a:rPr lang="fr-FR" sz="1600" dirty="0" smtClean="0"/>
                        <a:t>disponible</a:t>
                      </a:r>
                    </a:p>
                    <a:p>
                      <a:pPr algn="l"/>
                      <a:r>
                        <a:rPr lang="fr-FR" sz="1600" dirty="0" smtClean="0"/>
                        <a:t>Coût (métaux</a:t>
                      </a:r>
                      <a:r>
                        <a:rPr lang="fr-FR" sz="1600" baseline="0" dirty="0" smtClean="0"/>
                        <a:t> rares)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Efficacité fortement dépendante du milieu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 smtClean="0"/>
                        <a:t>Sélectif</a:t>
                      </a:r>
                      <a:endParaRPr lang="fr-FR" sz="14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="" xmlns:a16="http://schemas.microsoft.com/office/drawing/2014/main" val="379294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894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DD7E6B"/>
                </a:solidFill>
              </a:rPr>
              <a:t>Exemples de cinétique dans la nature et au quotidien</a:t>
            </a:r>
            <a:endParaRPr sz="2400" b="1" dirty="0">
              <a:solidFill>
                <a:srgbClr val="DD7E6B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806450"/>
            <a:ext cx="1376680" cy="914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723900"/>
            <a:ext cx="1079500" cy="1079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2730500" y="12059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ccolade fermante 10"/>
          <p:cNvSpPr/>
          <p:nvPr/>
        </p:nvSpPr>
        <p:spPr>
          <a:xfrm>
            <a:off x="5232400" y="711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00700" y="965200"/>
            <a:ext cx="18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</a:t>
            </a:r>
            <a:r>
              <a:rPr lang="fr-FR" dirty="0"/>
              <a:t>milliards d’années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568700"/>
            <a:ext cx="1216981" cy="1193800"/>
          </a:xfrm>
          <a:prstGeom prst="rect">
            <a:avLst/>
          </a:prstGeom>
        </p:spPr>
      </p:pic>
      <p:pic>
        <p:nvPicPr>
          <p:cNvPr id="14" name="Image 13" descr="Capture d’écran 2020-03-29 à 14.29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55800"/>
            <a:ext cx="1005864" cy="132080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V="1">
            <a:off x="355600" y="33782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42900" y="19304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981200" y="2514600"/>
            <a:ext cx="258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=   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r>
              <a:rPr lang="fr-FR" dirty="0" smtClean="0"/>
              <a:t> +1/2 O</a:t>
            </a:r>
            <a:r>
              <a:rPr lang="fr-FR" baseline="-25000" dirty="0" smtClean="0"/>
              <a:t>2 (g)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892300" y="1244600"/>
            <a:ext cx="2085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C(diam)     =    C(graph)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743200" y="25013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ccolade fermante 29"/>
          <p:cNvSpPr/>
          <p:nvPr/>
        </p:nvSpPr>
        <p:spPr>
          <a:xfrm>
            <a:off x="5219700" y="2108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664200" y="24130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jours</a:t>
            </a:r>
            <a:endParaRPr lang="fr-FR" dirty="0"/>
          </a:p>
        </p:txBody>
      </p:sp>
      <p:sp>
        <p:nvSpPr>
          <p:cNvPr id="32" name="Accolade fermante 31"/>
          <p:cNvSpPr/>
          <p:nvPr/>
        </p:nvSpPr>
        <p:spPr>
          <a:xfrm>
            <a:off x="1892300" y="35941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74900" y="40005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Instantané 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504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rgbClr val="DD7E6B"/>
                </a:solidFill>
              </a:rPr>
              <a:t>Réaction lentes et rapides ?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fr" sz="1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17500">
              <a:spcBef>
                <a:spcPts val="12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8,52.10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94914" y="1489449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5024754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4363431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111804" y="3701373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69008" y="448270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11042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4461885" y="2997988"/>
            <a:ext cx="794873" cy="907617"/>
            <a:chOff x="4439002" y="2997990"/>
            <a:chExt cx="1033336" cy="1182244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72338" y="3001634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flipV="1">
            <a:off x="4456955" y="3901961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er 25"/>
          <p:cNvGrpSpPr/>
          <p:nvPr/>
        </p:nvGrpSpPr>
        <p:grpSpPr>
          <a:xfrm>
            <a:off x="4476997" y="4134464"/>
            <a:ext cx="806314" cy="907617"/>
            <a:chOff x="4439002" y="2997990"/>
            <a:chExt cx="1048209" cy="1182244"/>
          </a:xfrm>
        </p:grpSpPr>
        <p:cxnSp>
          <p:nvCxnSpPr>
            <p:cNvPr id="28" name="Connecteur droit 27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5487211" y="3001635"/>
              <a:ext cx="0" cy="117859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V="1">
            <a:off x="4472066" y="5038438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5096" y="2929335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789008" y="3013304"/>
            <a:ext cx="250551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15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1mol/</a:t>
            </a:r>
            <a:r>
              <a:rPr lang="fr-FR" sz="1200" dirty="0"/>
              <a:t>L</a:t>
            </a:r>
            <a:r>
              <a:rPr lang="fr-FR" sz="1200" dirty="0" smtClean="0"/>
              <a:t>   </a:t>
            </a:r>
          </a:p>
          <a:p>
            <a:r>
              <a:rPr lang="fr-FR" sz="1200" dirty="0" smtClean="0"/>
              <a:t>+ 10 </a:t>
            </a:r>
            <a:r>
              <a:rPr lang="fr-FR" sz="1200" dirty="0" err="1" smtClean="0"/>
              <a:t>mL</a:t>
            </a:r>
            <a:r>
              <a:rPr lang="fr-FR" sz="1200" dirty="0" smtClean="0"/>
              <a:t> de NaS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O</a:t>
            </a:r>
            <a:r>
              <a:rPr lang="fr-FR" sz="1200" baseline="-25000" dirty="0" smtClean="0"/>
              <a:t>8</a:t>
            </a:r>
            <a:r>
              <a:rPr lang="fr-FR" sz="1200" dirty="0" smtClean="0"/>
              <a:t> à 10</a:t>
            </a:r>
            <a:r>
              <a:rPr lang="fr-FR" sz="1200" baseline="30000" dirty="0" smtClean="0"/>
              <a:t>-3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6" name="Arc 35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4938614" y="2798661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838442" y="4092563"/>
            <a:ext cx="2616253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10mL de AgNO</a:t>
            </a:r>
            <a:r>
              <a:rPr lang="fr-FR" sz="1200" baseline="-25000" dirty="0" smtClean="0"/>
              <a:t>3</a:t>
            </a:r>
            <a:r>
              <a:rPr lang="fr-FR" sz="1200" dirty="0" smtClean="0"/>
              <a:t> à </a:t>
            </a:r>
            <a:r>
              <a:rPr lang="fr-FR" sz="1200" i="1" dirty="0" smtClean="0"/>
              <a:t>10</a:t>
            </a:r>
            <a:r>
              <a:rPr lang="fr-FR" sz="1200" i="1" baseline="30000" dirty="0"/>
              <a:t>-1</a:t>
            </a:r>
            <a:r>
              <a:rPr lang="fr-FR" sz="1200" i="1" dirty="0"/>
              <a:t> mol/L </a:t>
            </a:r>
            <a:r>
              <a:rPr lang="fr-FR" sz="1200" dirty="0" smtClean="0"/>
              <a:t>+    </a:t>
            </a:r>
          </a:p>
          <a:p>
            <a:r>
              <a:rPr lang="fr-FR" sz="1200" dirty="0" smtClean="0"/>
              <a:t>+ 10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10</a:t>
            </a:r>
            <a:r>
              <a:rPr lang="fr-FR" sz="1200" baseline="30000" dirty="0" smtClean="0"/>
              <a:t>-1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8" name="Arc 37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4988049" y="3877920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473324" y="3409929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476995" y="4500630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3481648" y="4020037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5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504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rgbClr val="DD7E6B"/>
                </a:solidFill>
              </a:rPr>
              <a:t>Réaction lentes et rapides ?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fr" sz="1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17500">
              <a:spcBef>
                <a:spcPts val="12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8,52.10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94914" y="1489449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5024754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4363431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111804" y="3701373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69008" y="448270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11042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4461885" y="2997988"/>
            <a:ext cx="794873" cy="907617"/>
            <a:chOff x="4439002" y="2997990"/>
            <a:chExt cx="1033336" cy="1182244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72338" y="3001634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flipV="1">
            <a:off x="4456955" y="3901961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er 25"/>
          <p:cNvGrpSpPr/>
          <p:nvPr/>
        </p:nvGrpSpPr>
        <p:grpSpPr>
          <a:xfrm>
            <a:off x="4476997" y="4134464"/>
            <a:ext cx="806314" cy="907617"/>
            <a:chOff x="4439002" y="2997990"/>
            <a:chExt cx="1048209" cy="1182244"/>
          </a:xfrm>
        </p:grpSpPr>
        <p:cxnSp>
          <p:nvCxnSpPr>
            <p:cNvPr id="28" name="Connecteur droit 27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5487211" y="3001635"/>
              <a:ext cx="0" cy="117859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V="1">
            <a:off x="4472066" y="5038438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789008" y="3013304"/>
            <a:ext cx="250551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15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1mol/</a:t>
            </a:r>
            <a:r>
              <a:rPr lang="fr-FR" sz="1200" dirty="0"/>
              <a:t>L</a:t>
            </a:r>
            <a:r>
              <a:rPr lang="fr-FR" sz="1200" dirty="0" smtClean="0"/>
              <a:t>   </a:t>
            </a:r>
          </a:p>
          <a:p>
            <a:r>
              <a:rPr lang="fr-FR" sz="1200" dirty="0" smtClean="0"/>
              <a:t>+ 10 </a:t>
            </a:r>
            <a:r>
              <a:rPr lang="fr-FR" sz="1200" dirty="0" err="1" smtClean="0"/>
              <a:t>mL</a:t>
            </a:r>
            <a:r>
              <a:rPr lang="fr-FR" sz="1200" dirty="0" smtClean="0"/>
              <a:t> de NaS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O</a:t>
            </a:r>
            <a:r>
              <a:rPr lang="fr-FR" sz="1200" baseline="-25000" dirty="0" smtClean="0"/>
              <a:t>8</a:t>
            </a:r>
            <a:r>
              <a:rPr lang="fr-FR" sz="1200" dirty="0" smtClean="0"/>
              <a:t> à 10</a:t>
            </a:r>
            <a:r>
              <a:rPr lang="fr-FR" sz="1200" baseline="30000" dirty="0" smtClean="0"/>
              <a:t>-3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6" name="Arc 35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4938614" y="2798661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838442" y="4092563"/>
            <a:ext cx="2616253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10mL de AgNO</a:t>
            </a:r>
            <a:r>
              <a:rPr lang="fr-FR" sz="1200" baseline="-25000" dirty="0" smtClean="0"/>
              <a:t>3</a:t>
            </a:r>
            <a:r>
              <a:rPr lang="fr-FR" sz="1200" dirty="0" smtClean="0"/>
              <a:t> à </a:t>
            </a:r>
            <a:r>
              <a:rPr lang="fr-FR" sz="1200" i="1" dirty="0" smtClean="0"/>
              <a:t>10</a:t>
            </a:r>
            <a:r>
              <a:rPr lang="fr-FR" sz="1200" i="1" baseline="30000" dirty="0"/>
              <a:t>-1</a:t>
            </a:r>
            <a:r>
              <a:rPr lang="fr-FR" sz="1200" i="1" dirty="0"/>
              <a:t> mol/L </a:t>
            </a:r>
            <a:r>
              <a:rPr lang="fr-FR" sz="1200" dirty="0" smtClean="0"/>
              <a:t>+    </a:t>
            </a:r>
          </a:p>
          <a:p>
            <a:r>
              <a:rPr lang="fr-FR" sz="1200" dirty="0" smtClean="0"/>
              <a:t>+ 10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10</a:t>
            </a:r>
            <a:r>
              <a:rPr lang="fr-FR" sz="1200" baseline="30000" dirty="0" smtClean="0"/>
              <a:t>-1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8" name="Arc 37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4988049" y="3877920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473324" y="3409929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476995" y="4500630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73324" y="3389121"/>
            <a:ext cx="777969" cy="499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484764" y="4508429"/>
            <a:ext cx="789410" cy="514923"/>
          </a:xfrm>
          <a:prstGeom prst="rect">
            <a:avLst/>
          </a:prstGeom>
          <a:solidFill>
            <a:srgbClr val="B3C3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455096" y="2929335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481648" y="4020037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493095" y="2932982"/>
            <a:ext cx="851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∆</a:t>
            </a:r>
            <a:r>
              <a:rPr lang="fr-FR" dirty="0" err="1" smtClean="0"/>
              <a:t>t</a:t>
            </a:r>
            <a:r>
              <a:rPr lang="fr-FR" dirty="0" smtClean="0"/>
              <a:t>=1min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142103" y="4012241"/>
            <a:ext cx="12905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∆</a:t>
            </a:r>
            <a:r>
              <a:rPr lang="fr-FR" dirty="0" err="1" smtClean="0"/>
              <a:t>t</a:t>
            </a:r>
            <a:r>
              <a:rPr lang="fr-FR" dirty="0" smtClean="0"/>
              <a:t>=instantané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22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6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4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818" y="193286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Suivi d’une estérification par CCM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 smtClean="0"/>
              <a:t>5</a:t>
            </a:fld>
            <a:endParaRPr lang="fr" sz="120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793" y="1055560"/>
            <a:ext cx="3097546" cy="35476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84350" y="2940777"/>
            <a:ext cx="153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 froide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868105" y="1250900"/>
            <a:ext cx="1433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 froide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7184776" y="1979579"/>
            <a:ext cx="945917" cy="276999"/>
          </a:xfrm>
          <a:prstGeom prst="rect">
            <a:avLst/>
          </a:prstGeom>
          <a:solidFill>
            <a:srgbClr val="FFFFFF"/>
          </a:solidFill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Réfrégirant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4370357" y="2803465"/>
            <a:ext cx="74934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/>
              <a:t>P</a:t>
            </a:r>
            <a:r>
              <a:rPr lang="fr-FR" sz="1200" dirty="0" smtClean="0"/>
              <a:t>otence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116129" y="3272613"/>
            <a:ext cx="971690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Ballon </a:t>
            </a:r>
            <a:r>
              <a:rPr lang="fr-FR" sz="1200" dirty="0" err="1" smtClean="0"/>
              <a:t>bicol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642405" y="3684553"/>
            <a:ext cx="117712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Chauffe ballon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527998" y="4130819"/>
            <a:ext cx="140294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Support élévateur</a:t>
            </a:r>
            <a:endParaRPr lang="fr-FR" sz="12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" y="1334350"/>
            <a:ext cx="1441531" cy="61985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28818" y="2094016"/>
            <a:ext cx="9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Anhydride </a:t>
            </a:r>
          </a:p>
          <a:p>
            <a:pPr algn="ctr"/>
            <a:r>
              <a:rPr lang="fr-FR" sz="1200" b="1" u="sng" dirty="0" smtClean="0"/>
              <a:t>Acétique</a:t>
            </a:r>
            <a:endParaRPr lang="fr-FR" sz="1200" b="1" u="sng" dirty="0"/>
          </a:p>
        </p:txBody>
      </p:sp>
      <p:sp>
        <p:nvSpPr>
          <p:cNvPr id="17" name="ZoneTexte 16"/>
          <p:cNvSpPr txBox="1"/>
          <p:nvPr/>
        </p:nvSpPr>
        <p:spPr>
          <a:xfrm>
            <a:off x="1395762" y="1521881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958" y="1465281"/>
            <a:ext cx="913849" cy="4569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383500" y="2086218"/>
            <a:ext cx="125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Alcool </a:t>
            </a:r>
          </a:p>
          <a:p>
            <a:pPr algn="ctr"/>
            <a:r>
              <a:rPr lang="fr-FR" sz="1200" b="1" u="sng" dirty="0" smtClean="0"/>
              <a:t>Benzylique (R)</a:t>
            </a:r>
            <a:endParaRPr lang="fr-FR" sz="1200" b="1" u="sng" dirty="0"/>
          </a:p>
        </p:txBody>
      </p:sp>
      <p:sp>
        <p:nvSpPr>
          <p:cNvPr id="20" name="ZoneTexte 19"/>
          <p:cNvSpPr txBox="1"/>
          <p:nvPr/>
        </p:nvSpPr>
        <p:spPr>
          <a:xfrm>
            <a:off x="2585589" y="1521880"/>
            <a:ext cx="39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816546" y="1235820"/>
            <a:ext cx="1384328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24" name="Connecteur droit avec flèche 23"/>
          <p:cNvCxnSpPr>
            <a:stCxn id="6" idx="1"/>
          </p:cNvCxnSpPr>
          <p:nvPr/>
        </p:nvCxnSpPr>
        <p:spPr>
          <a:xfrm flipH="1" flipV="1">
            <a:off x="6452569" y="2116902"/>
            <a:ext cx="732207" cy="117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563864" y="2711923"/>
            <a:ext cx="1609471" cy="364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237879" y="2547572"/>
            <a:ext cx="749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Potence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1798" y="2727018"/>
            <a:ext cx="1113421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245492" y="2089862"/>
            <a:ext cx="100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Acide </a:t>
            </a:r>
          </a:p>
          <a:p>
            <a:pPr algn="ctr"/>
            <a:r>
              <a:rPr lang="fr-FR" sz="1200" b="1" u="sng" dirty="0" smtClean="0"/>
              <a:t>éthanoïque</a:t>
            </a:r>
            <a:endParaRPr lang="fr-FR" sz="1200" b="1" u="sng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870" y="1384568"/>
            <a:ext cx="660541" cy="56806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469" y="1258796"/>
            <a:ext cx="1097105" cy="69886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4076581" y="1525527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879954" y="2101306"/>
            <a:ext cx="11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Ethanoate de</a:t>
            </a:r>
          </a:p>
          <a:p>
            <a:pPr algn="ctr"/>
            <a:r>
              <a:rPr lang="fr-FR" sz="1200" b="1" u="sng" dirty="0" smtClean="0"/>
              <a:t>Benzyle (P)</a:t>
            </a:r>
            <a:endParaRPr lang="fr-FR" sz="12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54660" y="2608939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 </a:t>
            </a:r>
            <a:r>
              <a:rPr lang="fr-FR" dirty="0" err="1" smtClean="0"/>
              <a:t>mL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605365" y="263547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 </a:t>
            </a:r>
            <a:r>
              <a:rPr lang="fr-FR" dirty="0" err="1" smtClean="0"/>
              <a:t>mL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183050" y="2940776"/>
            <a:ext cx="9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~0,16 mol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1521617" y="2952220"/>
            <a:ext cx="9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~0,12 mol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823733" y="3432815"/>
            <a:ext cx="1269920" cy="149899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812292" y="4531315"/>
            <a:ext cx="12960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892374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71583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250792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430001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1788421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1609210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72463" y="4577084"/>
            <a:ext cx="28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5’</a:t>
            </a:r>
            <a:endParaRPr lang="fr-FR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101981" y="4580725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10’</a:t>
            </a:r>
            <a:endParaRPr lang="fr-FR" sz="1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288704" y="4584369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15’</a:t>
            </a:r>
            <a:endParaRPr lang="fr-FR" sz="1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468084" y="4580725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20’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93081" y="4580725"/>
            <a:ext cx="277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</a:t>
            </a:r>
          </a:p>
        </p:txBody>
      </p:sp>
      <p:sp>
        <p:nvSpPr>
          <p:cNvPr id="63" name="Ellipse 62"/>
          <p:cNvSpPr/>
          <p:nvPr/>
        </p:nvSpPr>
        <p:spPr>
          <a:xfrm>
            <a:off x="1963703" y="4509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871306" y="4578835"/>
            <a:ext cx="270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</a:t>
            </a:r>
            <a:endParaRPr lang="fr-FR" sz="1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656092" y="4578834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25’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953031" y="2528840"/>
            <a:ext cx="151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Anhydride acétique</a:t>
            </a:r>
          </a:p>
          <a:p>
            <a:pPr algn="ctr"/>
            <a:r>
              <a:rPr lang="fr-FR" sz="1200" dirty="0" smtClean="0"/>
              <a:t>+ Alcool benzylique</a:t>
            </a:r>
            <a:br>
              <a:rPr lang="fr-FR" sz="1200" dirty="0" smtClean="0"/>
            </a:br>
            <a:r>
              <a:rPr lang="fr-FR" sz="1200" dirty="0" smtClean="0"/>
              <a:t>+pierre ponce</a:t>
            </a:r>
            <a:endParaRPr lang="fr-FR" sz="1200" dirty="0"/>
          </a:p>
        </p:txBody>
      </p:sp>
      <p:sp>
        <p:nvSpPr>
          <p:cNvPr id="69" name="Accolade fermante 68"/>
          <p:cNvSpPr/>
          <p:nvPr/>
        </p:nvSpPr>
        <p:spPr>
          <a:xfrm>
            <a:off x="2635039" y="3489331"/>
            <a:ext cx="249260" cy="14598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063199" y="3972110"/>
            <a:ext cx="174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Dépôt sur la plaque</a:t>
            </a:r>
          </a:p>
          <a:p>
            <a:r>
              <a:rPr lang="fr-FR" dirty="0" smtClean="0"/>
              <a:t>CCM</a:t>
            </a:r>
            <a:r>
              <a:rPr lang="fr-FR" dirty="0"/>
              <a:t> </a:t>
            </a:r>
            <a:r>
              <a:rPr lang="fr-FR" dirty="0" smtClean="0"/>
              <a:t>avant élution</a:t>
            </a:r>
            <a:endParaRPr lang="fr-FR" dirty="0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827403" y="3676757"/>
            <a:ext cx="12960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 descr="Capture d’écran 2020-06-20 à 19.16.3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9" t="1005" r="25683" b="3030"/>
          <a:stretch/>
        </p:blipFill>
        <p:spPr>
          <a:xfrm>
            <a:off x="5329426" y="149433"/>
            <a:ext cx="1732952" cy="4111353"/>
          </a:xfrm>
          <a:prstGeom prst="rect">
            <a:avLst/>
          </a:prstGeom>
        </p:spPr>
      </p:pic>
      <p:pic>
        <p:nvPicPr>
          <p:cNvPr id="38" name="Image 37" descr="Capture d’écran 2020-06-20 à 19.17.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9" r="30802"/>
          <a:stretch/>
        </p:blipFill>
        <p:spPr>
          <a:xfrm>
            <a:off x="7050511" y="598253"/>
            <a:ext cx="1127606" cy="365246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20" y="0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CCM : élution et révélation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 smtClean="0"/>
              <a:t>6</a:t>
            </a:fld>
            <a:endParaRPr lang="fr" sz="1200"/>
          </a:p>
        </p:txBody>
      </p:sp>
      <p:sp>
        <p:nvSpPr>
          <p:cNvPr id="32" name="ZoneTexte 31"/>
          <p:cNvSpPr txBox="1"/>
          <p:nvPr/>
        </p:nvSpPr>
        <p:spPr>
          <a:xfrm>
            <a:off x="3515322" y="3332310"/>
            <a:ext cx="1113421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55" name="Groupe 17">
            <a:extLst>
              <a:ext uri="{FF2B5EF4-FFF2-40B4-BE49-F238E27FC236}">
                <a16:creationId xmlns="" xmlns:a16="http://schemas.microsoft.com/office/drawing/2014/main" id="{CF5B527D-5AE2-4D8E-8682-1F5E221F1EDB}"/>
              </a:ext>
            </a:extLst>
          </p:cNvPr>
          <p:cNvGrpSpPr/>
          <p:nvPr/>
        </p:nvGrpSpPr>
        <p:grpSpPr>
          <a:xfrm>
            <a:off x="1002767" y="1373622"/>
            <a:ext cx="3376040" cy="2144723"/>
            <a:chOff x="-675872" y="2779917"/>
            <a:chExt cx="5460927" cy="3516268"/>
          </a:xfrm>
        </p:grpSpPr>
        <p:cxnSp>
          <p:nvCxnSpPr>
            <p:cNvPr id="58" name="Connecteur droit 57">
              <a:extLst>
                <a:ext uri="{FF2B5EF4-FFF2-40B4-BE49-F238E27FC236}">
                  <a16:creationId xmlns="" xmlns:a16="http://schemas.microsoft.com/office/drawing/2014/main" id="{98948A1E-BF8A-48C5-AC62-086DEB5AB683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e 19">
              <a:extLst>
                <a:ext uri="{FF2B5EF4-FFF2-40B4-BE49-F238E27FC236}">
                  <a16:creationId xmlns="" xmlns:a16="http://schemas.microsoft.com/office/drawing/2014/main" id="{18031C64-8C12-4AB8-98C9-8AC555BFC713}"/>
                </a:ext>
              </a:extLst>
            </p:cNvPr>
            <p:cNvGrpSpPr/>
            <p:nvPr/>
          </p:nvGrpSpPr>
          <p:grpSpPr>
            <a:xfrm>
              <a:off x="-675872" y="2779917"/>
              <a:ext cx="5460927" cy="3516268"/>
              <a:chOff x="-675872" y="2779917"/>
              <a:chExt cx="5460927" cy="3516268"/>
            </a:xfrm>
          </p:grpSpPr>
          <p:grpSp>
            <p:nvGrpSpPr>
              <p:cNvPr id="62" name="Groupe 20">
                <a:extLst>
                  <a:ext uri="{FF2B5EF4-FFF2-40B4-BE49-F238E27FC236}">
                    <a16:creationId xmlns="" xmlns:a16="http://schemas.microsoft.com/office/drawing/2014/main" id="{D1FEAFA1-C9A6-4254-9752-B1D49C031361}"/>
                  </a:ext>
                </a:extLst>
              </p:cNvPr>
              <p:cNvGrpSpPr/>
              <p:nvPr/>
            </p:nvGrpSpPr>
            <p:grpSpPr>
              <a:xfrm>
                <a:off x="-675872" y="4126410"/>
                <a:ext cx="4389579" cy="2169775"/>
                <a:chOff x="-675872" y="4126410"/>
                <a:chExt cx="4389579" cy="2169775"/>
              </a:xfrm>
            </p:grpSpPr>
            <p:sp>
              <p:nvSpPr>
                <p:cNvPr id="73" name="ZoneTexte 72">
                  <a:extLst>
                    <a:ext uri="{FF2B5EF4-FFF2-40B4-BE49-F238E27FC236}">
                      <a16:creationId xmlns="" xmlns:a16="http://schemas.microsoft.com/office/drawing/2014/main" id="{70422014-72F8-4558-A6D3-AA403DBBB3A4}"/>
                    </a:ext>
                  </a:extLst>
                </p:cNvPr>
                <p:cNvSpPr txBox="1"/>
                <p:nvPr/>
              </p:nvSpPr>
              <p:spPr>
                <a:xfrm>
                  <a:off x="-675872" y="4126410"/>
                  <a:ext cx="3113416" cy="216977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2</a:t>
                  </a:r>
                  <a:r>
                    <a:rPr lang="fr-FR" sz="1600" dirty="0" smtClean="0"/>
                    <a:t>/</a:t>
                  </a:r>
                  <a:r>
                    <a:rPr lang="fr-FR" sz="1600" dirty="0"/>
                    <a:t>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Éthanoate </a:t>
                  </a:r>
                  <a:endParaRPr lang="fr-FR" sz="1600" dirty="0" smtClean="0"/>
                </a:p>
                <a:p>
                  <a:r>
                    <a:rPr lang="fr-FR" sz="1600" dirty="0"/>
                    <a:t> </a:t>
                  </a:r>
                  <a:r>
                    <a:rPr lang="fr-FR" sz="1600" dirty="0" smtClean="0"/>
                    <a:t>    d’éthyle </a:t>
                  </a:r>
                  <a:r>
                    <a:rPr lang="fr-FR" sz="1600" dirty="0"/>
                    <a:t>1</a:t>
                  </a:r>
                  <a:r>
                    <a:rPr lang="fr-FR" sz="1600" dirty="0" smtClean="0"/>
                    <a:t>/3</a:t>
                  </a:r>
                  <a:endParaRPr lang="fr-FR" sz="1600" dirty="0"/>
                </a:p>
              </p:txBody>
            </p:sp>
            <p:cxnSp>
              <p:nvCxnSpPr>
                <p:cNvPr id="74" name="Connecteur droit avec flèche 73">
                  <a:extLst>
                    <a:ext uri="{FF2B5EF4-FFF2-40B4-BE49-F238E27FC236}">
                      <a16:creationId xmlns="" xmlns:a16="http://schemas.microsoft.com/office/drawing/2014/main" id="{47ADF50E-AFBC-4429-9A50-7512DE6A9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7541" y="5436042"/>
                  <a:ext cx="1276166" cy="21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64" name="Groupe 21">
                <a:extLst>
                  <a:ext uri="{FF2B5EF4-FFF2-40B4-BE49-F238E27FC236}">
                    <a16:creationId xmlns="" xmlns:a16="http://schemas.microsoft.com/office/drawing/2014/main" id="{64F5239F-D662-4765-A74D-0F83FEEEE03F}"/>
                  </a:ext>
                </a:extLst>
              </p:cNvPr>
              <p:cNvGrpSpPr/>
              <p:nvPr/>
            </p:nvGrpSpPr>
            <p:grpSpPr>
              <a:xfrm>
                <a:off x="-23729" y="2779917"/>
                <a:ext cx="4808784" cy="2972094"/>
                <a:chOff x="-23729" y="2779917"/>
                <a:chExt cx="4808784" cy="2972094"/>
              </a:xfrm>
            </p:grpSpPr>
            <p:sp>
              <p:nvSpPr>
                <p:cNvPr id="65" name="Arrondir un rectangle avec un coin du même côté 734">
                  <a:extLst>
                    <a:ext uri="{FF2B5EF4-FFF2-40B4-BE49-F238E27FC236}">
                      <a16:creationId xmlns="" xmlns:a16="http://schemas.microsoft.com/office/drawing/2014/main" id="{4A75EB70-F5C6-45C4-B962-BB13936E8907}"/>
                    </a:ext>
                  </a:extLst>
                </p:cNvPr>
                <p:cNvSpPr/>
                <p:nvPr/>
              </p:nvSpPr>
              <p:spPr>
                <a:xfrm rot="10800000" flipH="1">
                  <a:off x="2636916" y="3025115"/>
                  <a:ext cx="2148139" cy="2726896"/>
                </a:xfrm>
                <a:custGeom>
                  <a:avLst/>
                  <a:gdLst>
                    <a:gd name="connsiteX0" fmla="*/ 358030 w 2148139"/>
                    <a:gd name="connsiteY0" fmla="*/ 0 h 2726896"/>
                    <a:gd name="connsiteX1" fmla="*/ 1790109 w 2148139"/>
                    <a:gd name="connsiteY1" fmla="*/ 0 h 2726896"/>
                    <a:gd name="connsiteX2" fmla="*/ 2148139 w 2148139"/>
                    <a:gd name="connsiteY2" fmla="*/ 358030 h 2726896"/>
                    <a:gd name="connsiteX3" fmla="*/ 2148139 w 2148139"/>
                    <a:gd name="connsiteY3" fmla="*/ 2726896 h 2726896"/>
                    <a:gd name="connsiteX4" fmla="*/ 2148139 w 2148139"/>
                    <a:gd name="connsiteY4" fmla="*/ 2726896 h 2726896"/>
                    <a:gd name="connsiteX5" fmla="*/ 0 w 2148139"/>
                    <a:gd name="connsiteY5" fmla="*/ 2726896 h 2726896"/>
                    <a:gd name="connsiteX6" fmla="*/ 0 w 2148139"/>
                    <a:gd name="connsiteY6" fmla="*/ 2726896 h 2726896"/>
                    <a:gd name="connsiteX7" fmla="*/ 0 w 2148139"/>
                    <a:gd name="connsiteY7" fmla="*/ 358030 h 2726896"/>
                    <a:gd name="connsiteX8" fmla="*/ 358030 w 2148139"/>
                    <a:gd name="connsiteY8" fmla="*/ 0 h 2726896"/>
                    <a:gd name="connsiteX0" fmla="*/ 0 w 2239579"/>
                    <a:gd name="connsiteY0" fmla="*/ 2726896 h 2818336"/>
                    <a:gd name="connsiteX1" fmla="*/ 0 w 2239579"/>
                    <a:gd name="connsiteY1" fmla="*/ 2726896 h 2818336"/>
                    <a:gd name="connsiteX2" fmla="*/ 0 w 2239579"/>
                    <a:gd name="connsiteY2" fmla="*/ 358030 h 2818336"/>
                    <a:gd name="connsiteX3" fmla="*/ 358030 w 2239579"/>
                    <a:gd name="connsiteY3" fmla="*/ 0 h 2818336"/>
                    <a:gd name="connsiteX4" fmla="*/ 1790109 w 2239579"/>
                    <a:gd name="connsiteY4" fmla="*/ 0 h 2818336"/>
                    <a:gd name="connsiteX5" fmla="*/ 2148139 w 2239579"/>
                    <a:gd name="connsiteY5" fmla="*/ 358030 h 2818336"/>
                    <a:gd name="connsiteX6" fmla="*/ 2148139 w 2239579"/>
                    <a:gd name="connsiteY6" fmla="*/ 2726896 h 2818336"/>
                    <a:gd name="connsiteX7" fmla="*/ 2239579 w 2239579"/>
                    <a:gd name="connsiteY7" fmla="*/ 2818336 h 2818336"/>
                    <a:gd name="connsiteX0" fmla="*/ 0 w 2148139"/>
                    <a:gd name="connsiteY0" fmla="*/ 2726896 h 2726896"/>
                    <a:gd name="connsiteX1" fmla="*/ 0 w 2148139"/>
                    <a:gd name="connsiteY1" fmla="*/ 2726896 h 2726896"/>
                    <a:gd name="connsiteX2" fmla="*/ 0 w 2148139"/>
                    <a:gd name="connsiteY2" fmla="*/ 358030 h 2726896"/>
                    <a:gd name="connsiteX3" fmla="*/ 358030 w 2148139"/>
                    <a:gd name="connsiteY3" fmla="*/ 0 h 2726896"/>
                    <a:gd name="connsiteX4" fmla="*/ 1790109 w 2148139"/>
                    <a:gd name="connsiteY4" fmla="*/ 0 h 2726896"/>
                    <a:gd name="connsiteX5" fmla="*/ 2148139 w 2148139"/>
                    <a:gd name="connsiteY5" fmla="*/ 358030 h 2726896"/>
                    <a:gd name="connsiteX6" fmla="*/ 2148139 w 2148139"/>
                    <a:gd name="connsiteY6" fmla="*/ 2726896 h 272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139" h="2726896">
                      <a:moveTo>
                        <a:pt x="0" y="2726896"/>
                      </a:moveTo>
                      <a:lnTo>
                        <a:pt x="0" y="2726896"/>
                      </a:lnTo>
                      <a:lnTo>
                        <a:pt x="0" y="358030"/>
                      </a:lnTo>
                      <a:cubicBezTo>
                        <a:pt x="0" y="160295"/>
                        <a:pt x="160295" y="0"/>
                        <a:pt x="358030" y="0"/>
                      </a:cubicBezTo>
                      <a:lnTo>
                        <a:pt x="1790109" y="0"/>
                      </a:lnTo>
                      <a:cubicBezTo>
                        <a:pt x="1987844" y="0"/>
                        <a:pt x="2148139" y="160295"/>
                        <a:pt x="2148139" y="358030"/>
                      </a:cubicBezTo>
                      <a:lnTo>
                        <a:pt x="2148139" y="2726896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grpSp>
              <p:nvGrpSpPr>
                <p:cNvPr id="68" name="Groupe 23">
                  <a:extLst>
                    <a:ext uri="{FF2B5EF4-FFF2-40B4-BE49-F238E27FC236}">
                      <a16:creationId xmlns="" xmlns:a16="http://schemas.microsoft.com/office/drawing/2014/main" id="{27B4B310-13BC-49E1-8793-BB4A1A0E7708}"/>
                    </a:ext>
                  </a:extLst>
                </p:cNvPr>
                <p:cNvGrpSpPr/>
                <p:nvPr/>
              </p:nvGrpSpPr>
              <p:grpSpPr>
                <a:xfrm>
                  <a:off x="-23729" y="2779917"/>
                  <a:ext cx="2847915" cy="1239678"/>
                  <a:chOff x="-23729" y="2779917"/>
                  <a:chExt cx="2847915" cy="1239678"/>
                </a:xfrm>
              </p:grpSpPr>
              <p:sp>
                <p:nvSpPr>
                  <p:cNvPr id="71" name="ZoneTexte 70">
                    <a:extLst>
                      <a:ext uri="{FF2B5EF4-FFF2-40B4-BE49-F238E27FC236}">
                        <a16:creationId xmlns="" xmlns:a16="http://schemas.microsoft.com/office/drawing/2014/main" id="{25B12ED7-9421-4643-9AC3-2F7A7E42BCB5}"/>
                      </a:ext>
                    </a:extLst>
                  </p:cNvPr>
                  <p:cNvSpPr txBox="1"/>
                  <p:nvPr/>
                </p:nvSpPr>
                <p:spPr>
                  <a:xfrm>
                    <a:off x="-23729" y="2779917"/>
                    <a:ext cx="1811069" cy="1059659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Plaque de Silice</a:t>
                    </a:r>
                    <a:endParaRPr lang="fr-FR" dirty="0"/>
                  </a:p>
                </p:txBody>
              </p:sp>
              <p:cxnSp>
                <p:nvCxnSpPr>
                  <p:cNvPr id="72" name="Connecteur droit avec flèche 71">
                    <a:extLst>
                      <a:ext uri="{FF2B5EF4-FFF2-40B4-BE49-F238E27FC236}">
                        <a16:creationId xmlns="" xmlns:a16="http://schemas.microsoft.com/office/drawing/2014/main" id="{4EC9263E-1573-41C0-9889-CE348B2F78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46457" y="4019595"/>
                    <a:ext cx="67772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cxnSp>
        <p:nvCxnSpPr>
          <p:cNvPr id="75" name="Connecteur droit 74"/>
          <p:cNvCxnSpPr/>
          <p:nvPr/>
        </p:nvCxnSpPr>
        <p:spPr>
          <a:xfrm>
            <a:off x="3059372" y="2008433"/>
            <a:ext cx="405891" cy="137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71" idx="3"/>
          </p:cNvCxnSpPr>
          <p:nvPr/>
        </p:nvCxnSpPr>
        <p:spPr>
          <a:xfrm flipH="1" flipV="1">
            <a:off x="2525568" y="1696788"/>
            <a:ext cx="235106" cy="432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2995127" y="1518660"/>
            <a:ext cx="1453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5210" y="4866501"/>
            <a:ext cx="5173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http://f.bruneau3.free.fr/</a:t>
            </a:r>
            <a:r>
              <a:rPr lang="fr-FR" sz="1200" dirty="0" err="1"/>
              <a:t>activites-tp</a:t>
            </a:r>
            <a:r>
              <a:rPr lang="fr-FR" sz="1200" dirty="0"/>
              <a:t>/</a:t>
            </a:r>
            <a:r>
              <a:rPr lang="fr-FR" sz="1200" dirty="0" err="1"/>
              <a:t>ts</a:t>
            </a:r>
            <a:r>
              <a:rPr lang="fr-FR" sz="1200" dirty="0"/>
              <a:t>/correction-</a:t>
            </a:r>
            <a:r>
              <a:rPr lang="fr-FR" sz="1200" dirty="0" err="1"/>
              <a:t>activite</a:t>
            </a:r>
            <a:r>
              <a:rPr lang="fr-FR" sz="1200" dirty="0"/>
              <a:t>-suivi-par-</a:t>
            </a:r>
            <a:r>
              <a:rPr lang="fr-FR" sz="1200" dirty="0" err="1"/>
              <a:t>ccm.pdf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561050" y="3787217"/>
            <a:ext cx="74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    0’     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6318090" y="3767125"/>
            <a:ext cx="83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10’   15’     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7100590" y="3771202"/>
            <a:ext cx="42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0’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7485331" y="3767360"/>
            <a:ext cx="424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5</a:t>
            </a:r>
            <a:r>
              <a:rPr lang="fr-FR" dirty="0"/>
              <a:t>’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881851" y="3771856"/>
            <a:ext cx="3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</a:t>
            </a:r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185179" y="3718882"/>
            <a:ext cx="1805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Élution de la plaque</a:t>
            </a:r>
            <a:endParaRPr lang="fr-FR" i="1" u="sng" dirty="0"/>
          </a:p>
        </p:txBody>
      </p:sp>
      <p:sp>
        <p:nvSpPr>
          <p:cNvPr id="85" name="Rectangle 84"/>
          <p:cNvSpPr/>
          <p:nvPr/>
        </p:nvSpPr>
        <p:spPr>
          <a:xfrm>
            <a:off x="5270078" y="1"/>
            <a:ext cx="3537124" cy="5934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208818" y="152401"/>
            <a:ext cx="3537124" cy="5934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5111965" y="4233266"/>
            <a:ext cx="3537124" cy="5934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5475819" y="4288570"/>
            <a:ext cx="256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Révélation de la plaque CCM</a:t>
            </a:r>
            <a:endParaRPr lang="fr-FR" i="1" u="sng" dirty="0"/>
          </a:p>
        </p:txBody>
      </p:sp>
      <p:pic>
        <p:nvPicPr>
          <p:cNvPr id="88" name="Image 87" descr="Capture d’écran 2020-06-20 à 19.17.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9" t="48661" r="30802" b="46140"/>
          <a:stretch/>
        </p:blipFill>
        <p:spPr>
          <a:xfrm>
            <a:off x="7036738" y="2587327"/>
            <a:ext cx="1127606" cy="1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820" y="147512"/>
            <a:ext cx="8520600" cy="572700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Suivi cinétique de la réaction entre les ions iodures et  </a:t>
            </a:r>
            <a:r>
              <a:rPr lang="fr-FR" b="1" dirty="0" err="1">
                <a:solidFill>
                  <a:srgbClr val="DD7E6B"/>
                </a:solidFill>
              </a:rPr>
              <a:t>peroxodisulfates</a:t>
            </a:r>
            <a:r>
              <a:rPr lang="fr-FR" b="1" dirty="0">
                <a:solidFill>
                  <a:srgbClr val="DD7E6B"/>
                </a:solidFill>
              </a:rPr>
              <a:t>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  <p:sp>
        <p:nvSpPr>
          <p:cNvPr id="21" name="ZoneTexte 20"/>
          <p:cNvSpPr txBox="1"/>
          <p:nvPr/>
        </p:nvSpPr>
        <p:spPr>
          <a:xfrm>
            <a:off x="2590800" y="4394200"/>
            <a:ext cx="74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=0 s </a:t>
            </a:r>
            <a:endParaRPr lang="fr-FR" dirty="0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700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25849" y="2235200"/>
            <a:ext cx="232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 </a:t>
            </a:r>
            <a:r>
              <a:rPr lang="fr-FR" dirty="0" err="1" smtClean="0"/>
              <a:t>mL</a:t>
            </a:r>
            <a:r>
              <a:rPr lang="fr-FR" dirty="0" smtClean="0"/>
              <a:t> de KI à 1mol/L</a:t>
            </a:r>
          </a:p>
          <a:p>
            <a:r>
              <a:rPr lang="fr-FR" dirty="0" smtClean="0"/>
              <a:t>      ~ n</a:t>
            </a:r>
            <a:r>
              <a:rPr lang="fr-FR" baseline="-25000" dirty="0" smtClean="0"/>
              <a:t>0</a:t>
            </a:r>
            <a:r>
              <a:rPr lang="fr-FR" dirty="0" smtClean="0"/>
              <a:t>(I-) =  0,015 mol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de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10</a:t>
            </a:r>
            <a:r>
              <a:rPr lang="fr-FR" baseline="30000" dirty="0" smtClean="0"/>
              <a:t>-3</a:t>
            </a:r>
            <a:r>
              <a:rPr lang="fr-FR" dirty="0" smtClean="0"/>
              <a:t> mol/L</a:t>
            </a:r>
          </a:p>
          <a:p>
            <a:r>
              <a:rPr lang="fr-FR" dirty="0" smtClean="0"/>
              <a:t>      ~</a:t>
            </a:r>
            <a:r>
              <a:rPr lang="fr-FR" dirty="0"/>
              <a:t>n</a:t>
            </a:r>
            <a:r>
              <a:rPr lang="fr-FR" baseline="-25000" dirty="0"/>
              <a:t>0</a:t>
            </a:r>
            <a:r>
              <a:rPr lang="fr-FR" dirty="0" smtClean="0"/>
              <a:t>(S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baseline="30000" dirty="0" smtClean="0"/>
              <a:t>2-</a:t>
            </a:r>
            <a:r>
              <a:rPr lang="fr-FR" dirty="0" smtClean="0"/>
              <a:t>)= 5.10</a:t>
            </a:r>
            <a:r>
              <a:rPr lang="fr-FR" baseline="30000" dirty="0" smtClean="0"/>
              <a:t>-6</a:t>
            </a:r>
            <a:r>
              <a:rPr lang="fr-FR" dirty="0" smtClean="0"/>
              <a:t> mol</a:t>
            </a:r>
            <a:endParaRPr lang="fr-FR" dirty="0"/>
          </a:p>
        </p:txBody>
      </p:sp>
      <p:sp>
        <p:nvSpPr>
          <p:cNvPr id="43" name="Flèche courbée vers le bas 42"/>
          <p:cNvSpPr/>
          <p:nvPr/>
        </p:nvSpPr>
        <p:spPr>
          <a:xfrm>
            <a:off x="2819400" y="2019300"/>
            <a:ext cx="2565400" cy="8636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7300" y="3060700"/>
            <a:ext cx="330200" cy="1206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67300" y="3479800"/>
            <a:ext cx="330200" cy="787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05" y="2197100"/>
            <a:ext cx="2413000" cy="2413000"/>
          </a:xfrm>
          <a:prstGeom prst="rect">
            <a:avLst/>
          </a:prstGeom>
        </p:spPr>
      </p:pic>
      <p:cxnSp>
        <p:nvCxnSpPr>
          <p:cNvPr id="49" name="Connecteur droit 48"/>
          <p:cNvCxnSpPr/>
          <p:nvPr/>
        </p:nvCxnSpPr>
        <p:spPr>
          <a:xfrm>
            <a:off x="2485423" y="3479800"/>
            <a:ext cx="1041400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927600" y="4470400"/>
            <a:ext cx="137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=quelques s </a:t>
            </a:r>
            <a:endParaRPr lang="fr-FR" dirty="0"/>
          </a:p>
        </p:txBody>
      </p:sp>
      <p:sp>
        <p:nvSpPr>
          <p:cNvPr id="51" name="Accolade fermante 50"/>
          <p:cNvSpPr/>
          <p:nvPr/>
        </p:nvSpPr>
        <p:spPr>
          <a:xfrm>
            <a:off x="5613400" y="3035300"/>
            <a:ext cx="2794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286500" y="314960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Cuve introduite dans le spectrophotomètre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61044" y="3718882"/>
            <a:ext cx="187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</a:t>
            </a:r>
            <a:r>
              <a:rPr lang="fr-FR" dirty="0" err="1" smtClean="0"/>
              <a:t>Beer</a:t>
            </a:r>
            <a:r>
              <a:rPr lang="fr-FR" dirty="0" smtClean="0"/>
              <a:t>-Lambert:</a:t>
            </a:r>
          </a:p>
          <a:p>
            <a:r>
              <a:rPr lang="fr-FR" dirty="0" smtClean="0"/>
              <a:t>A=ξ</a:t>
            </a:r>
            <a:r>
              <a:rPr lang="fr-FR" baseline="-25000" dirty="0" smtClean="0"/>
              <a:t>I2</a:t>
            </a:r>
            <a:r>
              <a:rPr lang="fr-FR" dirty="0" smtClean="0"/>
              <a:t>.l.[I</a:t>
            </a:r>
            <a:r>
              <a:rPr lang="fr-FR" baseline="-25000" dirty="0" smtClean="0"/>
              <a:t>2</a:t>
            </a:r>
            <a:r>
              <a:rPr lang="fr-F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74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53304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Spectre de I</a:t>
            </a:r>
            <a:r>
              <a:rPr lang="fr-FR" b="1" baseline="-25000" dirty="0" smtClean="0">
                <a:solidFill>
                  <a:srgbClr val="DD7E6B"/>
                </a:solidFill>
              </a:rPr>
              <a:t>2</a:t>
            </a:r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  <p:pic>
        <p:nvPicPr>
          <p:cNvPr id="3" name="Image 2" descr="Capture d-ecran -3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14212" r="16846" b="20558"/>
          <a:stretch/>
        </p:blipFill>
        <p:spPr>
          <a:xfrm>
            <a:off x="610997" y="850759"/>
            <a:ext cx="5543478" cy="37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6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Tableau d’avancement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2034"/>
              </p:ext>
            </p:extLst>
          </p:nvPr>
        </p:nvGraphicFramePr>
        <p:xfrm>
          <a:off x="317500" y="1390650"/>
          <a:ext cx="7512896" cy="228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460500"/>
                <a:gridCol w="1584536"/>
                <a:gridCol w="1427480"/>
                <a:gridCol w="1427480"/>
              </a:tblGrid>
              <a:tr h="614965">
                <a:tc gridSpan="5">
                  <a:txBody>
                    <a:bodyPr/>
                    <a:lstStyle/>
                    <a:p>
                      <a:r>
                        <a:rPr lang="fr-FR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      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I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+       S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         I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     2 SO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40122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-25000" dirty="0" smtClean="0"/>
                        <a:t> </a:t>
                      </a:r>
                      <a:r>
                        <a:rPr lang="fr-FR" baseline="0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l’instant 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sz="1000" baseline="0" dirty="0" smtClean="0"/>
                        <a:t>Avancement = x(</a:t>
                      </a:r>
                      <a:r>
                        <a:rPr lang="fr-FR" sz="1000" baseline="0" dirty="0" err="1" smtClean="0"/>
                        <a:t>t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(EXCES)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2.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l’instant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final</a:t>
                      </a:r>
                    </a:p>
                    <a:p>
                      <a:r>
                        <a:rPr lang="fr-F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Avancement 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</a:t>
                      </a:r>
                      <a:r>
                        <a:rPr lang="fr-FR" sz="1000" b="0" i="0" u="none" strike="noStrike" cap="none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  <a:endParaRPr lang="fr-FR" sz="10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baseline="-25000" dirty="0" smtClean="0"/>
                        <a:t>f</a:t>
                      </a:r>
                      <a:r>
                        <a:rPr lang="fr-FR" sz="1400" i="0" baseline="0" dirty="0" smtClean="0">
                          <a:effectLst/>
                          <a:latin typeface="+mj-lt"/>
                          <a:ea typeface="Arial"/>
                        </a:rPr>
                        <a:t>=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sz="1400" i="0" baseline="-25000" dirty="0" err="1" smtClean="0">
                          <a:effectLst/>
                          <a:latin typeface="+mj-lt"/>
                          <a:ea typeface="Arial"/>
                        </a:rPr>
                        <a:t>f</a:t>
                      </a:r>
                      <a:r>
                        <a:rPr lang="fr-FR" sz="1400" i="0" dirty="0" smtClean="0">
                          <a:effectLst/>
                          <a:latin typeface="+mj-lt"/>
                          <a:ea typeface="Arial"/>
                        </a:rPr>
                        <a:t>=</a:t>
                      </a: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2.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sz="1400" b="0" i="0" u="none" strike="noStrike" cap="none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f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=2.</a:t>
                      </a: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1083</Words>
  <Application>Microsoft Macintosh PowerPoint</Application>
  <PresentationFormat>Présentation à l'écran (16:9)</PresentationFormat>
  <Paragraphs>224</Paragraphs>
  <Slides>16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Simple Light</vt:lpstr>
      <vt:lpstr>Cinétique et catalyse </vt:lpstr>
      <vt:lpstr>Exemples de cinétique dans la nature et au quotidien</vt:lpstr>
      <vt:lpstr>Réaction lentes et rapides ?</vt:lpstr>
      <vt:lpstr>Réaction lentes et rapides ?</vt:lpstr>
      <vt:lpstr>Suivi d’une estérification par CCM</vt:lpstr>
      <vt:lpstr>CCM : élution et révélation</vt:lpstr>
      <vt:lpstr>Suivi cinétique de la réaction entre les ions iodures et  peroxodisulfates </vt:lpstr>
      <vt:lpstr>Spectre de I2</vt:lpstr>
      <vt:lpstr>Tableau d’avancement</vt:lpstr>
      <vt:lpstr>Détermination du temps de demi-réaction</vt:lpstr>
      <vt:lpstr>Influence de la température sur une réaction </vt:lpstr>
      <vt:lpstr>Influence de la température sur une réaction </vt:lpstr>
      <vt:lpstr>Influence de la concentration</vt:lpstr>
      <vt:lpstr>Influence de la concentration</vt:lpstr>
      <vt:lpstr>Pots catalytique</vt:lpstr>
      <vt:lpstr>Les différentes catalyses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67</cp:revision>
  <dcterms:modified xsi:type="dcterms:W3CDTF">2020-06-21T11:06:31Z</dcterms:modified>
</cp:coreProperties>
</file>