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6"/>
  </p:notesMasterIdLst>
  <p:sldIdLst>
    <p:sldId id="263" r:id="rId4"/>
    <p:sldId id="261" r:id="rId5"/>
    <p:sldId id="271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62" r:id="rId14"/>
    <p:sldId id="270" r:id="rId15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182"/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240" y="-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AD211D6D-C1B6-6242-8A66-3335B84D0A30}" type="datetime1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06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800">
                <a:solidFill>
                  <a:srgbClr val="CF8182"/>
                </a:solidFill>
              </a:defRPr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6335"/>
            <a:ext cx="1854203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09E148A-83D8-4982-A416-989443033FB2}" type="datetime1">
              <a:rPr lang="fr-FR" smtClean="0"/>
              <a:t>22/06/20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6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1" r:id="rId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fr.wikiversity.org/wiki/Thermodynamique_des_m%C3%A9langes/Diagrammes_binaires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 dirty="0" smtClean="0"/>
              <a:t>Du corps pur au mélange binaire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5550"/>
            <a:ext cx="9144000" cy="467334"/>
          </a:xfrm>
          <a:solidFill>
            <a:srgbClr val="CF8182"/>
          </a:solidFill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4968" y="4581194"/>
            <a:ext cx="192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98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1044136-A0C9-48BA-B304-1DAFA461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21" y="449566"/>
            <a:ext cx="7543800" cy="457748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solidFill>
                  <a:srgbClr val="CF8182"/>
                </a:solidFill>
              </a:rPr>
              <a:t>Diagramme</a:t>
            </a:r>
            <a:r>
              <a:rPr lang="fr-FR" dirty="0"/>
              <a:t> </a:t>
            </a:r>
            <a:r>
              <a:rPr lang="fr-FR" sz="3100" dirty="0">
                <a:solidFill>
                  <a:srgbClr val="CF8182"/>
                </a:solidFill>
              </a:rPr>
              <a:t>binaire Pb/Sn</a:t>
            </a:r>
            <a:br>
              <a:rPr lang="fr-FR" sz="3100" dirty="0">
                <a:solidFill>
                  <a:srgbClr val="CF8182"/>
                </a:solidFill>
              </a:rPr>
            </a:br>
            <a:r>
              <a:rPr lang="fr-FR" sz="3100" dirty="0">
                <a:solidFill>
                  <a:srgbClr val="CF8182"/>
                </a:solidFill>
              </a:rPr>
              <a:t>Solides non-miscibles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51E1CC5A-AD1A-4051-957C-200707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FA45FB8-B50C-4F91-B8B2-40381D95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42" y="1385880"/>
            <a:ext cx="6216235" cy="33779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319662" y="2157940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325</a:t>
            </a:r>
            <a:endParaRPr lang="fr-FR" sz="1000" dirty="0"/>
          </a:p>
        </p:txBody>
      </p:sp>
      <p:sp>
        <p:nvSpPr>
          <p:cNvPr id="7" name="ZoneTexte 6"/>
          <p:cNvSpPr txBox="1"/>
          <p:nvPr/>
        </p:nvSpPr>
        <p:spPr>
          <a:xfrm>
            <a:off x="6937411" y="2541231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273</a:t>
            </a:r>
            <a:endParaRPr lang="fr-FR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5846484" y="4141139"/>
            <a:ext cx="441195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0,38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31906" y="4034572"/>
            <a:ext cx="58328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/>
              <a:t>w</a:t>
            </a:r>
            <a:r>
              <a:rPr lang="fr-FR" sz="1000" dirty="0" smtClean="0"/>
              <a:t>(Pb)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725694" y="4256583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Pb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171536" y="4292105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Sn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677748" y="3777041"/>
            <a:ext cx="8852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Sn(s) +Pb(s)</a:t>
            </a:r>
            <a:endParaRPr lang="fr-FR" sz="1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468147" y="3182054"/>
            <a:ext cx="399639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Pb(s)</a:t>
            </a:r>
            <a:endParaRPr lang="fr-FR" sz="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293018" y="3137645"/>
            <a:ext cx="461807" cy="215444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Sn(s)</a:t>
            </a:r>
            <a:endParaRPr lang="fr-FR" sz="8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666015" y="2157940"/>
            <a:ext cx="0" cy="328575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694082" y="3740086"/>
            <a:ext cx="0" cy="328575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388219" y="3750400"/>
            <a:ext cx="0" cy="328575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91647" y="1425165"/>
            <a:ext cx="8852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/>
              <a:t>Sn pur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895536" y="1399958"/>
            <a:ext cx="8852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Pb pur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843686" y="45290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181520" y="4259450"/>
            <a:ext cx="1326436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Liq</a:t>
            </a:r>
            <a:r>
              <a:rPr lang="fr-FR" sz="1000" dirty="0" smtClean="0"/>
              <a:t> + Sn(s) + Pb(s)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603889" y="4260883"/>
            <a:ext cx="1040823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Sn(s) + Pb(s)</a:t>
            </a:r>
            <a:endParaRPr lang="fr-FR" sz="1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70481" y="3122754"/>
            <a:ext cx="559497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700" dirty="0" err="1" smtClean="0"/>
              <a:t>Liq</a:t>
            </a:r>
            <a:r>
              <a:rPr lang="fr-FR" sz="700" dirty="0" smtClean="0"/>
              <a:t>+ Sn(s)</a:t>
            </a:r>
            <a:endParaRPr lang="fr-FR" sz="7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335304" y="3026503"/>
            <a:ext cx="559497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700" dirty="0" err="1" smtClean="0"/>
              <a:t>Liq</a:t>
            </a:r>
            <a:r>
              <a:rPr lang="fr-FR" sz="700" dirty="0" smtClean="0"/>
              <a:t>+ Pb(s)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62651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391F1C49-92D0-453E-8AD7-1D0FB830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7E1FFC24-D864-4D33-B1DD-293C0210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3" y="267690"/>
            <a:ext cx="7543800" cy="636857"/>
          </a:xfrm>
        </p:spPr>
        <p:txBody>
          <a:bodyPr/>
          <a:lstStyle/>
          <a:p>
            <a:pPr algn="ctr"/>
            <a:r>
              <a:rPr lang="fr-FR" sz="3200" dirty="0"/>
              <a:t>Diagramme binaire et composé défini (Mg-Si)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6B66D8A9-D0E1-4E7B-AE53-610386EC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70" y="808948"/>
            <a:ext cx="5707259" cy="37958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93531" y="4298119"/>
            <a:ext cx="364691" cy="24622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wSi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7440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E1A1D2-AF98-4C6D-9648-5747164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900" dirty="0">
                <a:solidFill>
                  <a:srgbClr val="CF8182"/>
                </a:solidFill>
              </a:rPr>
              <a:t>Diagramme binaire </a:t>
            </a:r>
            <a:r>
              <a:rPr lang="fr-FR" sz="2900" dirty="0" err="1">
                <a:solidFill>
                  <a:srgbClr val="CF8182"/>
                </a:solidFill>
              </a:rPr>
              <a:t>NaCl</a:t>
            </a:r>
            <a:r>
              <a:rPr lang="fr-FR" sz="2900" dirty="0">
                <a:solidFill>
                  <a:srgbClr val="CF8182"/>
                </a:solidFill>
              </a:rPr>
              <a:t>/H2O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675A0BC-7A8F-4E8F-8577-1A2D3A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747CABD-CB81-4CEA-A728-D88E1759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312" y="1603490"/>
            <a:ext cx="3723377" cy="2850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380BCF-2235-4C07-95A0-761BE0F13D3F}"/>
              </a:ext>
            </a:extLst>
          </p:cNvPr>
          <p:cNvSpPr/>
          <p:nvPr/>
        </p:nvSpPr>
        <p:spPr>
          <a:xfrm>
            <a:off x="145317" y="4906561"/>
            <a:ext cx="7136295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sz="11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PC-PC*. Dunod, 2014</a:t>
            </a:r>
            <a:endParaRPr lang="fr-FR" sz="1100" i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91A827AA-FC3F-4B0E-99B2-2F9E9AD1411E}"/>
              </a:ext>
            </a:extLst>
          </p:cNvPr>
          <p:cNvSpPr txBox="1"/>
          <p:nvPr/>
        </p:nvSpPr>
        <p:spPr>
          <a:xfrm>
            <a:off x="3787235" y="1407536"/>
            <a:ext cx="1688829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1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9848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6A25210A-46E0-487D-B547-ADAA246D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xmlns="" id="{012456B1-741D-4D5A-8D90-B1AF7EE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Diagramme de phase de l’eau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F5C5A57-7FC0-4FFE-89B0-A281877C2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" t="2088"/>
          <a:stretch/>
        </p:blipFill>
        <p:spPr>
          <a:xfrm>
            <a:off x="2094614" y="914400"/>
            <a:ext cx="4731598" cy="35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321" y="250137"/>
            <a:ext cx="7543800" cy="45774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Acquisition d’une courbe de refroidissement</a:t>
            </a:r>
            <a:endParaRPr lang="fr-FR" dirty="0">
              <a:solidFill>
                <a:srgbClr val="CF8182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 descr="Capture d’écran 2020-06-22 à 12.1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4" y="1146777"/>
            <a:ext cx="5740520" cy="35707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49719" y="3945903"/>
            <a:ext cx="78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étudié</a:t>
            </a:r>
            <a:endParaRPr lang="fr-FR" dirty="0"/>
          </a:p>
        </p:txBody>
      </p:sp>
      <p:sp>
        <p:nvSpPr>
          <p:cNvPr id="6" name="Forme libre 5"/>
          <p:cNvSpPr/>
          <p:nvPr/>
        </p:nvSpPr>
        <p:spPr>
          <a:xfrm rot="555346">
            <a:off x="5825508" y="1750995"/>
            <a:ext cx="573599" cy="690533"/>
          </a:xfrm>
          <a:custGeom>
            <a:avLst/>
            <a:gdLst>
              <a:gd name="connsiteX0" fmla="*/ 6434 w 573599"/>
              <a:gd name="connsiteY0" fmla="*/ 690533 h 690533"/>
              <a:gd name="connsiteX1" fmla="*/ 80412 w 573599"/>
              <a:gd name="connsiteY1" fmla="*/ 172633 h 690533"/>
              <a:gd name="connsiteX2" fmla="*/ 573599 w 573599"/>
              <a:gd name="connsiteY2" fmla="*/ 0 h 690533"/>
              <a:gd name="connsiteX3" fmla="*/ 573599 w 573599"/>
              <a:gd name="connsiteY3" fmla="*/ 0 h 69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599" h="690533">
                <a:moveTo>
                  <a:pt x="6434" y="690533"/>
                </a:moveTo>
                <a:cubicBezTo>
                  <a:pt x="-3841" y="489127"/>
                  <a:pt x="-14116" y="287722"/>
                  <a:pt x="80412" y="172633"/>
                </a:cubicBezTo>
                <a:cubicBezTo>
                  <a:pt x="174940" y="57544"/>
                  <a:pt x="573599" y="0"/>
                  <a:pt x="573599" y="0"/>
                </a:cubicBezTo>
                <a:lnTo>
                  <a:pt x="573599" y="0"/>
                </a:ln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519138" y="1615353"/>
            <a:ext cx="262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Acquisition sur ordinateur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0572" y="4821400"/>
            <a:ext cx="487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Florilège </a:t>
            </a:r>
            <a:r>
              <a:rPr lang="fr-FR" sz="1200" dirty="0"/>
              <a:t>de chimie 2</a:t>
            </a:r>
            <a:r>
              <a:rPr lang="fr-FR" sz="1200" baseline="30000" dirty="0"/>
              <a:t>ème</a:t>
            </a:r>
            <a:r>
              <a:rPr lang="fr-FR" sz="1200" dirty="0"/>
              <a:t> édition, Florence </a:t>
            </a:r>
            <a:r>
              <a:rPr lang="fr-FR" sz="1200" dirty="0" err="1"/>
              <a:t>Daumarie</a:t>
            </a:r>
            <a:r>
              <a:rPr lang="fr-FR" sz="1200" dirty="0"/>
              <a:t> et al., Hermann (2002). 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429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0B5C905-AB1C-4F22-965A-2EF7E34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Courbes de refroidissement Cu/Ni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51AF34A-4F05-470A-AC18-6BFB345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67641884-50F4-4F25-AA07-DCD28373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32" y="1508283"/>
            <a:ext cx="3755255" cy="31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3756E28-584F-46E4-AA25-9E2B8778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60" y="123447"/>
            <a:ext cx="7543800" cy="872043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Diagramme binaire Cu/Ni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Solides 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AB4DA3DD-99B9-441D-A29A-0B9E346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043721" y="3738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7">
            <a:extLst>
              <a:ext uri="{FF2B5EF4-FFF2-40B4-BE49-F238E27FC236}">
                <a16:creationId xmlns="" xmlns:a16="http://schemas.microsoft.com/office/drawing/2014/main" id="{C05F7E93-AF91-4C10-B561-5646EE95BEA0}"/>
              </a:ext>
            </a:extLst>
          </p:cNvPr>
          <p:cNvGrpSpPr/>
          <p:nvPr/>
        </p:nvGrpSpPr>
        <p:grpSpPr>
          <a:xfrm>
            <a:off x="306200" y="932519"/>
            <a:ext cx="7910533" cy="4212569"/>
            <a:chOff x="2140733" y="1886981"/>
            <a:chExt cx="7910533" cy="4212569"/>
          </a:xfrm>
        </p:grpSpPr>
        <p:pic>
          <p:nvPicPr>
            <p:cNvPr id="12" name="Image 11">
              <a:extLst>
                <a:ext uri="{FF2B5EF4-FFF2-40B4-BE49-F238E27FC236}">
                  <a16:creationId xmlns="" xmlns:a16="http://schemas.microsoft.com/office/drawing/2014/main" id="{F8DFAE39-701E-4D0F-AAC0-D3B6640EC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0733" y="1886981"/>
              <a:ext cx="7910533" cy="421256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="" xmlns:a16="http://schemas.microsoft.com/office/drawing/2014/main" id="{B9B68CF0-ABA1-4FA3-8FAE-38AD3F633888}"/>
                </a:ext>
              </a:extLst>
            </p:cNvPr>
            <p:cNvSpPr txBox="1"/>
            <p:nvPr/>
          </p:nvSpPr>
          <p:spPr>
            <a:xfrm>
              <a:off x="7951305" y="5367130"/>
              <a:ext cx="74212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0,48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="" xmlns:a16="http://schemas.microsoft.com/office/drawing/2014/main" id="{6180195D-E668-498F-B50A-703F9B7874C5}"/>
                </a:ext>
              </a:extLst>
            </p:cNvPr>
            <p:cNvSpPr txBox="1"/>
            <p:nvPr/>
          </p:nvSpPr>
          <p:spPr>
            <a:xfrm>
              <a:off x="8630224" y="5367130"/>
              <a:ext cx="74212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0,73</a:t>
              </a: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7955522" y="4638074"/>
            <a:ext cx="48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</a:t>
            </a:r>
            <a:r>
              <a:rPr lang="fr-FR" baseline="-25000" dirty="0" err="1" smtClean="0"/>
              <a:t>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4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8BD26C2-41DC-4569-9794-08F9DCA2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1" y="625918"/>
            <a:ext cx="7543800" cy="45774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Théorèmes généraux : 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Utilisation des diagrammes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E96C8CE6-1055-4BC9-8399-A065696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F17B544F-DDB2-4093-8273-165ED1B69919}"/>
              </a:ext>
            </a:extLst>
          </p:cNvPr>
          <p:cNvGrpSpPr/>
          <p:nvPr/>
        </p:nvGrpSpPr>
        <p:grpSpPr>
          <a:xfrm>
            <a:off x="491297" y="1527948"/>
            <a:ext cx="3699703" cy="2751458"/>
            <a:chOff x="655062" y="2036636"/>
            <a:chExt cx="4932937" cy="3667478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90C0BF47-A588-406D-9232-DBEC3579088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62" y="2036636"/>
              <a:ext cx="4932937" cy="366747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="" xmlns:a16="http://schemas.microsoft.com/office/drawing/2014/main" id="{DC12D2C1-FB97-4BBD-A48F-F56EF4EAD226}"/>
                </a:ext>
              </a:extLst>
            </p:cNvPr>
            <p:cNvSpPr txBox="1"/>
            <p:nvPr/>
          </p:nvSpPr>
          <p:spPr>
            <a:xfrm>
              <a:off x="2780444" y="5003478"/>
              <a:ext cx="682171" cy="493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="" xmlns:a16="http://schemas.microsoft.com/office/drawing/2014/main" id="{A7D2DFBF-5274-44F7-8457-BA3E7737C17C}"/>
                </a:ext>
              </a:extLst>
            </p:cNvPr>
            <p:cNvSpPr txBox="1"/>
            <p:nvPr/>
          </p:nvSpPr>
          <p:spPr>
            <a:xfrm>
              <a:off x="919764" y="3182257"/>
              <a:ext cx="682171" cy="493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FAE1FF60-CF28-4C7A-B2C3-06ED93936516}"/>
              </a:ext>
            </a:extLst>
          </p:cNvPr>
          <p:cNvCxnSpPr/>
          <p:nvPr/>
        </p:nvCxnSpPr>
        <p:spPr>
          <a:xfrm>
            <a:off x="1848678" y="2572544"/>
            <a:ext cx="0" cy="1129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="" xmlns:a16="http://schemas.microsoft.com/office/drawing/2014/main" id="{32DABC8E-1547-4C47-83A7-FD18C23B0F1F}"/>
              </a:ext>
            </a:extLst>
          </p:cNvPr>
          <p:cNvCxnSpPr/>
          <p:nvPr/>
        </p:nvCxnSpPr>
        <p:spPr>
          <a:xfrm>
            <a:off x="2847560" y="2572544"/>
            <a:ext cx="0" cy="1129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4B7FC91E-6C5F-43FC-84A9-D3B1CDC7319D}"/>
              </a:ext>
            </a:extLst>
          </p:cNvPr>
          <p:cNvCxnSpPr/>
          <p:nvPr/>
        </p:nvCxnSpPr>
        <p:spPr>
          <a:xfrm>
            <a:off x="2405270" y="2623912"/>
            <a:ext cx="0" cy="1129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14500" y="3760361"/>
            <a:ext cx="50653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r>
              <a:rPr lang="fr-FR" baseline="30000" dirty="0" err="1" smtClean="0">
                <a:latin typeface="Cambria"/>
                <a:cs typeface="Cambria"/>
              </a:rPr>
              <a:t>l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27441" y="3777997"/>
            <a:ext cx="46476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66999" y="3760361"/>
            <a:ext cx="50653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r>
              <a:rPr lang="fr-FR" baseline="30000" dirty="0" err="1" smtClean="0">
                <a:latin typeface="Cambria"/>
                <a:cs typeface="Cambria"/>
              </a:rPr>
              <a:t>l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6299" y="3760361"/>
            <a:ext cx="660401" cy="346249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994825" y="1199198"/>
            <a:ext cx="365943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Théorème de l’horizontale :</a:t>
            </a:r>
          </a:p>
          <a:p>
            <a:endParaRPr lang="fr-FR" b="1" u="sng" dirty="0" smtClean="0"/>
          </a:p>
          <a:p>
            <a:r>
              <a:rPr lang="fr-FR" dirty="0" smtClean="0"/>
              <a:t>On lit </a:t>
            </a:r>
            <a:r>
              <a:rPr lang="fr-FR" dirty="0" err="1" smtClean="0"/>
              <a:t>w</a:t>
            </a:r>
            <a:r>
              <a:rPr lang="fr-FR" baseline="-25000" dirty="0" err="1" smtClean="0"/>
              <a:t>Ni</a:t>
            </a:r>
            <a:r>
              <a:rPr lang="fr-FR" baseline="30000" dirty="0" err="1" smtClean="0"/>
              <a:t>l</a:t>
            </a:r>
            <a:r>
              <a:rPr lang="fr-FR" baseline="30000" dirty="0" smtClean="0"/>
              <a:t> </a:t>
            </a:r>
            <a:r>
              <a:rPr lang="fr-FR" dirty="0" smtClean="0"/>
              <a:t>sur le </a:t>
            </a:r>
            <a:r>
              <a:rPr lang="fr-FR" dirty="0" err="1" smtClean="0"/>
              <a:t>liquidus</a:t>
            </a:r>
            <a:endParaRPr lang="fr-FR" dirty="0" smtClean="0"/>
          </a:p>
          <a:p>
            <a:r>
              <a:rPr lang="fr-FR" dirty="0" smtClean="0"/>
              <a:t>On lit </a:t>
            </a:r>
            <a:r>
              <a:rPr lang="fr-FR" dirty="0" err="1" smtClean="0"/>
              <a:t>w</a:t>
            </a:r>
            <a:r>
              <a:rPr lang="fr-FR" baseline="-25000" dirty="0" err="1" smtClean="0"/>
              <a:t>Ni</a:t>
            </a:r>
            <a:r>
              <a:rPr lang="fr-FR" baseline="30000" dirty="0" err="1" smtClean="0"/>
              <a:t>s</a:t>
            </a:r>
            <a:r>
              <a:rPr lang="fr-FR" dirty="0" smtClean="0"/>
              <a:t> sur le solidus</a:t>
            </a:r>
          </a:p>
          <a:p>
            <a:endParaRPr lang="fr-FR" dirty="0"/>
          </a:p>
          <a:p>
            <a:r>
              <a:rPr lang="fr-FR" b="1" u="sng" dirty="0" smtClean="0"/>
              <a:t>Théorème des moments chimiques :</a:t>
            </a:r>
          </a:p>
          <a:p>
            <a:endParaRPr lang="fr-FR" b="1" u="sng" dirty="0"/>
          </a:p>
          <a:p>
            <a:r>
              <a:rPr lang="fr-FR" dirty="0" smtClean="0"/>
              <a:t>m</a:t>
            </a:r>
            <a:r>
              <a:rPr lang="fr-FR" baseline="30000" dirty="0" smtClean="0"/>
              <a:t>l </a:t>
            </a:r>
            <a:r>
              <a:rPr lang="fr-FR" dirty="0" smtClean="0"/>
              <a:t>ML</a:t>
            </a:r>
            <a:r>
              <a:rPr lang="fr-FR" b="1" u="sng" dirty="0" smtClean="0"/>
              <a:t> = </a:t>
            </a:r>
            <a:r>
              <a:rPr lang="fr-FR" dirty="0" smtClean="0"/>
              <a:t>m</a:t>
            </a:r>
            <a:r>
              <a:rPr lang="fr-FR" baseline="30000" dirty="0"/>
              <a:t>s</a:t>
            </a:r>
            <a:r>
              <a:rPr lang="fr-FR" baseline="30000" dirty="0" smtClean="0"/>
              <a:t> </a:t>
            </a:r>
            <a:r>
              <a:rPr lang="fr-FR" dirty="0" smtClean="0"/>
              <a:t>MS</a:t>
            </a:r>
            <a:r>
              <a:rPr lang="fr-FR" b="1" u="sng" dirty="0" smtClean="0"/>
              <a:t> </a:t>
            </a:r>
          </a:p>
          <a:p>
            <a:endParaRPr lang="fr-FR" b="1" u="sng" dirty="0"/>
          </a:p>
          <a:p>
            <a:endParaRPr lang="fr-FR" b="1" u="sng" dirty="0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42305"/>
              </p:ext>
            </p:extLst>
          </p:nvPr>
        </p:nvGraphicFramePr>
        <p:xfrm>
          <a:off x="4535713" y="3536989"/>
          <a:ext cx="4608287" cy="43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5765800" imgH="546100" progId="Word.Document.12">
                  <p:embed/>
                </p:oleObj>
              </mc:Choice>
              <mc:Fallback>
                <p:oleObj name="Document" r:id="rId4" imgW="5765800" imgH="54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5713" y="3536989"/>
                        <a:ext cx="4608287" cy="43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49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EE22C7-10AE-4AA6-88E9-E7AA4F9D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89"/>
            <a:ext cx="7543800" cy="45774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Application théorème 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des moments chimiques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1F9345AA-D18E-4C71-A8E2-BCD9DF3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id="{CCD13A4E-6122-4D6E-BDA8-43A339B54112}"/>
                  </a:ext>
                </a:extLst>
              </p:cNvPr>
              <p:cNvSpPr txBox="1"/>
              <p:nvPr/>
            </p:nvSpPr>
            <p:spPr>
              <a:xfrm>
                <a:off x="2971572" y="3649774"/>
                <a:ext cx="897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D13A4E-6122-4D6E-BDA8-43A339B54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72" y="3649774"/>
                <a:ext cx="89768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4054" t="-8511" r="-676"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rmodynamique des mélanges/Diagrammes binaires — Wikiversité">
            <a:extLst>
              <a:ext uri="{FF2B5EF4-FFF2-40B4-BE49-F238E27FC236}">
                <a16:creationId xmlns="" xmlns:a16="http://schemas.microsoft.com/office/drawing/2014/main" id="{7CEAE907-00C6-4994-A3E0-19B62693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16" y="458517"/>
            <a:ext cx="4644632" cy="37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300F2E-1EB7-45CF-8A61-1F361698BB36}"/>
              </a:ext>
            </a:extLst>
          </p:cNvPr>
          <p:cNvSpPr/>
          <p:nvPr/>
        </p:nvSpPr>
        <p:spPr>
          <a:xfrm>
            <a:off x="3090981" y="4521840"/>
            <a:ext cx="6758609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dirty="0">
                <a:hlinkClick r:id="rId4"/>
              </a:rPr>
              <a:t>https://fr.wikiversity.org/wiki/Thermodynamique_des_m%C3%A9langes/Diagrammes_binaires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397E591-AB7A-4283-B86D-3748714E5688}"/>
              </a:ext>
            </a:extLst>
          </p:cNvPr>
          <p:cNvCxnSpPr>
            <a:cxnSpLocks/>
          </p:cNvCxnSpPr>
          <p:nvPr/>
        </p:nvCxnSpPr>
        <p:spPr>
          <a:xfrm flipV="1">
            <a:off x="4388709" y="2151502"/>
            <a:ext cx="2437870" cy="16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D352B668-E8EA-42E8-8FA2-EB16B0F16BAC}"/>
              </a:ext>
            </a:extLst>
          </p:cNvPr>
          <p:cNvCxnSpPr/>
          <p:nvPr/>
        </p:nvCxnSpPr>
        <p:spPr>
          <a:xfrm flipH="1">
            <a:off x="6826578" y="2149891"/>
            <a:ext cx="0" cy="1870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7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78" y="379024"/>
            <a:ext cx="7543800" cy="45774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Diagramme binaire Cuivre-Or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Solution solide non idéale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8"/>
          <a:stretch/>
        </p:blipFill>
        <p:spPr bwMode="auto">
          <a:xfrm>
            <a:off x="1003836" y="923613"/>
            <a:ext cx="5769824" cy="37850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02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890" y="262468"/>
            <a:ext cx="7977304" cy="45774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F8182"/>
                </a:solidFill>
              </a:rPr>
              <a:t>Courbes d’analyse thermique au </a:t>
            </a:r>
            <a:r>
              <a:rPr lang="fr-FR" dirty="0">
                <a:solidFill>
                  <a:srgbClr val="CF8182"/>
                </a:solidFill>
              </a:rPr>
              <a:t>refroidissement </a:t>
            </a:r>
            <a:r>
              <a:rPr lang="fr-FR" dirty="0" smtClean="0">
                <a:solidFill>
                  <a:srgbClr val="CF8182"/>
                </a:solidFill>
              </a:rPr>
              <a:t>- Pb</a:t>
            </a:r>
            <a:r>
              <a:rPr lang="fr-FR" dirty="0">
                <a:solidFill>
                  <a:srgbClr val="CF8182"/>
                </a:solidFill>
              </a:rPr>
              <a:t>/Sn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 descr="Capture d’écran 2020-06-22 à 12.3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18" y="832840"/>
            <a:ext cx="69723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1095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247</Words>
  <Application>Microsoft Macintosh PowerPoint</Application>
  <PresentationFormat>Personnalisé</PresentationFormat>
  <Paragraphs>64</Paragraphs>
  <Slides>12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Titre</vt:lpstr>
      <vt:lpstr>texte</vt:lpstr>
      <vt:lpstr>Merci</vt:lpstr>
      <vt:lpstr>Document</vt:lpstr>
      <vt:lpstr>Du corps pur au mélange binaire</vt:lpstr>
      <vt:lpstr>Diagramme de phase de l’eau</vt:lpstr>
      <vt:lpstr>Acquisition d’une courbe de refroidissement</vt:lpstr>
      <vt:lpstr>Courbes de refroidissement Cu/Ni</vt:lpstr>
      <vt:lpstr>Diagramme binaire Cu/Ni Solides miscibles</vt:lpstr>
      <vt:lpstr>Théorèmes généraux :  Utilisation des diagrammes</vt:lpstr>
      <vt:lpstr>Application théorème  des moments chimiques</vt:lpstr>
      <vt:lpstr>Diagramme binaire Cuivre-Or Solution solide non idéale</vt:lpstr>
      <vt:lpstr>Courbes d’analyse thermique au refroidissement - Pb/Sn </vt:lpstr>
      <vt:lpstr>Diagramme binaire Pb/Sn Solides non-miscibles</vt:lpstr>
      <vt:lpstr>Diagramme binaire et composé défini (Mg-Si)</vt:lpstr>
      <vt:lpstr>Diagramme binaire NaCl/H2O</vt:lpstr>
    </vt:vector>
  </TitlesOfParts>
  <Company>RENAULT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matthis chapon</cp:lastModifiedBy>
  <cp:revision>35</cp:revision>
  <cp:lastPrinted>2015-03-31T14:07:15Z</cp:lastPrinted>
  <dcterms:created xsi:type="dcterms:W3CDTF">2020-03-24T08:48:58Z</dcterms:created>
  <dcterms:modified xsi:type="dcterms:W3CDTF">2020-06-22T10:46:56Z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