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B1FF"/>
    <a:srgbClr val="D26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2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4734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473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fr-FR" sz="2700" b="1" dirty="0" smtClean="0">
                <a:solidFill>
                  <a:srgbClr val="DD7E6B"/>
                </a:solidFill>
              </a:rPr>
              <a:t>Diagramme </a:t>
            </a: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1F56723-5FE4-47D8-B386-77794A139391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C1D8-0EB3-49A8-8FF7-E516A8F9E2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01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 dirty="0"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z="2700" b="1" dirty="0" smtClean="0">
                <a:solidFill>
                  <a:srgbClr val="DD7E6B"/>
                </a:solidFill>
              </a:rPr>
              <a:t>Diagramme 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 dirty="0">
          <a:solidFill>
            <a:srgbClr val="DD7E6B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09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 smtClean="0"/>
              <a:t>Application du premier principe de la thermodynamique à la réaction chimique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0000"/>
                </a:solidFill>
              </a:rPr>
              <a:t>Agrégation 2020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3137" y="4519872"/>
            <a:ext cx="158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Matthis CHAPON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0" y="445025"/>
            <a:ext cx="9388810" cy="572700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DD7E6B"/>
                </a:solidFill>
              </a:rPr>
              <a:t>Détermination </a:t>
            </a:r>
            <a:r>
              <a:rPr lang="fr-FR" sz="2000" dirty="0" smtClean="0">
                <a:solidFill>
                  <a:srgbClr val="DD7E6B"/>
                </a:solidFill>
              </a:rPr>
              <a:t>d’une enthalpie standard de réaction par la loi de Hess</a:t>
            </a:r>
            <a:endParaRPr lang="fr-FR" sz="2000" dirty="0">
              <a:solidFill>
                <a:srgbClr val="DD7E6B"/>
              </a:solidFill>
            </a:endParaRPr>
          </a:p>
        </p:txBody>
      </p:sp>
      <p:pic>
        <p:nvPicPr>
          <p:cNvPr id="5" name="Image 4" descr="Capture d’écran 2020-06-22 à 13.04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857"/>
            <a:ext cx="8001000" cy="3594100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 flipH="1">
            <a:off x="2160257" y="4676179"/>
            <a:ext cx="3359081" cy="23737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72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F2C83A9-BCF0-4BDE-B3FA-76763E58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4465"/>
            <a:ext cx="8520600" cy="572700"/>
          </a:xfrm>
        </p:spPr>
        <p:txBody>
          <a:bodyPr>
            <a:noAutofit/>
          </a:bodyPr>
          <a:lstStyle/>
          <a:p>
            <a:r>
              <a:rPr lang="fr-FR" sz="2400" b="1" dirty="0">
                <a:solidFill>
                  <a:srgbClr val="DD7E6B"/>
                </a:solidFill>
              </a:rPr>
              <a:t>Expérience qualitative :</a:t>
            </a:r>
            <a:br>
              <a:rPr lang="fr-FR" sz="2400" b="1" dirty="0">
                <a:solidFill>
                  <a:srgbClr val="DD7E6B"/>
                </a:solidFill>
              </a:rPr>
            </a:br>
            <a:r>
              <a:rPr lang="fr-FR" sz="2400" b="1" dirty="0">
                <a:solidFill>
                  <a:srgbClr val="DD7E6B"/>
                </a:solidFill>
              </a:rPr>
              <a:t>Réaction acido-basique et dégagement de chaleur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D17DF4A-D819-4EAC-AAC6-2314D49C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C94AF202-07DE-40EE-BB39-5E13B881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97" y="1439252"/>
            <a:ext cx="6454806" cy="298034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268969" y="1646391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80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867187" y="164639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36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121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fr-FR" sz="2700" b="1" dirty="0" smtClean="0">
                <a:solidFill>
                  <a:srgbClr val="DD7E6B"/>
                </a:solidFill>
              </a:rPr>
              <a:t>États standards</a:t>
            </a:r>
            <a:endParaRPr lang="fr-FR" sz="2700" b="1" dirty="0">
              <a:solidFill>
                <a:srgbClr val="DD7E6B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2397" y="626170"/>
            <a:ext cx="89785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u="sng" dirty="0" smtClean="0"/>
              <a:t>Constituant gazeux (pur ou dans un mélange) à la température </a:t>
            </a:r>
            <a:r>
              <a:rPr lang="fr-FR" sz="1600" u="sng" dirty="0" err="1" smtClean="0"/>
              <a:t>T</a:t>
            </a:r>
            <a:r>
              <a:rPr lang="fr-FR" sz="1600" u="sng" dirty="0" smtClean="0"/>
              <a:t>:</a:t>
            </a:r>
          </a:p>
          <a:p>
            <a:endParaRPr lang="fr-FR" sz="1600" b="1" u="sng" dirty="0"/>
          </a:p>
          <a:p>
            <a:r>
              <a:rPr lang="fr-FR" sz="1600" dirty="0" smtClean="0"/>
              <a:t>Etat du </a:t>
            </a:r>
            <a:r>
              <a:rPr lang="fr-FR" sz="1600" b="1" dirty="0" smtClean="0"/>
              <a:t>gaz pur </a:t>
            </a:r>
            <a:r>
              <a:rPr lang="fr-FR" sz="1600" dirty="0" smtClean="0"/>
              <a:t>considéré comme </a:t>
            </a:r>
            <a:r>
              <a:rPr lang="fr-FR" sz="1600" b="1" dirty="0" smtClean="0"/>
              <a:t>parfait</a:t>
            </a:r>
            <a:r>
              <a:rPr lang="fr-FR" sz="1600" dirty="0" smtClean="0"/>
              <a:t>, à la </a:t>
            </a:r>
            <a:r>
              <a:rPr lang="fr-FR" sz="1600" b="1" dirty="0" smtClean="0"/>
              <a:t>même température </a:t>
            </a:r>
            <a:r>
              <a:rPr lang="fr-FR" sz="1600" b="1" dirty="0" err="1" smtClean="0"/>
              <a:t>T</a:t>
            </a:r>
            <a:r>
              <a:rPr lang="fr-FR" sz="1600" b="1" dirty="0"/>
              <a:t> </a:t>
            </a:r>
            <a:r>
              <a:rPr lang="fr-FR" sz="1600" dirty="0" smtClean="0"/>
              <a:t>et sous la </a:t>
            </a:r>
            <a:r>
              <a:rPr lang="fr-FR" sz="1600" b="1" dirty="0" smtClean="0"/>
              <a:t>pression P°</a:t>
            </a:r>
          </a:p>
          <a:p>
            <a:endParaRPr lang="fr-FR" sz="1600" b="1" u="sng" dirty="0" smtClean="0"/>
          </a:p>
          <a:p>
            <a:endParaRPr lang="fr-FR" sz="1600" b="1" u="sng" dirty="0"/>
          </a:p>
          <a:p>
            <a:pPr marL="285750" indent="-285750">
              <a:buFont typeface="Arial"/>
              <a:buChar char="•"/>
            </a:pPr>
            <a:r>
              <a:rPr lang="fr-FR" sz="1600" u="sng" dirty="0"/>
              <a:t>Constituant en phase condensée (liquide, solide), pur, dans un mélange, </a:t>
            </a:r>
            <a:r>
              <a:rPr lang="fr-FR" sz="1600" u="sng" dirty="0" smtClean="0"/>
              <a:t>ou </a:t>
            </a:r>
            <a:r>
              <a:rPr lang="fr-FR" sz="1600" u="sng" dirty="0"/>
              <a:t>solvant :</a:t>
            </a:r>
          </a:p>
          <a:p>
            <a:endParaRPr lang="fr-FR" sz="1600" b="1" u="sng" dirty="0" smtClean="0"/>
          </a:p>
          <a:p>
            <a:r>
              <a:rPr lang="fr-FR" sz="1600" b="1" dirty="0"/>
              <a:t>Constituant pur</a:t>
            </a:r>
            <a:r>
              <a:rPr lang="fr-FR" sz="1600" dirty="0"/>
              <a:t>, dans le </a:t>
            </a:r>
            <a:r>
              <a:rPr lang="fr-FR" sz="1600" b="1" dirty="0"/>
              <a:t>même état physique</a:t>
            </a:r>
            <a:r>
              <a:rPr lang="fr-FR" sz="1600" dirty="0" smtClean="0"/>
              <a:t>, à la </a:t>
            </a:r>
            <a:r>
              <a:rPr lang="fr-FR" sz="1600" b="1" dirty="0" smtClean="0"/>
              <a:t>même température </a:t>
            </a:r>
            <a:r>
              <a:rPr lang="fr-FR" sz="1600" dirty="0" smtClean="0"/>
              <a:t>et </a:t>
            </a:r>
            <a:r>
              <a:rPr lang="fr-FR" sz="1600" dirty="0"/>
              <a:t>sous la </a:t>
            </a:r>
            <a:r>
              <a:rPr lang="fr-FR" sz="1600" b="1" dirty="0" smtClean="0"/>
              <a:t>pression P°</a:t>
            </a:r>
          </a:p>
          <a:p>
            <a:endParaRPr lang="fr-FR" sz="1600" b="1" dirty="0" smtClean="0"/>
          </a:p>
          <a:p>
            <a:endParaRPr lang="fr-FR" sz="1600" b="1" dirty="0" smtClean="0"/>
          </a:p>
          <a:p>
            <a:pPr marL="285750" indent="-285750">
              <a:buFont typeface="Arial"/>
              <a:buChar char="•"/>
            </a:pPr>
            <a:r>
              <a:rPr lang="fr-FR" sz="1600" u="sng" dirty="0" smtClean="0"/>
              <a:t>Soluté :</a:t>
            </a:r>
          </a:p>
          <a:p>
            <a:endParaRPr lang="fr-FR" sz="1600" dirty="0"/>
          </a:p>
          <a:p>
            <a:r>
              <a:rPr lang="fr-FR" sz="1600" b="1" dirty="0" smtClean="0"/>
              <a:t>Solution</a:t>
            </a:r>
            <a:r>
              <a:rPr lang="fr-FR" sz="1600" dirty="0" smtClean="0"/>
              <a:t> infiniment diluée ayant les mêmes propriétés qu’une solution de concentration </a:t>
            </a:r>
          </a:p>
          <a:p>
            <a:r>
              <a:rPr lang="fr-FR" sz="1600" b="1" dirty="0" smtClean="0"/>
              <a:t>C°=1 mol/L</a:t>
            </a:r>
            <a:r>
              <a:rPr lang="fr-FR" sz="1600" dirty="0" smtClean="0"/>
              <a:t> et à la pression</a:t>
            </a:r>
            <a:r>
              <a:rPr lang="fr-FR" sz="1600" b="1" dirty="0" smtClean="0"/>
              <a:t> P° </a:t>
            </a:r>
            <a:endParaRPr lang="fr-FR" sz="1600" b="1" dirty="0"/>
          </a:p>
          <a:p>
            <a:endParaRPr lang="fr-FR" sz="1600" b="1" u="sng" dirty="0"/>
          </a:p>
        </p:txBody>
      </p:sp>
    </p:spTree>
    <p:extLst>
      <p:ext uri="{BB962C8B-B14F-4D97-AF65-F5344CB8AC3E}">
        <p14:creationId xmlns:p14="http://schemas.microsoft.com/office/powerpoint/2010/main" val="76857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C1D8-0EB3-49A8-8FF7-E516A8F9E2C8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5" y="609599"/>
            <a:ext cx="4886742" cy="4161367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11700" y="1910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fr-FR" sz="2700" b="1" dirty="0" smtClean="0">
                <a:solidFill>
                  <a:srgbClr val="DD7E6B"/>
                </a:solidFill>
              </a:rPr>
              <a:t>Diagramme d’états de l’eau</a:t>
            </a:r>
            <a:endParaRPr lang="fr-FR" sz="2700" b="1" dirty="0">
              <a:solidFill>
                <a:srgbClr val="DD7E6B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34533" y="4835723"/>
            <a:ext cx="6400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</a:t>
            </a:r>
            <a:r>
              <a:rPr lang="fr-FR" dirty="0" err="1"/>
              <a:t>www.ressources-stl.fr</a:t>
            </a:r>
            <a:r>
              <a:rPr lang="fr-FR" dirty="0"/>
              <a:t>/cg/</a:t>
            </a:r>
            <a:r>
              <a:rPr lang="fr-FR" dirty="0" err="1"/>
              <a:t>TerminaleSPCL</a:t>
            </a:r>
            <a:r>
              <a:rPr lang="fr-FR" dirty="0"/>
              <a:t>/</a:t>
            </a:r>
            <a:r>
              <a:rPr lang="fr-FR" dirty="0" err="1"/>
              <a:t>etatmatiere</a:t>
            </a:r>
            <a:r>
              <a:rPr lang="fr-FR" dirty="0"/>
              <a:t>/Exercice%201.htm</a:t>
            </a:r>
          </a:p>
        </p:txBody>
      </p:sp>
    </p:spTree>
    <p:extLst>
      <p:ext uri="{BB962C8B-B14F-4D97-AF65-F5344CB8AC3E}">
        <p14:creationId xmlns:p14="http://schemas.microsoft.com/office/powerpoint/2010/main" val="131982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rgbClr val="DD7E6B"/>
                </a:solidFill>
              </a:rPr>
              <a:t>Réaction endothermique et exothermique</a:t>
            </a:r>
            <a:endParaRPr lang="fr-FR" sz="2400" dirty="0">
              <a:solidFill>
                <a:srgbClr val="DD7E6B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C1D8-0EB3-49A8-8FF7-E516A8F9E2C8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6319" r="13647"/>
          <a:stretch/>
        </p:blipFill>
        <p:spPr>
          <a:xfrm>
            <a:off x="5022424" y="1312047"/>
            <a:ext cx="3405015" cy="19177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594277" y="3244462"/>
            <a:ext cx="2289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Combustion du méthane </a:t>
            </a:r>
            <a:endParaRPr lang="fr-FR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5107521" y="3635286"/>
            <a:ext cx="326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</a:t>
            </a:r>
            <a:r>
              <a:rPr lang="fr-FR" baseline="-25000" dirty="0" smtClean="0"/>
              <a:t>4</a:t>
            </a:r>
            <a:r>
              <a:rPr lang="fr-FR" dirty="0" smtClean="0"/>
              <a:t>(g) +O</a:t>
            </a:r>
            <a:r>
              <a:rPr lang="fr-FR" baseline="-25000" dirty="0" smtClean="0"/>
              <a:t>2 </a:t>
            </a:r>
            <a:r>
              <a:rPr lang="fr-FR" dirty="0" smtClean="0"/>
              <a:t>(g)    </a:t>
            </a:r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fr-FR" dirty="0" smtClean="0"/>
              <a:t>CO</a:t>
            </a:r>
            <a:r>
              <a:rPr lang="fr-FR" baseline="-25000" dirty="0" smtClean="0"/>
              <a:t>2 </a:t>
            </a:r>
            <a:r>
              <a:rPr lang="fr-FR" dirty="0"/>
              <a:t>(</a:t>
            </a:r>
            <a:r>
              <a:rPr lang="fr-FR" dirty="0" smtClean="0"/>
              <a:t>g) + H</a:t>
            </a:r>
            <a:r>
              <a:rPr lang="fr-FR" baseline="-25000" dirty="0" smtClean="0"/>
              <a:t>2</a:t>
            </a:r>
            <a:r>
              <a:rPr lang="fr-FR" dirty="0" smtClean="0"/>
              <a:t>O(g)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614430" y="4123813"/>
            <a:ext cx="2611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∆</a:t>
            </a:r>
            <a:r>
              <a:rPr lang="fr-FR" sz="1600" b="1" dirty="0" err="1" smtClean="0"/>
              <a:t>H°</a:t>
            </a:r>
            <a:r>
              <a:rPr lang="fr-FR" sz="1600" b="1" baseline="-25000" dirty="0" err="1" smtClean="0"/>
              <a:t>comb</a:t>
            </a:r>
            <a:r>
              <a:rPr lang="fr-FR" sz="1600" b="1" dirty="0" smtClean="0"/>
              <a:t> =  - 890</a:t>
            </a:r>
            <a:r>
              <a:rPr lang="fr-FR" sz="1600" b="1" dirty="0"/>
              <a:t>, </a:t>
            </a:r>
            <a:r>
              <a:rPr lang="fr-FR" sz="1600" b="1" dirty="0" smtClean="0"/>
              <a:t>2 kJ/mol</a:t>
            </a:r>
            <a:endParaRPr lang="fr-FR" sz="1600" b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t="9481" b="9252"/>
          <a:stretch/>
        </p:blipFill>
        <p:spPr>
          <a:xfrm>
            <a:off x="981259" y="1326004"/>
            <a:ext cx="3135462" cy="190860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553760" y="3278977"/>
            <a:ext cx="1990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Vaporisation de l’eau</a:t>
            </a:r>
            <a:endParaRPr lang="fr-FR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1579489" y="3669802"/>
            <a:ext cx="1939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r>
              <a:rPr lang="fr-FR" dirty="0" smtClean="0"/>
              <a:t>O (l)     </a:t>
            </a:r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 </a:t>
            </a:r>
            <a:r>
              <a:rPr lang="fr-FR" dirty="0"/>
              <a:t>(</a:t>
            </a:r>
            <a:r>
              <a:rPr lang="fr-FR" dirty="0" smtClean="0"/>
              <a:t>g)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541460" y="4116454"/>
            <a:ext cx="201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∆</a:t>
            </a:r>
            <a:r>
              <a:rPr lang="fr-FR" sz="1600" b="1" dirty="0" err="1" smtClean="0"/>
              <a:t>H°</a:t>
            </a:r>
            <a:r>
              <a:rPr lang="fr-FR" sz="1600" b="1" baseline="-25000" dirty="0" err="1" smtClean="0"/>
              <a:t>vap</a:t>
            </a:r>
            <a:r>
              <a:rPr lang="fr-FR" sz="1600" b="1" dirty="0" smtClean="0"/>
              <a:t> =  44 kJ/mol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93671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3790" y="137951"/>
            <a:ext cx="8520600" cy="572700"/>
          </a:xfrm>
        </p:spPr>
        <p:txBody>
          <a:bodyPr/>
          <a:lstStyle/>
          <a:p>
            <a:r>
              <a:rPr lang="fr-FR" sz="2400" dirty="0">
                <a:solidFill>
                  <a:srgbClr val="DD7E6B"/>
                </a:solidFill>
              </a:rPr>
              <a:t>Détermination de l’enthalpie de fusion de l’eau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C1D8-0EB3-49A8-8FF7-E516A8F9E2C8}" type="slidenum">
              <a:rPr lang="fr-FR" smtClean="0"/>
              <a:t>6</a:t>
            </a:fld>
            <a:endParaRPr lang="fr-FR"/>
          </a:p>
        </p:txBody>
      </p:sp>
      <p:grpSp>
        <p:nvGrpSpPr>
          <p:cNvPr id="8" name="Groupe 18">
            <a:extLst>
              <a:ext uri="{FF2B5EF4-FFF2-40B4-BE49-F238E27FC236}">
                <a16:creationId xmlns="" xmlns:a16="http://schemas.microsoft.com/office/drawing/2014/main" id="{F6776D5E-CD0D-4464-A277-5080019489E4}"/>
              </a:ext>
            </a:extLst>
          </p:cNvPr>
          <p:cNvGrpSpPr/>
          <p:nvPr/>
        </p:nvGrpSpPr>
        <p:grpSpPr>
          <a:xfrm>
            <a:off x="1322330" y="-739677"/>
            <a:ext cx="2995992" cy="5643981"/>
            <a:chOff x="945545" y="-1361664"/>
            <a:chExt cx="4171786" cy="7326772"/>
          </a:xfrm>
        </p:grpSpPr>
        <p:grpSp>
          <p:nvGrpSpPr>
            <p:cNvPr id="9" name="Groupe 6">
              <a:extLst>
                <a:ext uri="{FF2B5EF4-FFF2-40B4-BE49-F238E27FC236}">
                  <a16:creationId xmlns="" xmlns:a16="http://schemas.microsoft.com/office/drawing/2014/main" id="{57F0F757-3A51-4B07-9901-7FF4E5233582}"/>
                </a:ext>
              </a:extLst>
            </p:cNvPr>
            <p:cNvGrpSpPr/>
            <p:nvPr/>
          </p:nvGrpSpPr>
          <p:grpSpPr>
            <a:xfrm>
              <a:off x="945545" y="-1361664"/>
              <a:ext cx="4171786" cy="7326772"/>
              <a:chOff x="1005180" y="-1133064"/>
              <a:chExt cx="4171786" cy="7326772"/>
            </a:xfrm>
          </p:grpSpPr>
          <p:sp>
            <p:nvSpPr>
              <p:cNvPr id="11" name="Corde 10">
                <a:extLst>
                  <a:ext uri="{FF2B5EF4-FFF2-40B4-BE49-F238E27FC236}">
                    <a16:creationId xmlns="" xmlns:a16="http://schemas.microsoft.com/office/drawing/2014/main" id="{EE5CA57D-77C1-4B3B-B77C-AABD1E64897A}"/>
                  </a:ext>
                </a:extLst>
              </p:cNvPr>
              <p:cNvSpPr/>
              <p:nvPr/>
            </p:nvSpPr>
            <p:spPr>
              <a:xfrm rot="16200000">
                <a:off x="-572313" y="444429"/>
                <a:ext cx="7326772" cy="4171786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Corde 11">
                <a:extLst>
                  <a:ext uri="{FF2B5EF4-FFF2-40B4-BE49-F238E27FC236}">
                    <a16:creationId xmlns="" xmlns:a16="http://schemas.microsoft.com/office/drawing/2014/main" id="{254C6B35-51EA-4A55-A873-4E5C9567FDED}"/>
                  </a:ext>
                </a:extLst>
              </p:cNvPr>
              <p:cNvSpPr/>
              <p:nvPr/>
            </p:nvSpPr>
            <p:spPr>
              <a:xfrm rot="16200000">
                <a:off x="-194625" y="766127"/>
                <a:ext cx="6571396" cy="3528391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Corde 9">
              <a:extLst>
                <a:ext uri="{FF2B5EF4-FFF2-40B4-BE49-F238E27FC236}">
                  <a16:creationId xmlns="" xmlns:a16="http://schemas.microsoft.com/office/drawing/2014/main" id="{BD1FE07C-7B03-4885-A109-BF91C8372C67}"/>
                </a:ext>
              </a:extLst>
            </p:cNvPr>
            <p:cNvSpPr/>
            <p:nvPr/>
          </p:nvSpPr>
          <p:spPr>
            <a:xfrm rot="16200000">
              <a:off x="-254259" y="537523"/>
              <a:ext cx="6571396" cy="3528394"/>
            </a:xfrm>
            <a:prstGeom prst="chord">
              <a:avLst>
                <a:gd name="adj1" fmla="val 7374655"/>
                <a:gd name="adj2" fmla="val 14197494"/>
              </a:avLst>
            </a:prstGeom>
            <a:solidFill>
              <a:srgbClr val="6F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Cylindre 12">
            <a:extLst>
              <a:ext uri="{FF2B5EF4-FFF2-40B4-BE49-F238E27FC236}">
                <a16:creationId xmlns="" xmlns:a16="http://schemas.microsoft.com/office/drawing/2014/main" id="{2415F571-3932-4B5D-9BDB-047DB0B7A0FA}"/>
              </a:ext>
            </a:extLst>
          </p:cNvPr>
          <p:cNvSpPr/>
          <p:nvPr/>
        </p:nvSpPr>
        <p:spPr>
          <a:xfrm>
            <a:off x="1919270" y="1307741"/>
            <a:ext cx="135619" cy="2189713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6DD62A08-5C3E-49B3-9AF8-5FDB42A358E6}"/>
              </a:ext>
            </a:extLst>
          </p:cNvPr>
          <p:cNvSpPr txBox="1"/>
          <p:nvPr/>
        </p:nvSpPr>
        <p:spPr>
          <a:xfrm>
            <a:off x="125595" y="1546000"/>
            <a:ext cx="1925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</a:rPr>
              <a:t>Thermomètre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="" xmlns:a16="http://schemas.microsoft.com/office/drawing/2014/main" id="{09FA9F9F-39CA-448D-9B45-D77BC21A22CF}"/>
              </a:ext>
            </a:extLst>
          </p:cNvPr>
          <p:cNvCxnSpPr>
            <a:cxnSpLocks/>
          </p:cNvCxnSpPr>
          <p:nvPr/>
        </p:nvCxnSpPr>
        <p:spPr>
          <a:xfrm flipH="1">
            <a:off x="5368021" y="4345102"/>
            <a:ext cx="727979" cy="35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186494" y="3294074"/>
            <a:ext cx="18560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Eau à température ambiante</a:t>
            </a:r>
          </a:p>
          <a:p>
            <a:r>
              <a:rPr lang="fr-FR" dirty="0" err="1" smtClean="0"/>
              <a:t>m</a:t>
            </a:r>
            <a:r>
              <a:rPr lang="fr-FR" baseline="-25000" dirty="0" err="1" smtClean="0"/>
              <a:t>eau</a:t>
            </a:r>
            <a:r>
              <a:rPr lang="fr-FR" dirty="0" smtClean="0"/>
              <a:t>= 400,4g</a:t>
            </a:r>
            <a:endParaRPr lang="fr-FR" dirty="0" smtClean="0"/>
          </a:p>
          <a:p>
            <a:r>
              <a:rPr lang="fr-FR" dirty="0" err="1" smtClean="0"/>
              <a:t>T</a:t>
            </a:r>
            <a:r>
              <a:rPr lang="fr-FR" baseline="-25000" dirty="0" err="1" smtClean="0"/>
              <a:t>eau</a:t>
            </a:r>
            <a:r>
              <a:rPr lang="fr-FR" baseline="-25000" dirty="0" smtClean="0"/>
              <a:t> </a:t>
            </a:r>
            <a:r>
              <a:rPr lang="fr-FR" dirty="0" smtClean="0"/>
              <a:t>= 20,4</a:t>
            </a:r>
            <a:r>
              <a:rPr lang="fr-FR" dirty="0" smtClean="0"/>
              <a:t>°</a:t>
            </a:r>
            <a:r>
              <a:rPr lang="fr-FR" dirty="0" smtClean="0"/>
              <a:t>C</a:t>
            </a:r>
          </a:p>
          <a:p>
            <a:r>
              <a:rPr lang="fr-FR" i="1" dirty="0" err="1"/>
              <a:t>c</a:t>
            </a:r>
            <a:r>
              <a:rPr lang="fr-FR" i="1" baseline="-25000" dirty="0" err="1" smtClean="0"/>
              <a:t>eau</a:t>
            </a:r>
            <a:r>
              <a:rPr lang="fr-FR" i="1" baseline="-25000" dirty="0" smtClean="0"/>
              <a:t> </a:t>
            </a:r>
            <a:r>
              <a:rPr lang="fr-FR" i="1" dirty="0" smtClean="0"/>
              <a:t>= 4,180 </a:t>
            </a:r>
            <a:r>
              <a:rPr lang="fr-FR" i="1" dirty="0"/>
              <a:t>J.K</a:t>
            </a:r>
            <a:r>
              <a:rPr lang="fr-FR" i="1" baseline="30000" dirty="0"/>
              <a:t>-1</a:t>
            </a:r>
            <a:r>
              <a:rPr lang="fr-FR" i="1" dirty="0"/>
              <a:t>.g</a:t>
            </a:r>
            <a:r>
              <a:rPr lang="fr-FR" i="1" baseline="30000" dirty="0"/>
              <a:t>-1</a:t>
            </a:r>
            <a:r>
              <a:rPr lang="fr-FR" i="1" dirty="0"/>
              <a:t> 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19" name="Connecteur droit avec flèche 18"/>
          <p:cNvCxnSpPr>
            <a:stCxn id="17" idx="1"/>
          </p:cNvCxnSpPr>
          <p:nvPr/>
        </p:nvCxnSpPr>
        <p:spPr>
          <a:xfrm flipH="1" flipV="1">
            <a:off x="2888682" y="3986573"/>
            <a:ext cx="1297812" cy="107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0" y="4189393"/>
            <a:ext cx="20008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Calorimètre</a:t>
            </a:r>
          </a:p>
          <a:p>
            <a:r>
              <a:rPr lang="fr-FR" dirty="0" err="1" smtClean="0"/>
              <a:t>C</a:t>
            </a:r>
            <a:r>
              <a:rPr lang="fr-FR" baseline="-25000" dirty="0" err="1" smtClean="0"/>
              <a:t>calo</a:t>
            </a:r>
            <a:r>
              <a:rPr lang="fr-FR" dirty="0" smtClean="0"/>
              <a:t> = </a:t>
            </a:r>
            <a:r>
              <a:rPr lang="fr-FR" dirty="0"/>
              <a:t>147,8 J.K</a:t>
            </a:r>
            <a:r>
              <a:rPr lang="fr-FR" baseline="30000" dirty="0"/>
              <a:t>-1 </a:t>
            </a:r>
            <a:endParaRPr lang="fr-FR" baseline="30000" dirty="0" smtClean="0"/>
          </a:p>
          <a:p>
            <a:r>
              <a:rPr lang="fr-FR" dirty="0" smtClean="0"/>
              <a:t>Température ambiante </a:t>
            </a:r>
          </a:p>
          <a:p>
            <a:r>
              <a:rPr lang="fr-FR" dirty="0" err="1" smtClean="0"/>
              <a:t>T</a:t>
            </a:r>
            <a:r>
              <a:rPr lang="fr-FR" dirty="0" smtClean="0"/>
              <a:t>=</a:t>
            </a:r>
            <a:r>
              <a:rPr lang="fr-FR" dirty="0" err="1" smtClean="0"/>
              <a:t>T</a:t>
            </a:r>
            <a:r>
              <a:rPr lang="fr-FR" baseline="-25000" dirty="0" err="1" smtClean="0"/>
              <a:t>eau</a:t>
            </a:r>
            <a:r>
              <a:rPr lang="fr-FR" dirty="0" smtClean="0"/>
              <a:t>=20,4°C</a:t>
            </a:r>
            <a:endParaRPr lang="fr-FR" baseline="-25000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/>
          <a:srcRect r="49583"/>
          <a:stretch/>
        </p:blipFill>
        <p:spPr>
          <a:xfrm>
            <a:off x="6041801" y="1772659"/>
            <a:ext cx="2599819" cy="3121994"/>
          </a:xfrm>
          <a:prstGeom prst="rect">
            <a:avLst/>
          </a:prstGeom>
        </p:spPr>
      </p:pic>
      <p:sp>
        <p:nvSpPr>
          <p:cNvPr id="25" name="Arc 24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2871987" y="1485980"/>
            <a:ext cx="4035727" cy="1771476"/>
          </a:xfrm>
          <a:prstGeom prst="arc">
            <a:avLst>
              <a:gd name="adj1" fmla="val 11377444"/>
              <a:gd name="adj2" fmla="val 21570138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05336" y="865394"/>
            <a:ext cx="14239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Glace</a:t>
            </a:r>
            <a:endParaRPr lang="fr-FR" dirty="0" smtClean="0"/>
          </a:p>
          <a:p>
            <a:r>
              <a:rPr lang="fr-FR" dirty="0" err="1" smtClean="0"/>
              <a:t>m</a:t>
            </a:r>
            <a:r>
              <a:rPr lang="fr-FR" baseline="-25000" dirty="0" err="1" smtClean="0"/>
              <a:t>glace</a:t>
            </a:r>
            <a:r>
              <a:rPr lang="fr-FR" dirty="0" smtClean="0"/>
              <a:t> </a:t>
            </a:r>
            <a:r>
              <a:rPr lang="fr-FR" dirty="0" smtClean="0"/>
              <a:t>= 101,1 g</a:t>
            </a:r>
          </a:p>
          <a:p>
            <a:r>
              <a:rPr lang="fr-FR" dirty="0" smtClean="0"/>
              <a:t>T</a:t>
            </a:r>
            <a:r>
              <a:rPr lang="fr-FR" baseline="-25000" dirty="0"/>
              <a:t>0</a:t>
            </a:r>
            <a:r>
              <a:rPr lang="fr-FR" dirty="0" smtClean="0"/>
              <a:t>=0°C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3326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880" y="123993"/>
            <a:ext cx="8520600" cy="572700"/>
          </a:xfrm>
        </p:spPr>
        <p:txBody>
          <a:bodyPr/>
          <a:lstStyle/>
          <a:p>
            <a:r>
              <a:rPr lang="fr-FR" sz="2400" dirty="0">
                <a:solidFill>
                  <a:srgbClr val="DD7E6B"/>
                </a:solidFill>
              </a:rPr>
              <a:t>Détermination de l’enthalpie </a:t>
            </a:r>
            <a:r>
              <a:rPr lang="fr-FR" sz="2400" dirty="0" smtClean="0">
                <a:solidFill>
                  <a:srgbClr val="DD7E6B"/>
                </a:solidFill>
              </a:rPr>
              <a:t>de </a:t>
            </a:r>
            <a:r>
              <a:rPr lang="fr-FR" sz="2400" dirty="0">
                <a:solidFill>
                  <a:srgbClr val="DD7E6B"/>
                </a:solidFill>
              </a:rPr>
              <a:t>fusion de l’eau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C1D8-0EB3-49A8-8FF7-E516A8F9E2C8}" type="slidenum">
              <a:rPr lang="fr-FR" smtClean="0"/>
              <a:t>7</a:t>
            </a:fld>
            <a:endParaRPr lang="fr-FR"/>
          </a:p>
        </p:txBody>
      </p:sp>
      <p:grpSp>
        <p:nvGrpSpPr>
          <p:cNvPr id="8" name="Groupe 18">
            <a:extLst>
              <a:ext uri="{FF2B5EF4-FFF2-40B4-BE49-F238E27FC236}">
                <a16:creationId xmlns="" xmlns:a16="http://schemas.microsoft.com/office/drawing/2014/main" id="{F6776D5E-CD0D-4464-A277-5080019489E4}"/>
              </a:ext>
            </a:extLst>
          </p:cNvPr>
          <p:cNvGrpSpPr/>
          <p:nvPr/>
        </p:nvGrpSpPr>
        <p:grpSpPr>
          <a:xfrm>
            <a:off x="1322330" y="-739677"/>
            <a:ext cx="2995992" cy="5643981"/>
            <a:chOff x="945545" y="-1361664"/>
            <a:chExt cx="4171786" cy="7326772"/>
          </a:xfrm>
        </p:grpSpPr>
        <p:grpSp>
          <p:nvGrpSpPr>
            <p:cNvPr id="9" name="Groupe 6">
              <a:extLst>
                <a:ext uri="{FF2B5EF4-FFF2-40B4-BE49-F238E27FC236}">
                  <a16:creationId xmlns="" xmlns:a16="http://schemas.microsoft.com/office/drawing/2014/main" id="{57F0F757-3A51-4B07-9901-7FF4E5233582}"/>
                </a:ext>
              </a:extLst>
            </p:cNvPr>
            <p:cNvGrpSpPr/>
            <p:nvPr/>
          </p:nvGrpSpPr>
          <p:grpSpPr>
            <a:xfrm>
              <a:off x="945545" y="-1361664"/>
              <a:ext cx="4171786" cy="7326772"/>
              <a:chOff x="1005180" y="-1133064"/>
              <a:chExt cx="4171786" cy="7326772"/>
            </a:xfrm>
          </p:grpSpPr>
          <p:sp>
            <p:nvSpPr>
              <p:cNvPr id="11" name="Corde 10">
                <a:extLst>
                  <a:ext uri="{FF2B5EF4-FFF2-40B4-BE49-F238E27FC236}">
                    <a16:creationId xmlns="" xmlns:a16="http://schemas.microsoft.com/office/drawing/2014/main" id="{EE5CA57D-77C1-4B3B-B77C-AABD1E64897A}"/>
                  </a:ext>
                </a:extLst>
              </p:cNvPr>
              <p:cNvSpPr/>
              <p:nvPr/>
            </p:nvSpPr>
            <p:spPr>
              <a:xfrm rot="16200000">
                <a:off x="-572313" y="444429"/>
                <a:ext cx="7326772" cy="4171786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Corde 11">
                <a:extLst>
                  <a:ext uri="{FF2B5EF4-FFF2-40B4-BE49-F238E27FC236}">
                    <a16:creationId xmlns="" xmlns:a16="http://schemas.microsoft.com/office/drawing/2014/main" id="{254C6B35-51EA-4A55-A873-4E5C9567FDED}"/>
                  </a:ext>
                </a:extLst>
              </p:cNvPr>
              <p:cNvSpPr/>
              <p:nvPr/>
            </p:nvSpPr>
            <p:spPr>
              <a:xfrm rot="16200000">
                <a:off x="-194625" y="766127"/>
                <a:ext cx="6571396" cy="3528391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Corde 9">
              <a:extLst>
                <a:ext uri="{FF2B5EF4-FFF2-40B4-BE49-F238E27FC236}">
                  <a16:creationId xmlns="" xmlns:a16="http://schemas.microsoft.com/office/drawing/2014/main" id="{BD1FE07C-7B03-4885-A109-BF91C8372C67}"/>
                </a:ext>
              </a:extLst>
            </p:cNvPr>
            <p:cNvSpPr/>
            <p:nvPr/>
          </p:nvSpPr>
          <p:spPr>
            <a:xfrm rot="16200000">
              <a:off x="-254259" y="537523"/>
              <a:ext cx="6571395" cy="3528394"/>
            </a:xfrm>
            <a:prstGeom prst="chord">
              <a:avLst>
                <a:gd name="adj1" fmla="val 6615164"/>
                <a:gd name="adj2" fmla="val 14963893"/>
              </a:avLst>
            </a:prstGeom>
            <a:solidFill>
              <a:srgbClr val="6F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Cylindre 12">
            <a:extLst>
              <a:ext uri="{FF2B5EF4-FFF2-40B4-BE49-F238E27FC236}">
                <a16:creationId xmlns="" xmlns:a16="http://schemas.microsoft.com/office/drawing/2014/main" id="{2415F571-3932-4B5D-9BDB-047DB0B7A0FA}"/>
              </a:ext>
            </a:extLst>
          </p:cNvPr>
          <p:cNvSpPr/>
          <p:nvPr/>
        </p:nvSpPr>
        <p:spPr>
          <a:xfrm>
            <a:off x="1919270" y="1307741"/>
            <a:ext cx="135619" cy="2189713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6DD62A08-5C3E-49B3-9AF8-5FDB42A358E6}"/>
              </a:ext>
            </a:extLst>
          </p:cNvPr>
          <p:cNvSpPr txBox="1"/>
          <p:nvPr/>
        </p:nvSpPr>
        <p:spPr>
          <a:xfrm>
            <a:off x="125595" y="1546000"/>
            <a:ext cx="1925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</a:rPr>
              <a:t>Thermomètre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="" xmlns:a16="http://schemas.microsoft.com/office/drawing/2014/main" id="{09FA9F9F-39CA-448D-9B45-D77BC21A22CF}"/>
              </a:ext>
            </a:extLst>
          </p:cNvPr>
          <p:cNvCxnSpPr>
            <a:cxnSpLocks/>
          </p:cNvCxnSpPr>
          <p:nvPr/>
        </p:nvCxnSpPr>
        <p:spPr>
          <a:xfrm flipH="1">
            <a:off x="5368021" y="4345102"/>
            <a:ext cx="727979" cy="35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186494" y="3294074"/>
            <a:ext cx="18560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Eau à température finale</a:t>
            </a:r>
          </a:p>
          <a:p>
            <a:r>
              <a:rPr lang="fr-FR" dirty="0" smtClean="0"/>
              <a:t>T</a:t>
            </a:r>
            <a:r>
              <a:rPr lang="fr-FR" baseline="-25000" dirty="0"/>
              <a:t>f</a:t>
            </a:r>
            <a:r>
              <a:rPr lang="fr-FR" dirty="0" smtClean="0"/>
              <a:t>=3,2°C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19" name="Connecteur droit avec flèche 18"/>
          <p:cNvCxnSpPr>
            <a:stCxn id="17" idx="1"/>
          </p:cNvCxnSpPr>
          <p:nvPr/>
        </p:nvCxnSpPr>
        <p:spPr>
          <a:xfrm flipH="1" flipV="1">
            <a:off x="2902636" y="3852390"/>
            <a:ext cx="1283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95369" y="4189393"/>
            <a:ext cx="16915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Calorimètre</a:t>
            </a:r>
          </a:p>
          <a:p>
            <a:r>
              <a:rPr lang="fr-FR" dirty="0" err="1" smtClean="0"/>
              <a:t>C</a:t>
            </a:r>
            <a:r>
              <a:rPr lang="fr-FR" baseline="-25000" dirty="0" err="1" smtClean="0"/>
              <a:t>calo</a:t>
            </a:r>
            <a:r>
              <a:rPr lang="fr-FR" dirty="0" smtClean="0"/>
              <a:t> = </a:t>
            </a:r>
            <a:r>
              <a:rPr lang="fr-FR" dirty="0"/>
              <a:t>147,8 J.K</a:t>
            </a:r>
            <a:r>
              <a:rPr lang="fr-FR" baseline="30000" dirty="0"/>
              <a:t>-1 </a:t>
            </a:r>
            <a:endParaRPr lang="fr-FR" baseline="30000" dirty="0" smtClean="0"/>
          </a:p>
          <a:p>
            <a:r>
              <a:rPr lang="fr-FR" dirty="0" smtClean="0"/>
              <a:t>Température finale</a:t>
            </a:r>
          </a:p>
          <a:p>
            <a:r>
              <a:rPr lang="fr-FR" dirty="0" smtClean="0"/>
              <a:t>T</a:t>
            </a:r>
            <a:r>
              <a:rPr lang="fr-FR" baseline="-25000" dirty="0" smtClean="0"/>
              <a:t>f</a:t>
            </a:r>
            <a:r>
              <a:rPr lang="fr-FR" dirty="0" smtClean="0"/>
              <a:t>=3,2°C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22" idx="3"/>
          </p:cNvCxnSpPr>
          <p:nvPr/>
        </p:nvCxnSpPr>
        <p:spPr>
          <a:xfrm>
            <a:off x="1886895" y="4666447"/>
            <a:ext cx="7215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6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685" y="12125"/>
            <a:ext cx="8832300" cy="572700"/>
          </a:xfrm>
        </p:spPr>
        <p:txBody>
          <a:bodyPr>
            <a:normAutofit fontScale="90000"/>
          </a:bodyPr>
          <a:lstStyle/>
          <a:p>
            <a:r>
              <a:rPr lang="fr-FR" sz="2700" dirty="0" smtClean="0">
                <a:solidFill>
                  <a:srgbClr val="DD7E6B"/>
                </a:solidFill>
              </a:rPr>
              <a:t>Réaction standard de formation d’un constituant chimique</a:t>
            </a:r>
            <a:endParaRPr lang="fr-FR" sz="2700" b="1" dirty="0">
              <a:solidFill>
                <a:srgbClr val="DD7E6B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936165" y="2059496"/>
            <a:ext cx="3108543" cy="73866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Une mole </a:t>
            </a:r>
            <a:r>
              <a:rPr lang="fr-FR" b="1" dirty="0" smtClean="0"/>
              <a:t>de constituant chimique</a:t>
            </a:r>
          </a:p>
          <a:p>
            <a:r>
              <a:rPr lang="fr-FR" dirty="0" smtClean="0"/>
              <a:t>A une température donnée </a:t>
            </a:r>
            <a:r>
              <a:rPr lang="fr-FR" dirty="0" err="1" smtClean="0"/>
              <a:t>T</a:t>
            </a:r>
            <a:endParaRPr lang="fr-FR" dirty="0" smtClean="0"/>
          </a:p>
          <a:p>
            <a:r>
              <a:rPr lang="fr-FR" dirty="0" smtClean="0"/>
              <a:t>Dans un état physique donné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39267" y="2052940"/>
            <a:ext cx="4378122" cy="73866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Eléments qui constituent le constituant chimique</a:t>
            </a:r>
          </a:p>
          <a:p>
            <a:r>
              <a:rPr lang="fr-FR" dirty="0" smtClean="0"/>
              <a:t>Dans leur </a:t>
            </a:r>
            <a:r>
              <a:rPr lang="fr-FR" u="sng" dirty="0" smtClean="0">
                <a:solidFill>
                  <a:srgbClr val="FF0000"/>
                </a:solidFill>
              </a:rPr>
              <a:t>état standard de référence </a:t>
            </a:r>
          </a:p>
          <a:p>
            <a:r>
              <a:rPr lang="fr-FR" dirty="0" smtClean="0"/>
              <a:t>A la température </a:t>
            </a:r>
            <a:r>
              <a:rPr lang="fr-FR" dirty="0" err="1" smtClean="0"/>
              <a:t>T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4597400" y="2400300"/>
            <a:ext cx="13589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1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solidFill>
                  <a:srgbClr val="DD7E6B"/>
                </a:solidFill>
              </a:rPr>
              <a:t>Détermination de </a:t>
            </a:r>
            <a:r>
              <a:rPr lang="el-GR" sz="2400" dirty="0">
                <a:solidFill>
                  <a:srgbClr val="DD7E6B"/>
                </a:solidFill>
              </a:rPr>
              <a:t>Δ</a:t>
            </a:r>
            <a:r>
              <a:rPr lang="fr-FR" sz="2400" dirty="0" err="1">
                <a:solidFill>
                  <a:srgbClr val="DD7E6B"/>
                </a:solidFill>
              </a:rPr>
              <a:t>rH</a:t>
            </a:r>
            <a:r>
              <a:rPr lang="fr-FR" sz="2400" dirty="0">
                <a:solidFill>
                  <a:srgbClr val="DD7E6B"/>
                </a:solidFill>
              </a:rPr>
              <a:t>°</a:t>
            </a:r>
          </a:p>
        </p:txBody>
      </p:sp>
      <p:grpSp>
        <p:nvGrpSpPr>
          <p:cNvPr id="3" name="Groupe 3">
            <a:extLst>
              <a:ext uri="{FF2B5EF4-FFF2-40B4-BE49-F238E27FC236}">
                <a16:creationId xmlns="" xmlns:a16="http://schemas.microsoft.com/office/drawing/2014/main" id="{F6776D5E-CD0D-4464-A277-5080019489E4}"/>
              </a:ext>
            </a:extLst>
          </p:cNvPr>
          <p:cNvGrpSpPr/>
          <p:nvPr/>
        </p:nvGrpSpPr>
        <p:grpSpPr>
          <a:xfrm>
            <a:off x="611560" y="-614604"/>
            <a:ext cx="4171786" cy="5495079"/>
            <a:chOff x="945545" y="-1361664"/>
            <a:chExt cx="4171786" cy="7326772"/>
          </a:xfrm>
        </p:grpSpPr>
        <p:grpSp>
          <p:nvGrpSpPr>
            <p:cNvPr id="4" name="Groupe 6">
              <a:extLst>
                <a:ext uri="{FF2B5EF4-FFF2-40B4-BE49-F238E27FC236}">
                  <a16:creationId xmlns="" xmlns:a16="http://schemas.microsoft.com/office/drawing/2014/main" id="{57F0F757-3A51-4B07-9901-7FF4E5233582}"/>
                </a:ext>
              </a:extLst>
            </p:cNvPr>
            <p:cNvGrpSpPr/>
            <p:nvPr/>
          </p:nvGrpSpPr>
          <p:grpSpPr>
            <a:xfrm>
              <a:off x="945545" y="-1361664"/>
              <a:ext cx="4171786" cy="7326772"/>
              <a:chOff x="1005180" y="-1133064"/>
              <a:chExt cx="4171786" cy="7326772"/>
            </a:xfrm>
          </p:grpSpPr>
          <p:sp>
            <p:nvSpPr>
              <p:cNvPr id="7" name="Corde 6">
                <a:extLst>
                  <a:ext uri="{FF2B5EF4-FFF2-40B4-BE49-F238E27FC236}">
                    <a16:creationId xmlns="" xmlns:a16="http://schemas.microsoft.com/office/drawing/2014/main" id="{EE5CA57D-77C1-4B3B-B77C-AABD1E64897A}"/>
                  </a:ext>
                </a:extLst>
              </p:cNvPr>
              <p:cNvSpPr/>
              <p:nvPr/>
            </p:nvSpPr>
            <p:spPr>
              <a:xfrm rot="16200000">
                <a:off x="-572313" y="444429"/>
                <a:ext cx="7326772" cy="4171786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Corde 7">
                <a:extLst>
                  <a:ext uri="{FF2B5EF4-FFF2-40B4-BE49-F238E27FC236}">
                    <a16:creationId xmlns="" xmlns:a16="http://schemas.microsoft.com/office/drawing/2014/main" id="{254C6B35-51EA-4A55-A873-4E5C9567FDED}"/>
                  </a:ext>
                </a:extLst>
              </p:cNvPr>
              <p:cNvSpPr/>
              <p:nvPr/>
            </p:nvSpPr>
            <p:spPr>
              <a:xfrm rot="16200000">
                <a:off x="-194625" y="766127"/>
                <a:ext cx="6571396" cy="3528391"/>
              </a:xfrm>
              <a:prstGeom prst="chord">
                <a:avLst>
                  <a:gd name="adj1" fmla="val 5378202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Corde 5">
              <a:extLst>
                <a:ext uri="{FF2B5EF4-FFF2-40B4-BE49-F238E27FC236}">
                  <a16:creationId xmlns="" xmlns:a16="http://schemas.microsoft.com/office/drawing/2014/main" id="{BD1FE07C-7B03-4885-A109-BF91C8372C67}"/>
                </a:ext>
              </a:extLst>
            </p:cNvPr>
            <p:cNvSpPr/>
            <p:nvPr/>
          </p:nvSpPr>
          <p:spPr>
            <a:xfrm rot="16200000">
              <a:off x="-254259" y="537523"/>
              <a:ext cx="6571396" cy="3528394"/>
            </a:xfrm>
            <a:prstGeom prst="chord">
              <a:avLst>
                <a:gd name="adj1" fmla="val 7374655"/>
                <a:gd name="adj2" fmla="val 14197494"/>
              </a:avLst>
            </a:prstGeom>
            <a:solidFill>
              <a:srgbClr val="6F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Cylindre 9">
            <a:extLst>
              <a:ext uri="{FF2B5EF4-FFF2-40B4-BE49-F238E27FC236}">
                <a16:creationId xmlns="" xmlns:a16="http://schemas.microsoft.com/office/drawing/2014/main" id="{2415F571-3932-4B5D-9BDB-047DB0B7A0FA}"/>
              </a:ext>
            </a:extLst>
          </p:cNvPr>
          <p:cNvSpPr/>
          <p:nvPr/>
        </p:nvSpPr>
        <p:spPr>
          <a:xfrm>
            <a:off x="1907705" y="1707655"/>
            <a:ext cx="188843" cy="2131943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6DD62A08-5C3E-49B3-9AF8-5FDB42A358E6}"/>
              </a:ext>
            </a:extLst>
          </p:cNvPr>
          <p:cNvSpPr txBox="1"/>
          <p:nvPr/>
        </p:nvSpPr>
        <p:spPr>
          <a:xfrm>
            <a:off x="248084" y="1626635"/>
            <a:ext cx="17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</a:rPr>
              <a:t>Thermomètre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220072" y="3057804"/>
            <a:ext cx="3923928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smtClean="0"/>
              <a:t>200mL H2O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50mL de </a:t>
            </a:r>
            <a:r>
              <a:rPr lang="fr-FR" sz="2400" dirty="0" err="1" smtClean="0"/>
              <a:t>HCl</a:t>
            </a:r>
            <a:r>
              <a:rPr lang="fr-FR" sz="2400" dirty="0" smtClean="0"/>
              <a:t> à 2,0mol/L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50mL de </a:t>
            </a:r>
            <a:r>
              <a:rPr lang="fr-FR" sz="2400" dirty="0" err="1" smtClean="0"/>
              <a:t>NaOH</a:t>
            </a:r>
            <a:r>
              <a:rPr lang="fr-FR" sz="2400" dirty="0" smtClean="0"/>
              <a:t> à 2,0mol/L</a:t>
            </a:r>
          </a:p>
        </p:txBody>
      </p:sp>
      <p:cxnSp>
        <p:nvCxnSpPr>
          <p:cNvPr id="14" name="Connecteur droit avec flèche 13"/>
          <p:cNvCxnSpPr>
            <a:stCxn id="12" idx="1"/>
          </p:cNvCxnSpPr>
          <p:nvPr/>
        </p:nvCxnSpPr>
        <p:spPr>
          <a:xfrm flipH="1" flipV="1">
            <a:off x="3347864" y="3381842"/>
            <a:ext cx="1872208" cy="2761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570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3719</TotalTime>
  <Words>363</Words>
  <Application>Microsoft Macintosh PowerPoint</Application>
  <PresentationFormat>Présentation à l'écran (16:9)</PresentationFormat>
  <Paragraphs>69</Paragraphs>
  <Slides>10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Simple Light</vt:lpstr>
      <vt:lpstr>Application du premier principe de la thermodynamique à la réaction chimique</vt:lpstr>
      <vt:lpstr>Expérience qualitative : Réaction acido-basique et dégagement de chaleur</vt:lpstr>
      <vt:lpstr>États standards</vt:lpstr>
      <vt:lpstr>Diagramme d’états de l’eau</vt:lpstr>
      <vt:lpstr>Réaction endothermique et exothermique</vt:lpstr>
      <vt:lpstr>Détermination de l’enthalpie de fusion de l’eau</vt:lpstr>
      <vt:lpstr>Détermination de l’enthalpie de fusion de l’eau</vt:lpstr>
      <vt:lpstr>Réaction standard de formation d’un constituant chimique</vt:lpstr>
      <vt:lpstr>Détermination de ΔrH°</vt:lpstr>
      <vt:lpstr>Détermination d’une enthalpie standard de réaction par la loi de Hess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78</cp:revision>
  <dcterms:modified xsi:type="dcterms:W3CDTF">2020-06-22T11:06:56Z</dcterms:modified>
</cp:coreProperties>
</file>