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docx" ContentType="application/vnd.openxmlformats-officedocument.wordprocessingml.document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0"/>
  </p:notesMasterIdLst>
  <p:sldIdLst>
    <p:sldId id="256" r:id="rId2"/>
    <p:sldId id="270" r:id="rId3"/>
    <p:sldId id="271" r:id="rId4"/>
    <p:sldId id="258" r:id="rId5"/>
    <p:sldId id="259" r:id="rId6"/>
    <p:sldId id="260" r:id="rId7"/>
    <p:sldId id="262" r:id="rId8"/>
    <p:sldId id="263" r:id="rId9"/>
    <p:sldId id="273" r:id="rId10"/>
    <p:sldId id="274" r:id="rId11"/>
    <p:sldId id="265" r:id="rId12"/>
    <p:sldId id="272" r:id="rId13"/>
    <p:sldId id="266" r:id="rId14"/>
    <p:sldId id="268" r:id="rId15"/>
    <p:sldId id="275" r:id="rId16"/>
    <p:sldId id="276" r:id="rId17"/>
    <p:sldId id="278" r:id="rId18"/>
    <p:sldId id="277" r:id="rId1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 showComments="0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-96" y="-15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Relationship Id="rId2" Type="http://schemas.openxmlformats.org/officeDocument/2006/relationships/image" Target="../media/image11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4" Type="http://schemas.openxmlformats.org/officeDocument/2006/relationships/image" Target="../media/image14.emf"/><Relationship Id="rId5" Type="http://schemas.openxmlformats.org/officeDocument/2006/relationships/image" Target="../media/image15.emf"/><Relationship Id="rId1" Type="http://schemas.openxmlformats.org/officeDocument/2006/relationships/image" Target="../media/image10.emf"/><Relationship Id="rId2" Type="http://schemas.openxmlformats.org/officeDocument/2006/relationships/image" Target="../media/image1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917746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23617d7a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23617d7a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23617d7a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23617d7a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723617d7a6_2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723617d7a6_2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277162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277162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Document_Microsoft_Word1.docx"/><Relationship Id="rId4" Type="http://schemas.openxmlformats.org/officeDocument/2006/relationships/image" Target="../media/image9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Document_Microsoft_Word2.docx"/><Relationship Id="rId4" Type="http://schemas.openxmlformats.org/officeDocument/2006/relationships/image" Target="../media/image10.emf"/><Relationship Id="rId5" Type="http://schemas.openxmlformats.org/officeDocument/2006/relationships/package" Target="../embeddings/Document_Microsoft_Word3.docx"/><Relationship Id="rId6" Type="http://schemas.openxmlformats.org/officeDocument/2006/relationships/image" Target="../media/image11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2.jpeg"/></Relationships>
</file>

<file path=ppt/slides/_rels/slide16.xml.rels><?xml version="1.0" encoding="UTF-8" standalone="yes"?>
<Relationships xmlns="http://schemas.openxmlformats.org/package/2006/relationships"><Relationship Id="rId11" Type="http://schemas.openxmlformats.org/officeDocument/2006/relationships/package" Target="../embeddings/Document_Microsoft_Word8.docx"/><Relationship Id="rId12" Type="http://schemas.openxmlformats.org/officeDocument/2006/relationships/image" Target="../media/image15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3.xml"/><Relationship Id="rId3" Type="http://schemas.openxmlformats.org/officeDocument/2006/relationships/package" Target="../embeddings/Document_Microsoft_Word4.docx"/><Relationship Id="rId4" Type="http://schemas.openxmlformats.org/officeDocument/2006/relationships/image" Target="../media/image10.emf"/><Relationship Id="rId5" Type="http://schemas.openxmlformats.org/officeDocument/2006/relationships/package" Target="../embeddings/Document_Microsoft_Word5.docx"/><Relationship Id="rId6" Type="http://schemas.openxmlformats.org/officeDocument/2006/relationships/image" Target="../media/image11.emf"/><Relationship Id="rId7" Type="http://schemas.openxmlformats.org/officeDocument/2006/relationships/package" Target="../embeddings/Document_Microsoft_Word6.docx"/><Relationship Id="rId8" Type="http://schemas.openxmlformats.org/officeDocument/2006/relationships/image" Target="../media/image13.emf"/><Relationship Id="rId9" Type="http://schemas.openxmlformats.org/officeDocument/2006/relationships/package" Target="../embeddings/Document_Microsoft_Word7.docx"/><Relationship Id="rId10" Type="http://schemas.openxmlformats.org/officeDocument/2006/relationships/image" Target="../media/image14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Cinétique homogène</a:t>
            </a:r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0" y="3219575"/>
            <a:ext cx="9144000" cy="792600"/>
          </a:xfrm>
          <a:prstGeom prst="rect">
            <a:avLst/>
          </a:prstGeom>
          <a:solidFill>
            <a:srgbClr val="DD7E6B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0000"/>
                </a:solidFill>
              </a:rPr>
              <a:t>Agrégation 2020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11700" y="313212"/>
            <a:ext cx="8520600" cy="572700"/>
          </a:xfrm>
        </p:spPr>
        <p:txBody>
          <a:bodyPr/>
          <a:lstStyle/>
          <a:p>
            <a:r>
              <a:rPr lang="fr-FR" b="1" dirty="0" smtClean="0">
                <a:solidFill>
                  <a:srgbClr val="DD7E6B"/>
                </a:solidFill>
              </a:rPr>
              <a:t>Détermination du temps de demi-réaction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 smtClean="0"/>
              <a:t>10</a:t>
            </a:fld>
            <a:endParaRPr lang="fr"/>
          </a:p>
        </p:txBody>
      </p:sp>
      <p:pic>
        <p:nvPicPr>
          <p:cNvPr id="3" name="Image 2" descr="Capture d-ecran -4-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04" t="14444" r="22437" b="26616"/>
          <a:stretch/>
        </p:blipFill>
        <p:spPr>
          <a:xfrm>
            <a:off x="610996" y="850759"/>
            <a:ext cx="6069727" cy="4074059"/>
          </a:xfrm>
          <a:prstGeom prst="rect">
            <a:avLst/>
          </a:prstGeom>
        </p:spPr>
      </p:pic>
      <p:cxnSp>
        <p:nvCxnSpPr>
          <p:cNvPr id="9" name="Connecteur droit 8"/>
          <p:cNvCxnSpPr/>
          <p:nvPr/>
        </p:nvCxnSpPr>
        <p:spPr>
          <a:xfrm flipH="1">
            <a:off x="1449622" y="1737467"/>
            <a:ext cx="4864021" cy="0"/>
          </a:xfrm>
          <a:prstGeom prst="line">
            <a:avLst/>
          </a:prstGeom>
          <a:ln w="12700" cmpd="sng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299509" y="1557727"/>
            <a:ext cx="10971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A(</a:t>
            </a:r>
            <a:r>
              <a:rPr lang="fr-FR" dirty="0" err="1" smtClean="0"/>
              <a:t>t</a:t>
            </a:r>
            <a:r>
              <a:rPr lang="fr-FR" baseline="-25000" dirty="0" err="1" smtClean="0"/>
              <a:t>f</a:t>
            </a:r>
            <a:r>
              <a:rPr lang="fr-FR" dirty="0" smtClean="0"/>
              <a:t>) = 1,08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590865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3900" y="2565400"/>
            <a:ext cx="1320800" cy="20320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>
                <a:solidFill>
                  <a:srgbClr val="DD7E6B"/>
                </a:solidFill>
              </a:rPr>
              <a:t>Influence de la concentration</a:t>
            </a:r>
            <a:endParaRPr lang="fr-FR" b="1" dirty="0">
              <a:solidFill>
                <a:srgbClr val="DD7E6B"/>
              </a:solidFill>
            </a:endParaRP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fr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 I</a:t>
            </a:r>
            <a:r>
              <a:rPr lang="fr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r>
              <a:rPr lang="fr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(aq)</a:t>
            </a:r>
            <a:r>
              <a:rPr lang="fr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+ S</a:t>
            </a:r>
            <a:r>
              <a:rPr lang="fr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fr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</a:t>
            </a:r>
            <a:r>
              <a:rPr lang="fr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r>
              <a:rPr lang="fr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2-</a:t>
            </a:r>
            <a:r>
              <a:rPr lang="fr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(aq)</a:t>
            </a:r>
            <a:r>
              <a:rPr lang="fr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=I</a:t>
            </a:r>
            <a:r>
              <a:rPr lang="fr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2(aq)</a:t>
            </a:r>
            <a:r>
              <a:rPr lang="fr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+ 2 SO</a:t>
            </a:r>
            <a:r>
              <a:rPr lang="fr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lang="fr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2-</a:t>
            </a:r>
            <a:r>
              <a:rPr lang="fr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(aq)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 smtClean="0"/>
              <a:t>11</a:t>
            </a:fld>
            <a:endParaRPr lang="fr"/>
          </a:p>
        </p:txBody>
      </p:sp>
      <p:cxnSp>
        <p:nvCxnSpPr>
          <p:cNvPr id="23" name="Connecteur en angle 22"/>
          <p:cNvCxnSpPr/>
          <p:nvPr/>
        </p:nvCxnSpPr>
        <p:spPr>
          <a:xfrm rot="16200000" flipH="1">
            <a:off x="2222500" y="2660650"/>
            <a:ext cx="495300" cy="266700"/>
          </a:xfrm>
          <a:prstGeom prst="bentConnector3">
            <a:avLst>
              <a:gd name="adj1" fmla="val -1282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ZoneTexte 33"/>
          <p:cNvSpPr txBox="1"/>
          <p:nvPr/>
        </p:nvSpPr>
        <p:spPr>
          <a:xfrm>
            <a:off x="-12700" y="2336800"/>
            <a:ext cx="2616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fr-FR" dirty="0" smtClean="0"/>
              <a:t>15mL KI à 1mol/L</a:t>
            </a:r>
            <a:endParaRPr lang="fr-FR" dirty="0"/>
          </a:p>
          <a:p>
            <a:pPr marL="285750" indent="-285750">
              <a:buFont typeface="Arial"/>
              <a:buChar char="•"/>
            </a:pPr>
            <a:r>
              <a:rPr lang="fr-FR" dirty="0" smtClean="0"/>
              <a:t>5 mLNaS</a:t>
            </a:r>
            <a:r>
              <a:rPr lang="fr-FR" baseline="-25000" dirty="0" smtClean="0"/>
              <a:t>2</a:t>
            </a:r>
            <a:r>
              <a:rPr lang="fr-FR" dirty="0" smtClean="0"/>
              <a:t>O</a:t>
            </a:r>
            <a:r>
              <a:rPr lang="fr-FR" baseline="-25000" dirty="0" smtClean="0"/>
              <a:t>8</a:t>
            </a:r>
            <a:r>
              <a:rPr lang="fr-FR" dirty="0" smtClean="0"/>
              <a:t> à </a:t>
            </a:r>
            <a:r>
              <a:rPr lang="fr-FR" dirty="0" smtClean="0">
                <a:solidFill>
                  <a:srgbClr val="FF0000"/>
                </a:solidFill>
              </a:rPr>
              <a:t>10</a:t>
            </a:r>
            <a:r>
              <a:rPr lang="fr-FR" baseline="30000" dirty="0" smtClean="0">
                <a:solidFill>
                  <a:srgbClr val="FF0000"/>
                </a:solidFill>
              </a:rPr>
              <a:t>-2</a:t>
            </a:r>
            <a:r>
              <a:rPr lang="fr-FR" dirty="0" smtClean="0">
                <a:solidFill>
                  <a:srgbClr val="FF0000"/>
                </a:solidFill>
              </a:rPr>
              <a:t> mol/L</a:t>
            </a:r>
            <a:endParaRPr lang="fr-FR" dirty="0">
              <a:solidFill>
                <a:srgbClr val="FF0000"/>
              </a:solidFill>
            </a:endParaRPr>
          </a:p>
        </p:txBody>
      </p:sp>
      <p:pic>
        <p:nvPicPr>
          <p:cNvPr id="17" name="Imag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500" y="2540000"/>
            <a:ext cx="1320800" cy="2032000"/>
          </a:xfrm>
          <a:prstGeom prst="rect">
            <a:avLst/>
          </a:prstGeom>
        </p:spPr>
      </p:pic>
      <p:cxnSp>
        <p:nvCxnSpPr>
          <p:cNvPr id="22" name="Connecteur en angle 21"/>
          <p:cNvCxnSpPr/>
          <p:nvPr/>
        </p:nvCxnSpPr>
        <p:spPr>
          <a:xfrm rot="5400000">
            <a:off x="4572000" y="2686049"/>
            <a:ext cx="495300" cy="215900"/>
          </a:xfrm>
          <a:prstGeom prst="bentConnector3">
            <a:avLst>
              <a:gd name="adj1" fmla="val -1282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ZoneTexte 24"/>
          <p:cNvSpPr txBox="1"/>
          <p:nvPr/>
        </p:nvSpPr>
        <p:spPr>
          <a:xfrm>
            <a:off x="5105400" y="2247900"/>
            <a:ext cx="1752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fr-FR" dirty="0" smtClean="0"/>
              <a:t>15mL KI à 1mol/L</a:t>
            </a:r>
            <a:endParaRPr lang="fr-FR" dirty="0"/>
          </a:p>
          <a:p>
            <a:pPr marL="285750" indent="-285750">
              <a:buFont typeface="Arial"/>
              <a:buChar char="•"/>
            </a:pPr>
            <a:r>
              <a:rPr lang="fr-FR" dirty="0" smtClean="0"/>
              <a:t>NaS</a:t>
            </a:r>
            <a:r>
              <a:rPr lang="fr-FR" baseline="-25000" dirty="0" smtClean="0"/>
              <a:t>2</a:t>
            </a:r>
            <a:r>
              <a:rPr lang="fr-FR" dirty="0" smtClean="0"/>
              <a:t>O</a:t>
            </a:r>
            <a:r>
              <a:rPr lang="fr-FR" baseline="-25000" dirty="0" smtClean="0"/>
              <a:t>8</a:t>
            </a:r>
            <a:r>
              <a:rPr lang="fr-FR" dirty="0" smtClean="0"/>
              <a:t> à </a:t>
            </a:r>
            <a:r>
              <a:rPr lang="fr-FR" dirty="0" smtClean="0">
                <a:solidFill>
                  <a:srgbClr val="FF0000"/>
                </a:solidFill>
              </a:rPr>
              <a:t>10</a:t>
            </a:r>
            <a:r>
              <a:rPr lang="fr-FR" baseline="30000" dirty="0" smtClean="0">
                <a:solidFill>
                  <a:srgbClr val="FF0000"/>
                </a:solidFill>
              </a:rPr>
              <a:t>-3</a:t>
            </a:r>
            <a:r>
              <a:rPr lang="fr-FR" dirty="0" smtClean="0">
                <a:solidFill>
                  <a:srgbClr val="FF0000"/>
                </a:solidFill>
              </a:rPr>
              <a:t> mol/L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2133600" y="4635500"/>
            <a:ext cx="10146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TUBE N°1</a:t>
            </a:r>
            <a:endParaRPr lang="fr-FR" dirty="0"/>
          </a:p>
        </p:txBody>
      </p:sp>
      <p:sp>
        <p:nvSpPr>
          <p:cNvPr id="27" name="ZoneTexte 26"/>
          <p:cNvSpPr txBox="1"/>
          <p:nvPr/>
        </p:nvSpPr>
        <p:spPr>
          <a:xfrm>
            <a:off x="4178300" y="4673600"/>
            <a:ext cx="10146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TUBE N°2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045138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3900" y="2565400"/>
            <a:ext cx="1320800" cy="20320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11700" y="319152"/>
            <a:ext cx="8520600" cy="572700"/>
          </a:xfrm>
        </p:spPr>
        <p:txBody>
          <a:bodyPr/>
          <a:lstStyle/>
          <a:p>
            <a:r>
              <a:rPr lang="fr-FR" b="1" dirty="0" smtClean="0">
                <a:solidFill>
                  <a:srgbClr val="DD7E6B"/>
                </a:solidFill>
              </a:rPr>
              <a:t>Influence de la concentration</a:t>
            </a:r>
            <a:endParaRPr lang="fr-FR" b="1" dirty="0">
              <a:solidFill>
                <a:srgbClr val="DD7E6B"/>
              </a:solidFill>
            </a:endParaRP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fr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 I</a:t>
            </a:r>
            <a:r>
              <a:rPr lang="fr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r>
              <a:rPr lang="fr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(aq)</a:t>
            </a:r>
            <a:r>
              <a:rPr lang="fr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+ S</a:t>
            </a:r>
            <a:r>
              <a:rPr lang="fr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fr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</a:t>
            </a:r>
            <a:r>
              <a:rPr lang="fr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r>
              <a:rPr lang="fr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2-</a:t>
            </a:r>
            <a:r>
              <a:rPr lang="fr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(aq)</a:t>
            </a:r>
            <a:r>
              <a:rPr lang="fr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=I</a:t>
            </a:r>
            <a:r>
              <a:rPr lang="fr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2(aq)</a:t>
            </a:r>
            <a:r>
              <a:rPr lang="fr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+ 2 SO</a:t>
            </a:r>
            <a:r>
              <a:rPr lang="fr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lang="fr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2-</a:t>
            </a:r>
            <a:r>
              <a:rPr lang="fr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(aq)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 smtClean="0"/>
              <a:t>12</a:t>
            </a:fld>
            <a:endParaRPr lang="fr"/>
          </a:p>
        </p:txBody>
      </p:sp>
      <p:cxnSp>
        <p:nvCxnSpPr>
          <p:cNvPr id="23" name="Connecteur en angle 22"/>
          <p:cNvCxnSpPr/>
          <p:nvPr/>
        </p:nvCxnSpPr>
        <p:spPr>
          <a:xfrm rot="16200000" flipH="1">
            <a:off x="2222500" y="2660650"/>
            <a:ext cx="495300" cy="266700"/>
          </a:xfrm>
          <a:prstGeom prst="bentConnector3">
            <a:avLst>
              <a:gd name="adj1" fmla="val -1282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ZoneTexte 33"/>
          <p:cNvSpPr txBox="1"/>
          <p:nvPr/>
        </p:nvSpPr>
        <p:spPr>
          <a:xfrm>
            <a:off x="-12700" y="2336800"/>
            <a:ext cx="2616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fr-FR" dirty="0" smtClean="0"/>
              <a:t>15mL KI à 1mol/L</a:t>
            </a:r>
            <a:endParaRPr lang="fr-FR" dirty="0"/>
          </a:p>
          <a:p>
            <a:pPr marL="285750" indent="-285750">
              <a:buFont typeface="Arial"/>
              <a:buChar char="•"/>
            </a:pPr>
            <a:r>
              <a:rPr lang="fr-FR" dirty="0" smtClean="0"/>
              <a:t>5 mLNaS</a:t>
            </a:r>
            <a:r>
              <a:rPr lang="fr-FR" baseline="-25000" dirty="0" smtClean="0"/>
              <a:t>2</a:t>
            </a:r>
            <a:r>
              <a:rPr lang="fr-FR" dirty="0" smtClean="0"/>
              <a:t>O</a:t>
            </a:r>
            <a:r>
              <a:rPr lang="fr-FR" baseline="-25000" dirty="0" smtClean="0"/>
              <a:t>8</a:t>
            </a:r>
            <a:r>
              <a:rPr lang="fr-FR" dirty="0" smtClean="0"/>
              <a:t> à </a:t>
            </a:r>
            <a:r>
              <a:rPr lang="fr-FR" dirty="0" smtClean="0">
                <a:solidFill>
                  <a:srgbClr val="FF0000"/>
                </a:solidFill>
              </a:rPr>
              <a:t>10</a:t>
            </a:r>
            <a:r>
              <a:rPr lang="fr-FR" baseline="30000" dirty="0" smtClean="0">
                <a:solidFill>
                  <a:srgbClr val="FF0000"/>
                </a:solidFill>
              </a:rPr>
              <a:t>-2</a:t>
            </a:r>
            <a:r>
              <a:rPr lang="fr-FR" dirty="0" smtClean="0">
                <a:solidFill>
                  <a:srgbClr val="FF0000"/>
                </a:solidFill>
              </a:rPr>
              <a:t> mol/L</a:t>
            </a:r>
            <a:endParaRPr lang="fr-FR" dirty="0">
              <a:solidFill>
                <a:srgbClr val="FF0000"/>
              </a:solidFill>
            </a:endParaRPr>
          </a:p>
        </p:txBody>
      </p:sp>
      <p:pic>
        <p:nvPicPr>
          <p:cNvPr id="17" name="Imag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500" y="2540000"/>
            <a:ext cx="1320800" cy="2032000"/>
          </a:xfrm>
          <a:prstGeom prst="rect">
            <a:avLst/>
          </a:prstGeom>
        </p:spPr>
      </p:pic>
      <p:cxnSp>
        <p:nvCxnSpPr>
          <p:cNvPr id="22" name="Connecteur en angle 21"/>
          <p:cNvCxnSpPr/>
          <p:nvPr/>
        </p:nvCxnSpPr>
        <p:spPr>
          <a:xfrm rot="5400000">
            <a:off x="4572000" y="2686049"/>
            <a:ext cx="495300" cy="215900"/>
          </a:xfrm>
          <a:prstGeom prst="bentConnector3">
            <a:avLst>
              <a:gd name="adj1" fmla="val -1282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2133600" y="4635500"/>
            <a:ext cx="10146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TUBE N°1</a:t>
            </a:r>
            <a:endParaRPr lang="fr-FR" dirty="0"/>
          </a:p>
        </p:txBody>
      </p:sp>
      <p:sp>
        <p:nvSpPr>
          <p:cNvPr id="27" name="ZoneTexte 26"/>
          <p:cNvSpPr txBox="1"/>
          <p:nvPr/>
        </p:nvSpPr>
        <p:spPr>
          <a:xfrm>
            <a:off x="4178300" y="4673600"/>
            <a:ext cx="10146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TUBE N°2</a:t>
            </a:r>
            <a:endParaRPr lang="fr-FR" dirty="0"/>
          </a:p>
        </p:txBody>
      </p:sp>
      <p:grpSp>
        <p:nvGrpSpPr>
          <p:cNvPr id="6" name="Grouper 5"/>
          <p:cNvGrpSpPr/>
          <p:nvPr/>
        </p:nvGrpSpPr>
        <p:grpSpPr>
          <a:xfrm>
            <a:off x="2429176" y="3639602"/>
            <a:ext cx="423363" cy="872215"/>
            <a:chOff x="2429176" y="3639602"/>
            <a:chExt cx="423363" cy="872215"/>
          </a:xfrm>
        </p:grpSpPr>
        <p:sp>
          <p:nvSpPr>
            <p:cNvPr id="13" name="Ellipse 12"/>
            <p:cNvSpPr/>
            <p:nvPr/>
          </p:nvSpPr>
          <p:spPr>
            <a:xfrm>
              <a:off x="2442587" y="4242456"/>
              <a:ext cx="384876" cy="269361"/>
            </a:xfrm>
            <a:prstGeom prst="ellipse">
              <a:avLst/>
            </a:prstGeom>
            <a:solidFill>
              <a:srgbClr val="F4B94A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429176" y="3639602"/>
              <a:ext cx="423363" cy="718294"/>
            </a:xfrm>
            <a:prstGeom prst="rect">
              <a:avLst/>
            </a:prstGeom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7" name="Grouper 6"/>
          <p:cNvGrpSpPr/>
          <p:nvPr/>
        </p:nvGrpSpPr>
        <p:grpSpPr>
          <a:xfrm>
            <a:off x="4434974" y="3620362"/>
            <a:ext cx="423363" cy="872215"/>
            <a:chOff x="4434974" y="3620362"/>
            <a:chExt cx="423363" cy="872215"/>
          </a:xfrm>
        </p:grpSpPr>
        <p:sp>
          <p:nvSpPr>
            <p:cNvPr id="15" name="Ellipse 14"/>
            <p:cNvSpPr/>
            <p:nvPr/>
          </p:nvSpPr>
          <p:spPr>
            <a:xfrm>
              <a:off x="4448385" y="4223216"/>
              <a:ext cx="384876" cy="269361"/>
            </a:xfrm>
            <a:prstGeom prst="ellipse">
              <a:avLst/>
            </a:prstGeom>
            <a:solidFill>
              <a:srgbClr val="F4B94A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434974" y="3620362"/>
              <a:ext cx="423363" cy="718294"/>
            </a:xfrm>
            <a:prstGeom prst="rect">
              <a:avLst/>
            </a:prstGeom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8" name="ZoneTexte 17"/>
          <p:cNvSpPr txBox="1"/>
          <p:nvPr/>
        </p:nvSpPr>
        <p:spPr>
          <a:xfrm>
            <a:off x="5105399" y="2247900"/>
            <a:ext cx="29259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fr-FR" dirty="0" smtClean="0"/>
              <a:t>15mL KI à 1mol/L</a:t>
            </a:r>
            <a:endParaRPr lang="fr-FR" dirty="0"/>
          </a:p>
          <a:p>
            <a:pPr marL="285750" indent="-285750">
              <a:buFont typeface="Arial"/>
              <a:buChar char="•"/>
            </a:pPr>
            <a:r>
              <a:rPr lang="fr-FR" dirty="0" smtClean="0"/>
              <a:t>5 </a:t>
            </a:r>
            <a:r>
              <a:rPr lang="fr-FR" dirty="0" err="1" smtClean="0"/>
              <a:t>mL</a:t>
            </a:r>
            <a:r>
              <a:rPr lang="fr-FR" dirty="0" smtClean="0"/>
              <a:t> NaS</a:t>
            </a:r>
            <a:r>
              <a:rPr lang="fr-FR" baseline="-25000" dirty="0" smtClean="0"/>
              <a:t>2</a:t>
            </a:r>
            <a:r>
              <a:rPr lang="fr-FR" dirty="0" smtClean="0"/>
              <a:t>O</a:t>
            </a:r>
            <a:r>
              <a:rPr lang="fr-FR" baseline="-25000" dirty="0" smtClean="0"/>
              <a:t>8</a:t>
            </a:r>
            <a:r>
              <a:rPr lang="fr-FR" dirty="0" smtClean="0"/>
              <a:t> à </a:t>
            </a:r>
            <a:r>
              <a:rPr lang="fr-FR" dirty="0" smtClean="0">
                <a:solidFill>
                  <a:srgbClr val="FF0000"/>
                </a:solidFill>
              </a:rPr>
              <a:t>10</a:t>
            </a:r>
            <a:r>
              <a:rPr lang="fr-FR" baseline="30000" dirty="0" smtClean="0">
                <a:solidFill>
                  <a:srgbClr val="FF0000"/>
                </a:solidFill>
              </a:rPr>
              <a:t>-3</a:t>
            </a:r>
            <a:r>
              <a:rPr lang="fr-FR" dirty="0" smtClean="0">
                <a:solidFill>
                  <a:srgbClr val="FF0000"/>
                </a:solidFill>
              </a:rPr>
              <a:t> mol/L</a:t>
            </a:r>
            <a:endParaRPr lang="fr-F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53899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4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8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>
                <a:solidFill>
                  <a:srgbClr val="DD7E6B"/>
                </a:solidFill>
              </a:rPr>
              <a:t>Exploitation des résultats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 smtClean="0"/>
              <a:t>13</a:t>
            </a:fld>
            <a:endParaRPr lang="fr"/>
          </a:p>
        </p:txBody>
      </p:sp>
      <p:graphicFrame>
        <p:nvGraphicFramePr>
          <p:cNvPr id="8" name="Tableau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437516"/>
              </p:ext>
            </p:extLst>
          </p:nvPr>
        </p:nvGraphicFramePr>
        <p:xfrm>
          <a:off x="317500" y="1390650"/>
          <a:ext cx="7512896" cy="22850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2900"/>
                <a:gridCol w="1460500"/>
                <a:gridCol w="1584536"/>
                <a:gridCol w="1427480"/>
                <a:gridCol w="1427480"/>
              </a:tblGrid>
              <a:tr h="614965">
                <a:tc gridSpan="5">
                  <a:txBody>
                    <a:bodyPr/>
                    <a:lstStyle/>
                    <a:p>
                      <a:r>
                        <a:rPr lang="fr-FR" sz="1400" b="1" i="1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                                        </a:t>
                      </a:r>
                      <a:r>
                        <a:rPr lang="fr-FR" sz="1400" b="1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2 I</a:t>
                      </a:r>
                      <a:r>
                        <a:rPr lang="fr-FR" sz="1400" b="1" i="0" u="none" strike="noStrike" cap="none" baseline="30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-</a:t>
                      </a:r>
                      <a:r>
                        <a:rPr lang="fr-FR" sz="1400" b="1" i="0" u="none" strike="noStrike" cap="none" baseline="-25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(</a:t>
                      </a:r>
                      <a:r>
                        <a:rPr lang="fr-FR" sz="1400" b="1" i="0" u="none" strike="noStrike" cap="none" baseline="-2500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aq</a:t>
                      </a:r>
                      <a:r>
                        <a:rPr lang="fr-FR" sz="1400" b="1" i="0" u="none" strike="noStrike" cap="none" baseline="-25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)</a:t>
                      </a:r>
                      <a:r>
                        <a:rPr lang="fr-FR" sz="1400" b="1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        +       S</a:t>
                      </a:r>
                      <a:r>
                        <a:rPr lang="fr-FR" sz="1400" b="1" i="0" u="none" strike="noStrike" cap="none" baseline="-25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2</a:t>
                      </a:r>
                      <a:r>
                        <a:rPr lang="fr-FR" sz="1400" b="1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O</a:t>
                      </a:r>
                      <a:r>
                        <a:rPr lang="fr-FR" sz="1400" b="1" i="0" u="none" strike="noStrike" cap="none" baseline="-25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8</a:t>
                      </a:r>
                      <a:r>
                        <a:rPr lang="fr-FR" sz="1400" b="1" i="0" u="none" strike="noStrike" cap="none" baseline="30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2-</a:t>
                      </a:r>
                      <a:r>
                        <a:rPr lang="fr-FR" sz="1400" b="1" i="0" u="none" strike="noStrike" cap="none" baseline="-25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(</a:t>
                      </a:r>
                      <a:r>
                        <a:rPr lang="fr-FR" sz="1400" b="1" i="0" u="none" strike="noStrike" cap="none" baseline="-2500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aq</a:t>
                      </a:r>
                      <a:r>
                        <a:rPr lang="fr-FR" sz="1400" b="1" i="0" u="none" strike="noStrike" cap="none" baseline="-25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)       </a:t>
                      </a:r>
                      <a:r>
                        <a:rPr lang="fr-FR" sz="1400" b="1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=         I</a:t>
                      </a:r>
                      <a:r>
                        <a:rPr lang="fr-FR" sz="1400" b="1" i="0" u="none" strike="noStrike" cap="none" baseline="-25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2(</a:t>
                      </a:r>
                      <a:r>
                        <a:rPr lang="fr-FR" sz="1400" b="1" i="0" u="none" strike="noStrike" cap="none" baseline="-2500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aq</a:t>
                      </a:r>
                      <a:r>
                        <a:rPr lang="fr-FR" sz="1400" b="1" i="0" u="none" strike="noStrike" cap="none" baseline="-25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)                 </a:t>
                      </a:r>
                      <a:r>
                        <a:rPr lang="fr-FR" sz="1400" b="1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+      2 SO</a:t>
                      </a:r>
                      <a:r>
                        <a:rPr lang="fr-FR" sz="1400" b="1" i="0" u="none" strike="noStrike" cap="none" baseline="-25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4</a:t>
                      </a:r>
                      <a:r>
                        <a:rPr lang="fr-FR" sz="1400" b="1" i="0" u="none" strike="noStrike" cap="none" baseline="30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2-</a:t>
                      </a:r>
                      <a:r>
                        <a:rPr lang="fr-FR" sz="1400" b="1" i="0" u="none" strike="noStrike" cap="none" baseline="-25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(</a:t>
                      </a:r>
                      <a:r>
                        <a:rPr lang="fr-FR" sz="1400" b="1" i="0" u="none" strike="noStrike" cap="none" baseline="-2500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aq</a:t>
                      </a:r>
                      <a:r>
                        <a:rPr lang="fr-FR" sz="1400" b="1" i="0" u="none" strike="noStrike" cap="none" baseline="-25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)</a:t>
                      </a:r>
                      <a:r>
                        <a:rPr lang="fr-FR" sz="1400" b="1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	</a:t>
                      </a:r>
                      <a:r>
                        <a:rPr lang="fr-FR" dirty="0" smtClean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endParaRPr lang="fr-FR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440122">
                <a:tc>
                  <a:txBody>
                    <a:bodyPr/>
                    <a:lstStyle/>
                    <a:p>
                      <a:r>
                        <a:rPr lang="fr-FR" dirty="0" smtClean="0"/>
                        <a:t>Etat initial</a:t>
                      </a:r>
                      <a:endParaRPr lang="fr-FR" dirty="0"/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C</a:t>
                      </a:r>
                      <a:r>
                        <a:rPr lang="fr-FR" baseline="-25000" dirty="0" smtClean="0"/>
                        <a:t>0 </a:t>
                      </a:r>
                      <a:r>
                        <a:rPr lang="fr-FR" baseline="0" dirty="0" smtClean="0"/>
                        <a:t>(EXCES)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dirty="0" smtClean="0"/>
                        <a:t>C</a:t>
                      </a:r>
                      <a:r>
                        <a:rPr lang="fr-FR" baseline="-25000" dirty="0" smtClean="0"/>
                        <a:t>0</a:t>
                      </a:r>
                      <a:r>
                        <a:rPr lang="fr-FR" baseline="0" dirty="0" smtClean="0"/>
                        <a:t>’</a:t>
                      </a:r>
                      <a:endParaRPr lang="fr-FR" dirty="0" smtClean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4965">
                <a:tc>
                  <a:txBody>
                    <a:bodyPr/>
                    <a:lstStyle/>
                    <a:p>
                      <a:r>
                        <a:rPr lang="fr-FR" dirty="0" smtClean="0"/>
                        <a:t>A</a:t>
                      </a:r>
                      <a:r>
                        <a:rPr lang="fr-FR" baseline="0" dirty="0" smtClean="0"/>
                        <a:t> l’instant </a:t>
                      </a:r>
                      <a:r>
                        <a:rPr lang="fr-FR" baseline="0" dirty="0" err="1" smtClean="0"/>
                        <a:t>t</a:t>
                      </a:r>
                      <a:r>
                        <a:rPr lang="fr-FR" baseline="0" dirty="0" smtClean="0"/>
                        <a:t> </a:t>
                      </a:r>
                    </a:p>
                    <a:p>
                      <a:r>
                        <a:rPr lang="fr-FR" sz="1000" baseline="0" dirty="0" smtClean="0"/>
                        <a:t>Avancement = x(</a:t>
                      </a:r>
                      <a:r>
                        <a:rPr lang="fr-FR" sz="1000" baseline="0" dirty="0" err="1" smtClean="0"/>
                        <a:t>t</a:t>
                      </a:r>
                      <a:r>
                        <a:rPr lang="fr-FR" sz="1000" baseline="0" dirty="0" smtClean="0"/>
                        <a:t>)</a:t>
                      </a:r>
                      <a:endParaRPr lang="fr-FR" sz="1000" dirty="0"/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dirty="0" smtClean="0"/>
                        <a:t>C</a:t>
                      </a:r>
                      <a:r>
                        <a:rPr lang="fr-FR" baseline="-25000" dirty="0" smtClean="0"/>
                        <a:t>0</a:t>
                      </a:r>
                      <a:r>
                        <a:rPr lang="fr-FR" baseline="0" dirty="0" smtClean="0"/>
                        <a:t>-2x (EXCES)</a:t>
                      </a:r>
                      <a:endParaRPr lang="fr-FR" dirty="0" smtClean="0"/>
                    </a:p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dirty="0" smtClean="0"/>
                        <a:t>C</a:t>
                      </a:r>
                      <a:r>
                        <a:rPr lang="fr-FR" baseline="-25000" dirty="0" smtClean="0"/>
                        <a:t>0</a:t>
                      </a:r>
                      <a:r>
                        <a:rPr lang="fr-FR" baseline="0" dirty="0" smtClean="0"/>
                        <a:t>‘-x</a:t>
                      </a:r>
                      <a:endParaRPr lang="fr-FR" dirty="0" smtClean="0"/>
                    </a:p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x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2x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4965"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A </a:t>
                      </a:r>
                      <a:r>
                        <a:rPr lang="fr-FR" sz="1400" b="0" i="0" u="none" strike="noStrike" cap="none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l’instant</a:t>
                      </a:r>
                      <a:r>
                        <a:rPr lang="fr-FR" sz="1400" dirty="0" smtClean="0"/>
                        <a:t> </a:t>
                      </a:r>
                      <a:r>
                        <a:rPr lang="fr-FR" sz="1400" dirty="0" err="1" smtClean="0"/>
                        <a:t>t</a:t>
                      </a:r>
                      <a:r>
                        <a:rPr lang="fr-FR" sz="1400" baseline="0" dirty="0" smtClean="0"/>
                        <a:t> </a:t>
                      </a:r>
                      <a:r>
                        <a:rPr lang="fr-FR" sz="1400" b="0" i="0" u="none" strike="noStrike" cap="none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final</a:t>
                      </a:r>
                      <a:endParaRPr lang="fr-FR" sz="1400" b="0" i="0" u="none" strike="noStrike" cap="none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EXCES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fr-FR" sz="1400" i="0" baseline="0" dirty="0">
                          <a:effectLst/>
                          <a:latin typeface="+mj-lt"/>
                          <a:ea typeface="Arial"/>
                        </a:rPr>
                        <a:t>C0'-x=0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fr-FR" sz="1400" i="0" dirty="0">
                          <a:effectLst/>
                          <a:latin typeface="+mj-lt"/>
                          <a:ea typeface="Arial"/>
                        </a:rPr>
                        <a:t>x=</a:t>
                      </a:r>
                      <a:r>
                        <a:rPr lang="fr-FR" sz="1400" i="0" baseline="0" dirty="0">
                          <a:effectLst/>
                          <a:latin typeface="+mj-lt"/>
                          <a:ea typeface="Arial"/>
                        </a:rPr>
                        <a:t>C</a:t>
                      </a:r>
                      <a:r>
                        <a:rPr lang="fr-FR" sz="1400" i="0" baseline="-25000" dirty="0">
                          <a:effectLst/>
                          <a:latin typeface="+mj-lt"/>
                          <a:ea typeface="Arial"/>
                        </a:rPr>
                        <a:t>0</a:t>
                      </a:r>
                      <a:r>
                        <a:rPr lang="fr-FR" sz="1400" i="0" baseline="0" dirty="0">
                          <a:effectLst/>
                          <a:latin typeface="+mj-lt"/>
                          <a:ea typeface="Arial"/>
                        </a:rPr>
                        <a:t>'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fr-FR" sz="1400" i="0" baseline="0">
                          <a:effectLst/>
                          <a:latin typeface="+mj-lt"/>
                          <a:ea typeface="Arial"/>
                        </a:rPr>
                        <a:t>2x</a:t>
                      </a:r>
                      <a:r>
                        <a:rPr lang="fr-FR" sz="1400" i="0" baseline="0" smtClean="0">
                          <a:effectLst/>
                          <a:latin typeface="+mj-lt"/>
                          <a:ea typeface="Arial"/>
                        </a:rPr>
                        <a:t>=2.C</a:t>
                      </a:r>
                      <a:r>
                        <a:rPr lang="fr-FR" sz="1400" i="0" baseline="-25000" smtClean="0">
                          <a:effectLst/>
                          <a:latin typeface="+mj-lt"/>
                          <a:ea typeface="Arial"/>
                        </a:rPr>
                        <a:t>0</a:t>
                      </a:r>
                      <a:r>
                        <a:rPr lang="fr-FR" sz="1400" i="0" baseline="0" dirty="0">
                          <a:effectLst/>
                          <a:latin typeface="+mj-lt"/>
                          <a:ea typeface="Arial"/>
                        </a:rPr>
                        <a:t>'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241300" y="3884940"/>
            <a:ext cx="45847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b="1" u="sng" dirty="0" smtClean="0">
                <a:latin typeface="Sukhumvit Set"/>
                <a:cs typeface="Sukhumvit Set"/>
              </a:rPr>
              <a:t>Loi de </a:t>
            </a:r>
            <a:r>
              <a:rPr lang="fr-FR" sz="1600" b="1" u="sng" dirty="0" err="1" smtClean="0">
                <a:latin typeface="Sukhumvit Set"/>
                <a:cs typeface="Sukhumvit Set"/>
              </a:rPr>
              <a:t>Beer</a:t>
            </a:r>
            <a:r>
              <a:rPr lang="fr-FR" sz="1600" b="1" u="sng" dirty="0" smtClean="0">
                <a:latin typeface="Sukhumvit Set"/>
                <a:cs typeface="Sukhumvit Set"/>
              </a:rPr>
              <a:t>-Lambert:</a:t>
            </a:r>
            <a:r>
              <a:rPr lang="fr-FR" sz="1600" dirty="0" smtClean="0">
                <a:latin typeface="Sukhumvit Set"/>
                <a:cs typeface="Sukhumvit Set"/>
              </a:rPr>
              <a:t> </a:t>
            </a:r>
            <a:r>
              <a:rPr lang="fr-FR" sz="1600" dirty="0" err="1" smtClean="0">
                <a:latin typeface="Sukhumvit Set"/>
                <a:cs typeface="Sukhumvit Set"/>
              </a:rPr>
              <a:t>A</a:t>
            </a:r>
            <a:r>
              <a:rPr lang="fr-FR" sz="1600" baseline="-25000" dirty="0" err="1" smtClean="0">
                <a:latin typeface="Sukhumvit Set"/>
                <a:cs typeface="Sukhumvit Set"/>
              </a:rPr>
              <a:t>t</a:t>
            </a:r>
            <a:r>
              <a:rPr lang="fr-FR" sz="1600" dirty="0" smtClean="0">
                <a:latin typeface="Sukhumvit Set"/>
                <a:cs typeface="Sukhumvit Set"/>
              </a:rPr>
              <a:t>=</a:t>
            </a:r>
            <a:r>
              <a:rPr lang="fr-FR" sz="1600" dirty="0" err="1" smtClean="0">
                <a:latin typeface="Sukhumvit Set"/>
                <a:cs typeface="Sukhumvit Set"/>
              </a:rPr>
              <a:t>ε</a:t>
            </a:r>
            <a:r>
              <a:rPr lang="fr-FR" sz="1600" dirty="0" smtClean="0">
                <a:latin typeface="Sukhumvit Set"/>
                <a:cs typeface="Sukhumvit Set"/>
              </a:rPr>
              <a:t>(</a:t>
            </a:r>
            <a:r>
              <a:rPr lang="fr-FR" sz="1600" dirty="0" err="1" smtClean="0">
                <a:latin typeface="Sukhumvit Set"/>
                <a:cs typeface="Sukhumvit Set"/>
              </a:rPr>
              <a:t>λ</a:t>
            </a:r>
            <a:r>
              <a:rPr lang="fr-FR" sz="1600" dirty="0" smtClean="0">
                <a:latin typeface="Sukhumvit Set"/>
                <a:cs typeface="Sukhumvit Set"/>
              </a:rPr>
              <a:t>).l.[I</a:t>
            </a:r>
            <a:r>
              <a:rPr lang="fr-FR" sz="1600" baseline="-25000" dirty="0" smtClean="0">
                <a:latin typeface="Sukhumvit Set"/>
                <a:cs typeface="Sukhumvit Set"/>
              </a:rPr>
              <a:t>2</a:t>
            </a:r>
            <a:r>
              <a:rPr lang="fr-FR" sz="1600" dirty="0" smtClean="0">
                <a:latin typeface="Sukhumvit Set"/>
                <a:cs typeface="Sukhumvit Set"/>
              </a:rPr>
              <a:t>]</a:t>
            </a:r>
            <a:endParaRPr lang="fr-FR" sz="1600" dirty="0">
              <a:latin typeface="Sukhumvit Set"/>
              <a:cs typeface="Sukhumvit Set"/>
            </a:endParaRPr>
          </a:p>
        </p:txBody>
      </p:sp>
      <p:graphicFrame>
        <p:nvGraphicFramePr>
          <p:cNvPr id="9" name="Obje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1293406"/>
              </p:ext>
            </p:extLst>
          </p:nvPr>
        </p:nvGraphicFramePr>
        <p:xfrm>
          <a:off x="241300" y="4400550"/>
          <a:ext cx="593725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name="Document" r:id="rId3" imgW="5727700" imgH="406400" progId="Word.Document.12">
                  <p:embed/>
                </p:oleObj>
              </mc:Choice>
              <mc:Fallback>
                <p:oleObj name="Document" r:id="rId3" imgW="5727700" imgH="4064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1300" y="4400550"/>
                        <a:ext cx="5937250" cy="406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Accolade fermante 9"/>
          <p:cNvSpPr/>
          <p:nvPr/>
        </p:nvSpPr>
        <p:spPr>
          <a:xfrm>
            <a:off x="3429000" y="4292600"/>
            <a:ext cx="215900" cy="63500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/>
          <p:cNvSpPr txBox="1"/>
          <p:nvPr/>
        </p:nvSpPr>
        <p:spPr>
          <a:xfrm>
            <a:off x="3810000" y="4445000"/>
            <a:ext cx="2540000" cy="307777"/>
          </a:xfrm>
          <a:prstGeom prst="rect">
            <a:avLst/>
          </a:prstGeom>
          <a:noFill/>
          <a:ln>
            <a:solidFill>
              <a:srgbClr val="FF6600"/>
            </a:solidFill>
          </a:ln>
        </p:spPr>
        <p:txBody>
          <a:bodyPr wrap="square" rtlCol="0">
            <a:spAutoFit/>
          </a:bodyPr>
          <a:lstStyle/>
          <a:p>
            <a:r>
              <a:rPr lang="fr-FR" b="1" dirty="0" smtClean="0"/>
              <a:t>On a accès à [S</a:t>
            </a:r>
            <a:r>
              <a:rPr lang="fr-FR" b="1" baseline="-25000" dirty="0" smtClean="0"/>
              <a:t>2</a:t>
            </a:r>
            <a:r>
              <a:rPr lang="fr-FR" b="1" dirty="0" smtClean="0"/>
              <a:t>O</a:t>
            </a:r>
            <a:r>
              <a:rPr lang="fr-FR" b="1" baseline="-25000" dirty="0" smtClean="0"/>
              <a:t>8</a:t>
            </a:r>
            <a:r>
              <a:rPr lang="fr-FR" b="1" baseline="30000" dirty="0" smtClean="0"/>
              <a:t>2-</a:t>
            </a:r>
            <a:r>
              <a:rPr lang="fr-FR" b="1" dirty="0" smtClean="0"/>
              <a:t>]=f(</a:t>
            </a:r>
            <a:r>
              <a:rPr lang="fr-FR" b="1" dirty="0" err="1" smtClean="0"/>
              <a:t>t</a:t>
            </a:r>
            <a:r>
              <a:rPr lang="fr-FR" b="1" dirty="0" smtClean="0"/>
              <a:t>)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22915487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24793" y="248646"/>
            <a:ext cx="8520600" cy="572700"/>
          </a:xfrm>
        </p:spPr>
        <p:txBody>
          <a:bodyPr>
            <a:noAutofit/>
          </a:bodyPr>
          <a:lstStyle/>
          <a:p>
            <a:r>
              <a:rPr lang="fr-FR" b="1" dirty="0" smtClean="0">
                <a:solidFill>
                  <a:srgbClr val="DD7E6B"/>
                </a:solidFill>
              </a:rPr>
              <a:t>Méthode intégrale</a:t>
            </a:r>
            <a:br>
              <a:rPr lang="fr-FR" b="1" dirty="0" smtClean="0">
                <a:solidFill>
                  <a:srgbClr val="DD7E6B"/>
                </a:solidFill>
              </a:rPr>
            </a:br>
            <a:endParaRPr lang="fr-FR" sz="24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 smtClean="0"/>
              <a:t>14</a:t>
            </a:fld>
            <a:endParaRPr lang="fr"/>
          </a:p>
        </p:txBody>
      </p:sp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1627219"/>
              </p:ext>
            </p:extLst>
          </p:nvPr>
        </p:nvGraphicFramePr>
        <p:xfrm>
          <a:off x="49228" y="1785292"/>
          <a:ext cx="9068152" cy="10129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5269"/>
                <a:gridCol w="2265132"/>
                <a:gridCol w="2321982"/>
                <a:gridCol w="2775769"/>
              </a:tblGrid>
              <a:tr h="422560"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>
                          <a:solidFill>
                            <a:schemeClr val="tx1"/>
                          </a:solidFill>
                        </a:rPr>
                        <a:t>Ordre 0</a:t>
                      </a:r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>
                          <a:solidFill>
                            <a:schemeClr val="tx1"/>
                          </a:solidFill>
                        </a:rPr>
                        <a:t>Ordre 1</a:t>
                      </a:r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>
                          <a:solidFill>
                            <a:schemeClr val="tx1"/>
                          </a:solidFill>
                        </a:rPr>
                        <a:t>Ordre 2</a:t>
                      </a:r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590425"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fr-FR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S</a:t>
                      </a:r>
                      <a:r>
                        <a:rPr lang="fr-FR" sz="1400" b="0" i="0" u="none" strike="noStrike" cap="none" baseline="-25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2</a:t>
                      </a:r>
                      <a:r>
                        <a:rPr lang="fr-FR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O</a:t>
                      </a:r>
                      <a:r>
                        <a:rPr lang="fr-FR" sz="1400" b="0" i="0" u="none" strike="noStrike" cap="none" baseline="-25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8</a:t>
                      </a:r>
                      <a:r>
                        <a:rPr lang="fr-FR" sz="1400" b="0" i="0" u="none" strike="noStrike" cap="none" baseline="30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2-</a:t>
                      </a:r>
                      <a:r>
                        <a:rPr lang="fr-FR" sz="1400" b="0" i="0" u="none" strike="noStrike" cap="non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]=f(</a:t>
                      </a:r>
                      <a:r>
                        <a:rPr lang="fr-FR" sz="1400" b="0" i="0" u="none" strike="noStrike" cap="none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t</a:t>
                      </a:r>
                      <a:r>
                        <a:rPr lang="fr-FR" sz="1400" b="0" i="0" u="none" strike="noStrike" cap="non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)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b="0" dirty="0" smtClean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fr-FR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S</a:t>
                      </a:r>
                      <a:r>
                        <a:rPr lang="fr-FR" sz="1400" b="0" i="0" u="none" strike="noStrike" cap="none" baseline="-25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2</a:t>
                      </a:r>
                      <a:r>
                        <a:rPr lang="fr-FR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O</a:t>
                      </a:r>
                      <a:r>
                        <a:rPr lang="fr-FR" sz="1400" b="0" i="0" u="none" strike="noStrike" cap="none" baseline="-25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8</a:t>
                      </a:r>
                      <a:r>
                        <a:rPr lang="fr-FR" sz="1400" b="0" i="0" u="none" strike="noStrike" cap="none" baseline="30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2-</a:t>
                      </a:r>
                      <a:r>
                        <a:rPr lang="fr-FR" sz="1400" b="0" i="0" u="none" strike="noStrike" cap="non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]=[</a:t>
                      </a:r>
                      <a:r>
                        <a:rPr lang="fr-FR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S</a:t>
                      </a:r>
                      <a:r>
                        <a:rPr lang="fr-FR" sz="1400" b="0" i="0" u="none" strike="noStrike" cap="none" baseline="-25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2</a:t>
                      </a:r>
                      <a:r>
                        <a:rPr lang="fr-FR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O</a:t>
                      </a:r>
                      <a:r>
                        <a:rPr lang="fr-FR" sz="1400" b="0" i="0" u="none" strike="noStrike" cap="none" baseline="-25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8</a:t>
                      </a:r>
                      <a:r>
                        <a:rPr lang="fr-FR" sz="1400" b="0" i="0" u="none" strike="noStrike" cap="none" baseline="30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2-</a:t>
                      </a:r>
                      <a:r>
                        <a:rPr lang="fr-FR" sz="1400" b="0" i="0" u="none" strike="noStrike" cap="non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]</a:t>
                      </a:r>
                      <a:r>
                        <a:rPr lang="fr-FR" sz="1400" b="0" i="0" u="none" strike="noStrike" cap="none" baseline="-25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</a:t>
                      </a:r>
                      <a:r>
                        <a:rPr lang="fr-FR" sz="1400" b="0" i="0" u="none" strike="noStrike" cap="non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-1.kapp.t</a:t>
                      </a:r>
                      <a:endParaRPr lang="fr-FR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Obje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9315953"/>
              </p:ext>
            </p:extLst>
          </p:nvPr>
        </p:nvGraphicFramePr>
        <p:xfrm>
          <a:off x="4912875" y="2241705"/>
          <a:ext cx="57277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9" name="Document" r:id="rId3" imgW="5727700" imgH="495300" progId="Word.Document.12">
                  <p:embed/>
                </p:oleObj>
              </mc:Choice>
              <mc:Fallback>
                <p:oleObj name="Document" r:id="rId3" imgW="5727700" imgH="4953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912875" y="2241705"/>
                        <a:ext cx="5727700" cy="495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1791068"/>
              </p:ext>
            </p:extLst>
          </p:nvPr>
        </p:nvGraphicFramePr>
        <p:xfrm>
          <a:off x="2415173" y="2200312"/>
          <a:ext cx="57277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0" name="Document" r:id="rId5" imgW="5727700" imgH="533400" progId="Word.Document.12">
                  <p:embed/>
                </p:oleObj>
              </mc:Choice>
              <mc:Fallback>
                <p:oleObj name="Document" r:id="rId5" imgW="5727700" imgH="5334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415173" y="2200312"/>
                        <a:ext cx="5727700" cy="53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ZoneTexte 18"/>
          <p:cNvSpPr txBox="1"/>
          <p:nvPr/>
        </p:nvSpPr>
        <p:spPr>
          <a:xfrm>
            <a:off x="327331" y="1008080"/>
            <a:ext cx="47528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" sz="2000" dirty="0">
                <a:latin typeface="Calibri"/>
                <a:ea typeface="Calibri"/>
                <a:cs typeface="Calibri"/>
                <a:sym typeface="Calibri"/>
              </a:rPr>
              <a:t>2 I</a:t>
            </a:r>
            <a:r>
              <a:rPr lang="fr" sz="2000" baseline="30000" dirty="0">
                <a:latin typeface="Calibri"/>
                <a:ea typeface="Calibri"/>
                <a:cs typeface="Calibri"/>
                <a:sym typeface="Calibri"/>
              </a:rPr>
              <a:t>-</a:t>
            </a:r>
            <a:r>
              <a:rPr lang="fr" sz="2000" baseline="-25000" dirty="0">
                <a:latin typeface="Calibri"/>
                <a:ea typeface="Calibri"/>
                <a:cs typeface="Calibri"/>
                <a:sym typeface="Calibri"/>
              </a:rPr>
              <a:t>(aq)</a:t>
            </a:r>
            <a:r>
              <a:rPr lang="fr" sz="2000" dirty="0">
                <a:latin typeface="Calibri"/>
                <a:ea typeface="Calibri"/>
                <a:cs typeface="Calibri"/>
                <a:sym typeface="Calibri"/>
              </a:rPr>
              <a:t> + S</a:t>
            </a:r>
            <a:r>
              <a:rPr lang="fr" sz="2000" baseline="-25000" dirty="0"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fr" sz="2000" dirty="0">
                <a:latin typeface="Calibri"/>
                <a:ea typeface="Calibri"/>
                <a:cs typeface="Calibri"/>
                <a:sym typeface="Calibri"/>
              </a:rPr>
              <a:t>O</a:t>
            </a:r>
            <a:r>
              <a:rPr lang="fr" sz="2000" baseline="-25000" dirty="0">
                <a:latin typeface="Calibri"/>
                <a:ea typeface="Calibri"/>
                <a:cs typeface="Calibri"/>
                <a:sym typeface="Calibri"/>
              </a:rPr>
              <a:t>8</a:t>
            </a:r>
            <a:r>
              <a:rPr lang="fr" sz="2000" baseline="30000" dirty="0">
                <a:latin typeface="Calibri"/>
                <a:ea typeface="Calibri"/>
                <a:cs typeface="Calibri"/>
                <a:sym typeface="Calibri"/>
              </a:rPr>
              <a:t>2-</a:t>
            </a:r>
            <a:r>
              <a:rPr lang="fr" sz="2000" baseline="-25000" dirty="0">
                <a:latin typeface="Calibri"/>
                <a:ea typeface="Calibri"/>
                <a:cs typeface="Calibri"/>
                <a:sym typeface="Calibri"/>
              </a:rPr>
              <a:t>(aq)</a:t>
            </a:r>
            <a:r>
              <a:rPr lang="fr" sz="2000" dirty="0">
                <a:latin typeface="Calibri"/>
                <a:ea typeface="Calibri"/>
                <a:cs typeface="Calibri"/>
                <a:sym typeface="Calibri"/>
              </a:rPr>
              <a:t>=I</a:t>
            </a:r>
            <a:r>
              <a:rPr lang="fr" sz="2000" baseline="-25000" dirty="0">
                <a:latin typeface="Calibri"/>
                <a:ea typeface="Calibri"/>
                <a:cs typeface="Calibri"/>
                <a:sym typeface="Calibri"/>
              </a:rPr>
              <a:t>2(aq)</a:t>
            </a:r>
            <a:r>
              <a:rPr lang="fr" sz="2000" dirty="0">
                <a:latin typeface="Calibri"/>
                <a:ea typeface="Calibri"/>
                <a:cs typeface="Calibri"/>
                <a:sym typeface="Calibri"/>
              </a:rPr>
              <a:t>+ 2 SO</a:t>
            </a:r>
            <a:r>
              <a:rPr lang="fr" sz="2000" baseline="-25000" dirty="0"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lang="fr" sz="2000" baseline="30000" dirty="0">
                <a:latin typeface="Calibri"/>
                <a:ea typeface="Calibri"/>
                <a:cs typeface="Calibri"/>
                <a:sym typeface="Calibri"/>
              </a:rPr>
              <a:t>2-</a:t>
            </a:r>
            <a:r>
              <a:rPr lang="fr" sz="2000" baseline="-25000" dirty="0">
                <a:latin typeface="Calibri"/>
                <a:ea typeface="Calibri"/>
                <a:cs typeface="Calibri"/>
                <a:sym typeface="Calibri"/>
              </a:rPr>
              <a:t>(aq) 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38687035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11700" y="280385"/>
            <a:ext cx="8520600" cy="572700"/>
          </a:xfrm>
        </p:spPr>
        <p:txBody>
          <a:bodyPr/>
          <a:lstStyle/>
          <a:p>
            <a:r>
              <a:rPr lang="fr-FR" b="1" dirty="0">
                <a:solidFill>
                  <a:srgbClr val="DD7E6B"/>
                </a:solidFill>
              </a:rPr>
              <a:t>Résultats expérimentaux </a:t>
            </a:r>
            <a:endParaRPr lang="fr-FR" b="1" dirty="0">
              <a:solidFill>
                <a:srgbClr val="DD7E6B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 smtClean="0"/>
              <a:t>15</a:t>
            </a:fld>
            <a:endParaRPr lang="fr"/>
          </a:p>
        </p:txBody>
      </p:sp>
      <p:pic>
        <p:nvPicPr>
          <p:cNvPr id="5" name="Image 4" descr="WhatsApp Image 2020-03-28 at 14.47.27(1)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409" y="1206814"/>
            <a:ext cx="7940725" cy="3165773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105387" y="4681835"/>
            <a:ext cx="89133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i="1" dirty="0" smtClean="0"/>
              <a:t>Résultats issus de Jacques </a:t>
            </a:r>
            <a:r>
              <a:rPr lang="fr-FR" sz="1200" i="1" dirty="0"/>
              <a:t>MESPLÈDE et Jérôme RANDON. 100 manipulations de chimie générale et analytique. Bréal, 2004.  </a:t>
            </a:r>
            <a:r>
              <a:rPr lang="fr-FR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065019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24793" y="248646"/>
            <a:ext cx="8520600" cy="572700"/>
          </a:xfrm>
        </p:spPr>
        <p:txBody>
          <a:bodyPr>
            <a:noAutofit/>
          </a:bodyPr>
          <a:lstStyle/>
          <a:p>
            <a:r>
              <a:rPr lang="fr-FR" b="1" dirty="0" smtClean="0">
                <a:solidFill>
                  <a:srgbClr val="DD7E6B"/>
                </a:solidFill>
              </a:rPr>
              <a:t>Méthode intégrale</a:t>
            </a:r>
            <a:br>
              <a:rPr lang="fr-FR" b="1" dirty="0" smtClean="0">
                <a:solidFill>
                  <a:srgbClr val="DD7E6B"/>
                </a:solidFill>
              </a:rPr>
            </a:br>
            <a:endParaRPr lang="fr-FR" sz="24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 smtClean="0"/>
              <a:t>16</a:t>
            </a:fld>
            <a:endParaRPr lang="fr"/>
          </a:p>
        </p:txBody>
      </p:sp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3435842"/>
              </p:ext>
            </p:extLst>
          </p:nvPr>
        </p:nvGraphicFramePr>
        <p:xfrm>
          <a:off x="49228" y="1785292"/>
          <a:ext cx="9068152" cy="10129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5269"/>
                <a:gridCol w="2265132"/>
                <a:gridCol w="2321982"/>
                <a:gridCol w="2775769"/>
              </a:tblGrid>
              <a:tr h="422560"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>
                          <a:solidFill>
                            <a:schemeClr val="tx1"/>
                          </a:solidFill>
                        </a:rPr>
                        <a:t>Ordre 0</a:t>
                      </a:r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>
                          <a:solidFill>
                            <a:schemeClr val="tx1"/>
                          </a:solidFill>
                        </a:rPr>
                        <a:t>Ordre 1</a:t>
                      </a:r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>
                          <a:solidFill>
                            <a:schemeClr val="tx1"/>
                          </a:solidFill>
                        </a:rPr>
                        <a:t>Ordre 2</a:t>
                      </a:r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590425"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fr-FR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S</a:t>
                      </a:r>
                      <a:r>
                        <a:rPr lang="fr-FR" sz="1400" b="0" i="0" u="none" strike="noStrike" cap="none" baseline="-25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2</a:t>
                      </a:r>
                      <a:r>
                        <a:rPr lang="fr-FR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O</a:t>
                      </a:r>
                      <a:r>
                        <a:rPr lang="fr-FR" sz="1400" b="0" i="0" u="none" strike="noStrike" cap="none" baseline="-25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8</a:t>
                      </a:r>
                      <a:r>
                        <a:rPr lang="fr-FR" sz="1400" b="0" i="0" u="none" strike="noStrike" cap="none" baseline="30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2-</a:t>
                      </a:r>
                      <a:r>
                        <a:rPr lang="fr-FR" sz="1400" b="0" i="0" u="none" strike="noStrike" cap="non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]=f(</a:t>
                      </a:r>
                      <a:r>
                        <a:rPr lang="fr-FR" sz="1400" b="0" i="0" u="none" strike="noStrike" cap="none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t</a:t>
                      </a:r>
                      <a:r>
                        <a:rPr lang="fr-FR" sz="1400" b="0" i="0" u="none" strike="noStrike" cap="non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)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b="0" dirty="0" smtClean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fr-FR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S</a:t>
                      </a:r>
                      <a:r>
                        <a:rPr lang="fr-FR" sz="1400" b="0" i="0" u="none" strike="noStrike" cap="none" baseline="-25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2</a:t>
                      </a:r>
                      <a:r>
                        <a:rPr lang="fr-FR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O</a:t>
                      </a:r>
                      <a:r>
                        <a:rPr lang="fr-FR" sz="1400" b="0" i="0" u="none" strike="noStrike" cap="none" baseline="-25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8</a:t>
                      </a:r>
                      <a:r>
                        <a:rPr lang="fr-FR" sz="1400" b="0" i="0" u="none" strike="noStrike" cap="none" baseline="30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2-</a:t>
                      </a:r>
                      <a:r>
                        <a:rPr lang="fr-FR" sz="1400" b="0" i="0" u="none" strike="noStrike" cap="non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]=[</a:t>
                      </a:r>
                      <a:r>
                        <a:rPr lang="fr-FR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S</a:t>
                      </a:r>
                      <a:r>
                        <a:rPr lang="fr-FR" sz="1400" b="0" i="0" u="none" strike="noStrike" cap="none" baseline="-25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2</a:t>
                      </a:r>
                      <a:r>
                        <a:rPr lang="fr-FR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O</a:t>
                      </a:r>
                      <a:r>
                        <a:rPr lang="fr-FR" sz="1400" b="0" i="0" u="none" strike="noStrike" cap="none" baseline="-25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8</a:t>
                      </a:r>
                      <a:r>
                        <a:rPr lang="fr-FR" sz="1400" b="0" i="0" u="none" strike="noStrike" cap="none" baseline="30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2-</a:t>
                      </a:r>
                      <a:r>
                        <a:rPr lang="fr-FR" sz="1400" b="0" i="0" u="none" strike="noStrike" cap="non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]</a:t>
                      </a:r>
                      <a:r>
                        <a:rPr lang="fr-FR" sz="1400" b="0" i="0" u="none" strike="noStrike" cap="none" baseline="-25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</a:t>
                      </a:r>
                      <a:r>
                        <a:rPr lang="fr-FR" sz="1400" b="0" i="0" u="none" strike="noStrike" cap="non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-1.kapp.t</a:t>
                      </a:r>
                      <a:endParaRPr lang="fr-FR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Obje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9137336"/>
              </p:ext>
            </p:extLst>
          </p:nvPr>
        </p:nvGraphicFramePr>
        <p:xfrm>
          <a:off x="4912875" y="2241705"/>
          <a:ext cx="57277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Document" r:id="rId3" imgW="5727700" imgH="495300" progId="Word.Document.12">
                  <p:embed/>
                </p:oleObj>
              </mc:Choice>
              <mc:Fallback>
                <p:oleObj name="Document" r:id="rId3" imgW="5727700" imgH="4953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912875" y="2241705"/>
                        <a:ext cx="5727700" cy="495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1008781"/>
              </p:ext>
            </p:extLst>
          </p:nvPr>
        </p:nvGraphicFramePr>
        <p:xfrm>
          <a:off x="2415173" y="2200312"/>
          <a:ext cx="57277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Document" r:id="rId5" imgW="5727700" imgH="533400" progId="Word.Document.12">
                  <p:embed/>
                </p:oleObj>
              </mc:Choice>
              <mc:Fallback>
                <p:oleObj name="Document" r:id="rId5" imgW="5727700" imgH="5334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415173" y="2200312"/>
                        <a:ext cx="5727700" cy="53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0"/>
          <p:cNvSpPr/>
          <p:nvPr/>
        </p:nvSpPr>
        <p:spPr>
          <a:xfrm>
            <a:off x="4058908" y="1793601"/>
            <a:ext cx="2317506" cy="10080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3" name="Connecteur droit 12"/>
          <p:cNvCxnSpPr/>
          <p:nvPr/>
        </p:nvCxnSpPr>
        <p:spPr>
          <a:xfrm flipV="1">
            <a:off x="1990174" y="1950703"/>
            <a:ext cx="1728310" cy="68078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 flipV="1">
            <a:off x="6795398" y="2024552"/>
            <a:ext cx="1789057" cy="60693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112521" y="3027211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fr-FR" b="1" dirty="0" smtClean="0">
                <a:solidFill>
                  <a:schemeClr val="tx1"/>
                </a:solidFill>
              </a:rPr>
              <a:t>Quelle est le temps de demi-vie, </a:t>
            </a:r>
            <a:r>
              <a:rPr lang="fr-FR" b="1" dirty="0">
                <a:solidFill>
                  <a:schemeClr val="tx1"/>
                </a:solidFill>
              </a:rPr>
              <a:t>t</a:t>
            </a:r>
            <a:r>
              <a:rPr lang="fr-FR" b="1" baseline="-25000" dirty="0">
                <a:solidFill>
                  <a:schemeClr val="tx1"/>
                </a:solidFill>
              </a:rPr>
              <a:t>1/</a:t>
            </a:r>
            <a:r>
              <a:rPr lang="fr-FR" b="1" baseline="-25000" dirty="0" smtClean="0">
                <a:solidFill>
                  <a:schemeClr val="tx1"/>
                </a:solidFill>
              </a:rPr>
              <a:t>2</a:t>
            </a:r>
            <a:r>
              <a:rPr lang="fr-FR" b="1" dirty="0" smtClean="0">
                <a:solidFill>
                  <a:schemeClr val="tx1"/>
                </a:solidFill>
              </a:rPr>
              <a:t>, de la réaction ?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327331" y="1008080"/>
            <a:ext cx="47528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" sz="2000" dirty="0">
                <a:latin typeface="Calibri"/>
                <a:ea typeface="Calibri"/>
                <a:cs typeface="Calibri"/>
                <a:sym typeface="Calibri"/>
              </a:rPr>
              <a:t>2 I</a:t>
            </a:r>
            <a:r>
              <a:rPr lang="fr" sz="2000" baseline="30000" dirty="0">
                <a:latin typeface="Calibri"/>
                <a:ea typeface="Calibri"/>
                <a:cs typeface="Calibri"/>
                <a:sym typeface="Calibri"/>
              </a:rPr>
              <a:t>-</a:t>
            </a:r>
            <a:r>
              <a:rPr lang="fr" sz="2000" baseline="-25000" dirty="0">
                <a:latin typeface="Calibri"/>
                <a:ea typeface="Calibri"/>
                <a:cs typeface="Calibri"/>
                <a:sym typeface="Calibri"/>
              </a:rPr>
              <a:t>(aq)</a:t>
            </a:r>
            <a:r>
              <a:rPr lang="fr" sz="2000" dirty="0">
                <a:latin typeface="Calibri"/>
                <a:ea typeface="Calibri"/>
                <a:cs typeface="Calibri"/>
                <a:sym typeface="Calibri"/>
              </a:rPr>
              <a:t> + S</a:t>
            </a:r>
            <a:r>
              <a:rPr lang="fr" sz="2000" baseline="-25000" dirty="0"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fr" sz="2000" dirty="0">
                <a:latin typeface="Calibri"/>
                <a:ea typeface="Calibri"/>
                <a:cs typeface="Calibri"/>
                <a:sym typeface="Calibri"/>
              </a:rPr>
              <a:t>O</a:t>
            </a:r>
            <a:r>
              <a:rPr lang="fr" sz="2000" baseline="-25000" dirty="0">
                <a:latin typeface="Calibri"/>
                <a:ea typeface="Calibri"/>
                <a:cs typeface="Calibri"/>
                <a:sym typeface="Calibri"/>
              </a:rPr>
              <a:t>8</a:t>
            </a:r>
            <a:r>
              <a:rPr lang="fr" sz="2000" baseline="30000" dirty="0">
                <a:latin typeface="Calibri"/>
                <a:ea typeface="Calibri"/>
                <a:cs typeface="Calibri"/>
                <a:sym typeface="Calibri"/>
              </a:rPr>
              <a:t>2-</a:t>
            </a:r>
            <a:r>
              <a:rPr lang="fr" sz="2000" baseline="-25000" dirty="0">
                <a:latin typeface="Calibri"/>
                <a:ea typeface="Calibri"/>
                <a:cs typeface="Calibri"/>
                <a:sym typeface="Calibri"/>
              </a:rPr>
              <a:t>(aq)</a:t>
            </a:r>
            <a:r>
              <a:rPr lang="fr" sz="2000" dirty="0">
                <a:latin typeface="Calibri"/>
                <a:ea typeface="Calibri"/>
                <a:cs typeface="Calibri"/>
                <a:sym typeface="Calibri"/>
              </a:rPr>
              <a:t>=I</a:t>
            </a:r>
            <a:r>
              <a:rPr lang="fr" sz="2000" baseline="-25000" dirty="0">
                <a:latin typeface="Calibri"/>
                <a:ea typeface="Calibri"/>
                <a:cs typeface="Calibri"/>
                <a:sym typeface="Calibri"/>
              </a:rPr>
              <a:t>2(aq)</a:t>
            </a:r>
            <a:r>
              <a:rPr lang="fr" sz="2000" dirty="0">
                <a:latin typeface="Calibri"/>
                <a:ea typeface="Calibri"/>
                <a:cs typeface="Calibri"/>
                <a:sym typeface="Calibri"/>
              </a:rPr>
              <a:t>+ 2 SO</a:t>
            </a:r>
            <a:r>
              <a:rPr lang="fr" sz="2000" baseline="-25000" dirty="0"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lang="fr" sz="2000" baseline="30000" dirty="0">
                <a:latin typeface="Calibri"/>
                <a:ea typeface="Calibri"/>
                <a:cs typeface="Calibri"/>
                <a:sym typeface="Calibri"/>
              </a:rPr>
              <a:t>2-</a:t>
            </a:r>
            <a:r>
              <a:rPr lang="fr" sz="2000" baseline="-25000" dirty="0">
                <a:latin typeface="Calibri"/>
                <a:ea typeface="Calibri"/>
                <a:cs typeface="Calibri"/>
                <a:sym typeface="Calibri"/>
              </a:rPr>
              <a:t>(aq) </a:t>
            </a:r>
            <a:endParaRPr lang="fr-FR" sz="2000" dirty="0"/>
          </a:p>
        </p:txBody>
      </p:sp>
      <p:graphicFrame>
        <p:nvGraphicFramePr>
          <p:cNvPr id="22" name="Obje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7165825"/>
              </p:ext>
            </p:extLst>
          </p:nvPr>
        </p:nvGraphicFramePr>
        <p:xfrm>
          <a:off x="2533026" y="2978306"/>
          <a:ext cx="57277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Document" r:id="rId7" imgW="5727700" imgH="469900" progId="Word.Document.12">
                  <p:embed/>
                </p:oleObj>
              </mc:Choice>
              <mc:Fallback>
                <p:oleObj name="Document" r:id="rId7" imgW="5727700" imgH="4699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533026" y="2978306"/>
                        <a:ext cx="5727700" cy="469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ZoneTexte 22"/>
          <p:cNvSpPr txBox="1"/>
          <p:nvPr/>
        </p:nvSpPr>
        <p:spPr>
          <a:xfrm>
            <a:off x="117839" y="3691930"/>
            <a:ext cx="66251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Pour un ordre 0 :</a:t>
            </a:r>
            <a:endParaRPr lang="fr-FR" dirty="0"/>
          </a:p>
        </p:txBody>
      </p:sp>
      <p:sp>
        <p:nvSpPr>
          <p:cNvPr id="24" name="ZoneTexte 23"/>
          <p:cNvSpPr txBox="1"/>
          <p:nvPr/>
        </p:nvSpPr>
        <p:spPr>
          <a:xfrm>
            <a:off x="117838" y="4320344"/>
            <a:ext cx="15842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Pour un ordre 2 :</a:t>
            </a:r>
            <a:endParaRPr lang="fr-FR" dirty="0"/>
          </a:p>
        </p:txBody>
      </p:sp>
      <p:graphicFrame>
        <p:nvGraphicFramePr>
          <p:cNvPr id="27" name="Obje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4646036"/>
              </p:ext>
            </p:extLst>
          </p:nvPr>
        </p:nvGraphicFramePr>
        <p:xfrm>
          <a:off x="-252174" y="4225727"/>
          <a:ext cx="57277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Document" r:id="rId9" imgW="5727700" imgH="469900" progId="Word.Document.12">
                  <p:embed/>
                </p:oleObj>
              </mc:Choice>
              <mc:Fallback>
                <p:oleObj name="Document" r:id="rId9" imgW="5727700" imgH="4699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-252174" y="4225727"/>
                        <a:ext cx="5727700" cy="469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0378223"/>
              </p:ext>
            </p:extLst>
          </p:nvPr>
        </p:nvGraphicFramePr>
        <p:xfrm>
          <a:off x="-483140" y="3602017"/>
          <a:ext cx="57277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Document" r:id="rId11" imgW="5727700" imgH="469900" progId="Word.Document.12">
                  <p:embed/>
                </p:oleObj>
              </mc:Choice>
              <mc:Fallback>
                <p:oleObj name="Document" r:id="rId11" imgW="5727700" imgH="4699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-483140" y="3602017"/>
                        <a:ext cx="5727700" cy="469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296558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7" grpId="0"/>
      <p:bldP spid="23" grpId="0"/>
      <p:bldP spid="2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048253"/>
            <a:ext cx="3063832" cy="1549399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3541" y="2224194"/>
            <a:ext cx="1320800" cy="20320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11700" y="203725"/>
            <a:ext cx="8520600" cy="572700"/>
          </a:xfrm>
        </p:spPr>
        <p:txBody>
          <a:bodyPr/>
          <a:lstStyle/>
          <a:p>
            <a:r>
              <a:rPr lang="fr-FR" b="1" dirty="0" smtClean="0">
                <a:solidFill>
                  <a:srgbClr val="DD7E6B"/>
                </a:solidFill>
              </a:rPr>
              <a:t>Influence de la température sur une réaction </a:t>
            </a:r>
            <a:endParaRPr lang="fr-FR" b="1" dirty="0">
              <a:solidFill>
                <a:srgbClr val="DD7E6B"/>
              </a:solidFill>
            </a:endParaRP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11700" y="898475"/>
            <a:ext cx="8520600" cy="3416400"/>
          </a:xfrm>
        </p:spPr>
        <p:txBody>
          <a:bodyPr/>
          <a:lstStyle/>
          <a:p>
            <a:pPr marL="114300" indent="0">
              <a:buNone/>
            </a:pPr>
            <a:r>
              <a:rPr lang="fr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 I</a:t>
            </a:r>
            <a:r>
              <a:rPr lang="fr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r>
              <a:rPr lang="fr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(aq)</a:t>
            </a:r>
            <a:r>
              <a:rPr lang="fr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+ S</a:t>
            </a:r>
            <a:r>
              <a:rPr lang="fr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fr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</a:t>
            </a:r>
            <a:r>
              <a:rPr lang="fr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r>
              <a:rPr lang="fr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2-</a:t>
            </a:r>
            <a:r>
              <a:rPr lang="fr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(aq)</a:t>
            </a:r>
            <a:r>
              <a:rPr lang="fr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=I</a:t>
            </a:r>
            <a:r>
              <a:rPr lang="fr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2(aq)</a:t>
            </a:r>
            <a:r>
              <a:rPr lang="fr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+ 2 SO</a:t>
            </a:r>
            <a:r>
              <a:rPr lang="fr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lang="fr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2-</a:t>
            </a:r>
            <a:r>
              <a:rPr lang="fr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(aq)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 smtClean="0"/>
              <a:t>17</a:t>
            </a:fld>
            <a:endParaRPr lang="fr"/>
          </a:p>
        </p:txBody>
      </p:sp>
      <p:pic>
        <p:nvPicPr>
          <p:cNvPr id="17" name="Imag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100" y="2184653"/>
            <a:ext cx="1320800" cy="2032000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3703113" y="4305554"/>
            <a:ext cx="10146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TUBE N°2</a:t>
            </a:r>
            <a:endParaRPr lang="fr-FR" dirty="0"/>
          </a:p>
        </p:txBody>
      </p:sp>
      <p:sp>
        <p:nvSpPr>
          <p:cNvPr id="27" name="ZoneTexte 26"/>
          <p:cNvSpPr txBox="1"/>
          <p:nvPr/>
        </p:nvSpPr>
        <p:spPr>
          <a:xfrm>
            <a:off x="958122" y="4312766"/>
            <a:ext cx="10146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TUBE N°1</a:t>
            </a:r>
            <a:endParaRPr lang="fr-FR" dirty="0"/>
          </a:p>
        </p:txBody>
      </p:sp>
      <p:cxnSp>
        <p:nvCxnSpPr>
          <p:cNvPr id="9" name="Connecteur droit 8"/>
          <p:cNvCxnSpPr/>
          <p:nvPr/>
        </p:nvCxnSpPr>
        <p:spPr>
          <a:xfrm>
            <a:off x="274320" y="3480053"/>
            <a:ext cx="9499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/>
          <p:nvPr/>
        </p:nvCxnSpPr>
        <p:spPr>
          <a:xfrm>
            <a:off x="1698949" y="3505453"/>
            <a:ext cx="994525" cy="127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/>
          <p:nvPr/>
        </p:nvCxnSpPr>
        <p:spPr>
          <a:xfrm flipH="1">
            <a:off x="2044700" y="3086353"/>
            <a:ext cx="355600" cy="584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/>
          <p:cNvCxnSpPr/>
          <p:nvPr/>
        </p:nvCxnSpPr>
        <p:spPr>
          <a:xfrm>
            <a:off x="2400300" y="3073653"/>
            <a:ext cx="381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8" name="Grouper 27"/>
          <p:cNvGrpSpPr/>
          <p:nvPr/>
        </p:nvGrpSpPr>
        <p:grpSpPr>
          <a:xfrm>
            <a:off x="5382835" y="2193180"/>
            <a:ext cx="3063832" cy="2412999"/>
            <a:chOff x="5448300" y="2336800"/>
            <a:chExt cx="3063832" cy="2412999"/>
          </a:xfrm>
        </p:grpSpPr>
        <p:pic>
          <p:nvPicPr>
            <p:cNvPr id="31" name="Image 3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48300" y="3200400"/>
              <a:ext cx="3063832" cy="1549399"/>
            </a:xfrm>
            <a:prstGeom prst="rect">
              <a:avLst/>
            </a:prstGeom>
          </p:spPr>
        </p:pic>
        <p:pic>
          <p:nvPicPr>
            <p:cNvPr id="32" name="Image 3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48400" y="2336800"/>
              <a:ext cx="1320800" cy="2032000"/>
            </a:xfrm>
            <a:prstGeom prst="rect">
              <a:avLst/>
            </a:prstGeom>
          </p:spPr>
        </p:pic>
        <p:cxnSp>
          <p:nvCxnSpPr>
            <p:cNvPr id="33" name="Connecteur droit 32"/>
            <p:cNvCxnSpPr/>
            <p:nvPr/>
          </p:nvCxnSpPr>
          <p:spPr>
            <a:xfrm>
              <a:off x="5722620" y="3632200"/>
              <a:ext cx="9499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cteur droit 34"/>
            <p:cNvCxnSpPr/>
            <p:nvPr/>
          </p:nvCxnSpPr>
          <p:spPr>
            <a:xfrm>
              <a:off x="7147249" y="3657600"/>
              <a:ext cx="994525" cy="127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cteur droit avec flèche 35"/>
            <p:cNvCxnSpPr/>
            <p:nvPr/>
          </p:nvCxnSpPr>
          <p:spPr>
            <a:xfrm flipH="1">
              <a:off x="7335884" y="3238500"/>
              <a:ext cx="355600" cy="5842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cteur droit 36"/>
            <p:cNvCxnSpPr/>
            <p:nvPr/>
          </p:nvCxnSpPr>
          <p:spPr>
            <a:xfrm>
              <a:off x="7691484" y="3225800"/>
              <a:ext cx="3810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ZoneTexte 37"/>
          <p:cNvSpPr txBox="1"/>
          <p:nvPr/>
        </p:nvSpPr>
        <p:spPr>
          <a:xfrm>
            <a:off x="8033788" y="2878980"/>
            <a:ext cx="12362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Bain </a:t>
            </a:r>
            <a:r>
              <a:rPr lang="fr-FR" dirty="0" err="1" smtClean="0"/>
              <a:t>thermostaté</a:t>
            </a:r>
            <a:endParaRPr lang="fr-FR" dirty="0"/>
          </a:p>
        </p:txBody>
      </p:sp>
      <p:sp>
        <p:nvSpPr>
          <p:cNvPr id="34" name="ZoneTexte 33"/>
          <p:cNvSpPr txBox="1"/>
          <p:nvPr/>
        </p:nvSpPr>
        <p:spPr>
          <a:xfrm>
            <a:off x="4699000" y="874340"/>
            <a:ext cx="2616200" cy="138499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smtClean="0"/>
              <a:t>Préparation du mélange réactionnel initial:</a:t>
            </a:r>
          </a:p>
          <a:p>
            <a:pPr marL="285750" indent="-285750">
              <a:buFont typeface="Arial"/>
              <a:buChar char="•"/>
            </a:pPr>
            <a:r>
              <a:rPr lang="fr-FR" dirty="0" smtClean="0">
                <a:solidFill>
                  <a:schemeClr val="tx1"/>
                </a:solidFill>
              </a:rPr>
              <a:t>Eau distillée (tube à essai à mi hauteur) 10mL </a:t>
            </a:r>
          </a:p>
          <a:p>
            <a:pPr marL="285750" indent="-285750">
              <a:buFont typeface="Arial"/>
              <a:buChar char="•"/>
            </a:pPr>
            <a:r>
              <a:rPr lang="fr-FR" dirty="0" smtClean="0"/>
              <a:t>1mL de KI à 0,1 mol/L</a:t>
            </a:r>
          </a:p>
          <a:p>
            <a:pPr marL="285750" indent="-285750">
              <a:buFont typeface="Arial"/>
              <a:buChar char="•"/>
            </a:pPr>
            <a:r>
              <a:rPr lang="fr-FR" dirty="0" smtClean="0"/>
              <a:t>1mL de K</a:t>
            </a:r>
            <a:r>
              <a:rPr lang="fr-FR" baseline="-25000" dirty="0" smtClean="0"/>
              <a:t>2</a:t>
            </a:r>
            <a:r>
              <a:rPr lang="fr-FR" dirty="0" smtClean="0"/>
              <a:t>S</a:t>
            </a:r>
            <a:r>
              <a:rPr lang="fr-FR" baseline="-25000" dirty="0" smtClean="0"/>
              <a:t>2</a:t>
            </a:r>
            <a:r>
              <a:rPr lang="fr-FR" dirty="0" smtClean="0"/>
              <a:t>O</a:t>
            </a:r>
            <a:r>
              <a:rPr lang="fr-FR" baseline="-25000" dirty="0" smtClean="0"/>
              <a:t>8 </a:t>
            </a:r>
            <a:r>
              <a:rPr lang="fr-FR" dirty="0" smtClean="0"/>
              <a:t>à 0,1 mol/L</a:t>
            </a:r>
            <a:endParaRPr lang="fr-FR" baseline="-25000" dirty="0"/>
          </a:p>
        </p:txBody>
      </p:sp>
      <p:sp>
        <p:nvSpPr>
          <p:cNvPr id="39" name="ZoneTexte 38"/>
          <p:cNvSpPr txBox="1"/>
          <p:nvPr/>
        </p:nvSpPr>
        <p:spPr>
          <a:xfrm>
            <a:off x="6440842" y="4321686"/>
            <a:ext cx="10146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TUBE N°3</a:t>
            </a:r>
            <a:endParaRPr lang="fr-FR" dirty="0"/>
          </a:p>
        </p:txBody>
      </p:sp>
      <p:sp>
        <p:nvSpPr>
          <p:cNvPr id="40" name="Trapèze 39"/>
          <p:cNvSpPr/>
          <p:nvPr/>
        </p:nvSpPr>
        <p:spPr>
          <a:xfrm rot="10800000">
            <a:off x="6559719" y="2422010"/>
            <a:ext cx="536824" cy="458219"/>
          </a:xfrm>
          <a:prstGeom prst="trapezoid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ZoneTexte 25"/>
          <p:cNvSpPr txBox="1"/>
          <p:nvPr/>
        </p:nvSpPr>
        <p:spPr>
          <a:xfrm>
            <a:off x="2819400" y="2933953"/>
            <a:ext cx="653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Glace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640215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048253"/>
            <a:ext cx="3063832" cy="1549399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3541" y="2224194"/>
            <a:ext cx="1320800" cy="20320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11700" y="203725"/>
            <a:ext cx="8520600" cy="572700"/>
          </a:xfrm>
        </p:spPr>
        <p:txBody>
          <a:bodyPr/>
          <a:lstStyle/>
          <a:p>
            <a:r>
              <a:rPr lang="fr-FR" b="1" dirty="0" smtClean="0">
                <a:solidFill>
                  <a:srgbClr val="DD7E6B"/>
                </a:solidFill>
              </a:rPr>
              <a:t>Influence de la température sur une réaction </a:t>
            </a:r>
            <a:endParaRPr lang="fr-FR" b="1" dirty="0">
              <a:solidFill>
                <a:srgbClr val="DD7E6B"/>
              </a:solidFill>
            </a:endParaRP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11700" y="898475"/>
            <a:ext cx="8520600" cy="3416400"/>
          </a:xfrm>
        </p:spPr>
        <p:txBody>
          <a:bodyPr/>
          <a:lstStyle/>
          <a:p>
            <a:pPr marL="114300" indent="0">
              <a:buNone/>
            </a:pPr>
            <a:r>
              <a:rPr lang="fr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 I</a:t>
            </a:r>
            <a:r>
              <a:rPr lang="fr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r>
              <a:rPr lang="fr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(aq)</a:t>
            </a:r>
            <a:r>
              <a:rPr lang="fr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+ S</a:t>
            </a:r>
            <a:r>
              <a:rPr lang="fr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fr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</a:t>
            </a:r>
            <a:r>
              <a:rPr lang="fr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r>
              <a:rPr lang="fr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2-</a:t>
            </a:r>
            <a:r>
              <a:rPr lang="fr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(aq)</a:t>
            </a:r>
            <a:r>
              <a:rPr lang="fr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=I</a:t>
            </a:r>
            <a:r>
              <a:rPr lang="fr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2(aq)</a:t>
            </a:r>
            <a:r>
              <a:rPr lang="fr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+ 2 SO</a:t>
            </a:r>
            <a:r>
              <a:rPr lang="fr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lang="fr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2-</a:t>
            </a:r>
            <a:r>
              <a:rPr lang="fr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(aq)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 smtClean="0"/>
              <a:t>18</a:t>
            </a:fld>
            <a:endParaRPr lang="fr"/>
          </a:p>
        </p:txBody>
      </p:sp>
      <p:pic>
        <p:nvPicPr>
          <p:cNvPr id="17" name="Imag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100" y="2184653"/>
            <a:ext cx="1320800" cy="2032000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3703113" y="4305554"/>
            <a:ext cx="10146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TUBE N°2</a:t>
            </a:r>
            <a:endParaRPr lang="fr-FR" dirty="0"/>
          </a:p>
        </p:txBody>
      </p:sp>
      <p:sp>
        <p:nvSpPr>
          <p:cNvPr id="27" name="ZoneTexte 26"/>
          <p:cNvSpPr txBox="1"/>
          <p:nvPr/>
        </p:nvSpPr>
        <p:spPr>
          <a:xfrm>
            <a:off x="958122" y="4312766"/>
            <a:ext cx="10146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TUBE N°1</a:t>
            </a:r>
            <a:endParaRPr lang="fr-FR" dirty="0"/>
          </a:p>
        </p:txBody>
      </p:sp>
      <p:cxnSp>
        <p:nvCxnSpPr>
          <p:cNvPr id="9" name="Connecteur droit 8"/>
          <p:cNvCxnSpPr/>
          <p:nvPr/>
        </p:nvCxnSpPr>
        <p:spPr>
          <a:xfrm>
            <a:off x="274320" y="3480053"/>
            <a:ext cx="9499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/>
          <p:nvPr/>
        </p:nvCxnSpPr>
        <p:spPr>
          <a:xfrm>
            <a:off x="1698949" y="3505453"/>
            <a:ext cx="994525" cy="127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/>
          <p:nvPr/>
        </p:nvCxnSpPr>
        <p:spPr>
          <a:xfrm flipH="1">
            <a:off x="2044700" y="3086353"/>
            <a:ext cx="355600" cy="584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/>
          <p:cNvCxnSpPr/>
          <p:nvPr/>
        </p:nvCxnSpPr>
        <p:spPr>
          <a:xfrm>
            <a:off x="2400300" y="3073653"/>
            <a:ext cx="381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8" name="Grouper 27"/>
          <p:cNvGrpSpPr/>
          <p:nvPr/>
        </p:nvGrpSpPr>
        <p:grpSpPr>
          <a:xfrm>
            <a:off x="5382835" y="2193180"/>
            <a:ext cx="3063832" cy="2412999"/>
            <a:chOff x="5448300" y="2336800"/>
            <a:chExt cx="3063832" cy="2412999"/>
          </a:xfrm>
        </p:grpSpPr>
        <p:pic>
          <p:nvPicPr>
            <p:cNvPr id="31" name="Image 3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48300" y="3200400"/>
              <a:ext cx="3063832" cy="1549399"/>
            </a:xfrm>
            <a:prstGeom prst="rect">
              <a:avLst/>
            </a:prstGeom>
          </p:spPr>
        </p:pic>
        <p:pic>
          <p:nvPicPr>
            <p:cNvPr id="32" name="Image 3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48400" y="2336800"/>
              <a:ext cx="1320800" cy="2032000"/>
            </a:xfrm>
            <a:prstGeom prst="rect">
              <a:avLst/>
            </a:prstGeom>
          </p:spPr>
        </p:pic>
        <p:cxnSp>
          <p:nvCxnSpPr>
            <p:cNvPr id="33" name="Connecteur droit 32"/>
            <p:cNvCxnSpPr/>
            <p:nvPr/>
          </p:nvCxnSpPr>
          <p:spPr>
            <a:xfrm>
              <a:off x="5722620" y="3632200"/>
              <a:ext cx="9499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cteur droit 34"/>
            <p:cNvCxnSpPr/>
            <p:nvPr/>
          </p:nvCxnSpPr>
          <p:spPr>
            <a:xfrm>
              <a:off x="7147249" y="3657600"/>
              <a:ext cx="994525" cy="127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cteur droit avec flèche 35"/>
            <p:cNvCxnSpPr/>
            <p:nvPr/>
          </p:nvCxnSpPr>
          <p:spPr>
            <a:xfrm flipH="1">
              <a:off x="7335884" y="3238500"/>
              <a:ext cx="355600" cy="5842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cteur droit 36"/>
            <p:cNvCxnSpPr/>
            <p:nvPr/>
          </p:nvCxnSpPr>
          <p:spPr>
            <a:xfrm>
              <a:off x="7691484" y="3225800"/>
              <a:ext cx="3810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ZoneTexte 37"/>
          <p:cNvSpPr txBox="1"/>
          <p:nvPr/>
        </p:nvSpPr>
        <p:spPr>
          <a:xfrm>
            <a:off x="8033788" y="2878980"/>
            <a:ext cx="12362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Bain </a:t>
            </a:r>
            <a:r>
              <a:rPr lang="fr-FR" dirty="0" err="1" smtClean="0"/>
              <a:t>thermostaté</a:t>
            </a:r>
            <a:endParaRPr lang="fr-FR" dirty="0"/>
          </a:p>
        </p:txBody>
      </p:sp>
      <p:sp>
        <p:nvSpPr>
          <p:cNvPr id="34" name="ZoneTexte 33"/>
          <p:cNvSpPr txBox="1"/>
          <p:nvPr/>
        </p:nvSpPr>
        <p:spPr>
          <a:xfrm>
            <a:off x="4699000" y="874340"/>
            <a:ext cx="2616200" cy="152862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smtClean="0"/>
              <a:t>Préparation du mélange réactionnel initial:</a:t>
            </a:r>
          </a:p>
          <a:p>
            <a:pPr marL="285750" indent="-285750">
              <a:buFont typeface="Arial"/>
              <a:buChar char="•"/>
            </a:pPr>
            <a:r>
              <a:rPr lang="fr-FR" dirty="0" smtClean="0">
                <a:solidFill>
                  <a:schemeClr val="tx1"/>
                </a:solidFill>
              </a:rPr>
              <a:t>Eau distillée (tube à essai à mi hauteur) 10mL </a:t>
            </a:r>
          </a:p>
          <a:p>
            <a:pPr marL="285750" indent="-285750">
              <a:buFont typeface="Arial"/>
              <a:buChar char="•"/>
            </a:pPr>
            <a:r>
              <a:rPr lang="fr-FR" dirty="0" smtClean="0"/>
              <a:t>1mL de KI à 0,1 mol/L</a:t>
            </a:r>
          </a:p>
          <a:p>
            <a:pPr marL="285750" indent="-285750">
              <a:buFont typeface="Arial"/>
              <a:buChar char="•"/>
            </a:pPr>
            <a:r>
              <a:rPr lang="fr-FR" dirty="0" smtClean="0"/>
              <a:t>1mL de K</a:t>
            </a:r>
            <a:r>
              <a:rPr lang="fr-FR" baseline="-25000" dirty="0" smtClean="0"/>
              <a:t>2</a:t>
            </a:r>
            <a:r>
              <a:rPr lang="fr-FR" dirty="0" smtClean="0"/>
              <a:t>S</a:t>
            </a:r>
            <a:r>
              <a:rPr lang="fr-FR" baseline="-25000" dirty="0" smtClean="0"/>
              <a:t>2</a:t>
            </a:r>
            <a:r>
              <a:rPr lang="fr-FR" dirty="0" smtClean="0"/>
              <a:t>O</a:t>
            </a:r>
            <a:r>
              <a:rPr lang="fr-FR" baseline="-25000" dirty="0" smtClean="0"/>
              <a:t>8 </a:t>
            </a:r>
            <a:r>
              <a:rPr lang="fr-FR" dirty="0"/>
              <a:t>à 0,1 mol/L</a:t>
            </a:r>
          </a:p>
          <a:p>
            <a:endParaRPr lang="fr-FR" baseline="-25000" dirty="0"/>
          </a:p>
        </p:txBody>
      </p:sp>
      <p:sp>
        <p:nvSpPr>
          <p:cNvPr id="39" name="ZoneTexte 38"/>
          <p:cNvSpPr txBox="1"/>
          <p:nvPr/>
        </p:nvSpPr>
        <p:spPr>
          <a:xfrm>
            <a:off x="6440842" y="4321686"/>
            <a:ext cx="10146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TUBE N°3</a:t>
            </a:r>
            <a:endParaRPr lang="fr-FR" dirty="0"/>
          </a:p>
        </p:txBody>
      </p:sp>
      <p:sp>
        <p:nvSpPr>
          <p:cNvPr id="40" name="Trapèze 39"/>
          <p:cNvSpPr/>
          <p:nvPr/>
        </p:nvSpPr>
        <p:spPr>
          <a:xfrm rot="10800000">
            <a:off x="6559719" y="2422010"/>
            <a:ext cx="536824" cy="458219"/>
          </a:xfrm>
          <a:prstGeom prst="trapezoid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ZoneTexte 25"/>
          <p:cNvSpPr txBox="1"/>
          <p:nvPr/>
        </p:nvSpPr>
        <p:spPr>
          <a:xfrm>
            <a:off x="2819400" y="2933953"/>
            <a:ext cx="653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Glace</a:t>
            </a:r>
            <a:endParaRPr lang="fr-FR" dirty="0"/>
          </a:p>
        </p:txBody>
      </p:sp>
      <p:grpSp>
        <p:nvGrpSpPr>
          <p:cNvPr id="14" name="Grouper 13"/>
          <p:cNvGrpSpPr/>
          <p:nvPr/>
        </p:nvGrpSpPr>
        <p:grpSpPr>
          <a:xfrm>
            <a:off x="1259074" y="3257977"/>
            <a:ext cx="384875" cy="872215"/>
            <a:chOff x="3309930" y="3245151"/>
            <a:chExt cx="423363" cy="872215"/>
          </a:xfrm>
        </p:grpSpPr>
        <p:sp>
          <p:nvSpPr>
            <p:cNvPr id="12" name="Ellipse 11"/>
            <p:cNvSpPr/>
            <p:nvPr/>
          </p:nvSpPr>
          <p:spPr>
            <a:xfrm>
              <a:off x="3322758" y="3848005"/>
              <a:ext cx="384876" cy="269361"/>
            </a:xfrm>
            <a:prstGeom prst="ellipse">
              <a:avLst/>
            </a:prstGeom>
            <a:solidFill>
              <a:srgbClr val="F4B94A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309930" y="3245151"/>
              <a:ext cx="423363" cy="718294"/>
            </a:xfrm>
            <a:prstGeom prst="rect">
              <a:avLst/>
            </a:prstGeom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5" name="Grouper 14"/>
          <p:cNvGrpSpPr/>
          <p:nvPr/>
        </p:nvGrpSpPr>
        <p:grpSpPr>
          <a:xfrm>
            <a:off x="6618308" y="3269284"/>
            <a:ext cx="423363" cy="872215"/>
            <a:chOff x="6618308" y="3269284"/>
            <a:chExt cx="423363" cy="872215"/>
          </a:xfrm>
        </p:grpSpPr>
        <p:sp>
          <p:nvSpPr>
            <p:cNvPr id="41" name="Ellipse 40"/>
            <p:cNvSpPr/>
            <p:nvPr/>
          </p:nvSpPr>
          <p:spPr>
            <a:xfrm>
              <a:off x="6643965" y="3872138"/>
              <a:ext cx="384876" cy="269361"/>
            </a:xfrm>
            <a:prstGeom prst="ellipse">
              <a:avLst/>
            </a:prstGeom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6618308" y="3269284"/>
              <a:ext cx="423363" cy="718294"/>
            </a:xfrm>
            <a:prstGeom prst="rect">
              <a:avLst/>
            </a:prstGeom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44" name="Grouper 43"/>
          <p:cNvGrpSpPr/>
          <p:nvPr/>
        </p:nvGrpSpPr>
        <p:grpSpPr>
          <a:xfrm>
            <a:off x="4015799" y="3307764"/>
            <a:ext cx="384875" cy="872215"/>
            <a:chOff x="3309930" y="3245151"/>
            <a:chExt cx="423363" cy="872215"/>
          </a:xfrm>
        </p:grpSpPr>
        <p:sp>
          <p:nvSpPr>
            <p:cNvPr id="45" name="Ellipse 44"/>
            <p:cNvSpPr/>
            <p:nvPr/>
          </p:nvSpPr>
          <p:spPr>
            <a:xfrm>
              <a:off x="3322758" y="3848005"/>
              <a:ext cx="384876" cy="269361"/>
            </a:xfrm>
            <a:prstGeom prst="ellipse">
              <a:avLst/>
            </a:prstGeom>
            <a:solidFill>
              <a:srgbClr val="F4B94A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3309930" y="3245151"/>
              <a:ext cx="423363" cy="718294"/>
            </a:xfrm>
            <a:prstGeom prst="rect">
              <a:avLst/>
            </a:prstGeom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458975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4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7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10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0" y="250499"/>
            <a:ext cx="914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fr" b="1" dirty="0">
                <a:solidFill>
                  <a:srgbClr val="DD7E6B"/>
                </a:solidFill>
              </a:rPr>
              <a:t>Manipulation introductive </a:t>
            </a:r>
            <a:r>
              <a:rPr lang="fr-FR" b="1" dirty="0">
                <a:solidFill>
                  <a:srgbClr val="DD7E6B"/>
                </a:solidFill>
              </a:rPr>
              <a:t>:</a:t>
            </a:r>
            <a:endParaRPr b="1" dirty="0">
              <a:solidFill>
                <a:srgbClr val="DD7E6B"/>
              </a:solidFill>
            </a:endParaRPr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224300" y="1132275"/>
            <a:ext cx="8520600" cy="158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fr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 I</a:t>
            </a:r>
            <a:r>
              <a:rPr lang="fr" sz="1400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r>
              <a:rPr lang="fr" sz="1400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(aq)</a:t>
            </a:r>
            <a:r>
              <a:rPr lang="fr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+ S</a:t>
            </a:r>
            <a:r>
              <a:rPr lang="fr" sz="1400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fr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</a:t>
            </a:r>
            <a:r>
              <a:rPr lang="fr" sz="1400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r>
              <a:rPr lang="fr" sz="1400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2-</a:t>
            </a:r>
            <a:r>
              <a:rPr lang="fr" sz="1400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(aq)</a:t>
            </a:r>
            <a:r>
              <a:rPr lang="fr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=I</a:t>
            </a:r>
            <a:r>
              <a:rPr lang="fr" sz="1400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2(aq)</a:t>
            </a:r>
            <a:r>
              <a:rPr lang="fr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+ 2 SO</a:t>
            </a:r>
            <a:r>
              <a:rPr lang="fr" sz="1400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lang="fr" sz="1400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2-</a:t>
            </a:r>
            <a:r>
              <a:rPr lang="fr" sz="1400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(aq</a:t>
            </a:r>
            <a:r>
              <a:rPr lang="fr" sz="1400" baseline="-25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   </a:t>
            </a:r>
            <a:r>
              <a:rPr lang="fr" sz="1400" baseline="-25000" dirty="0" smtClean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fr" sz="1400" baseline="-25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</a:t>
            </a:r>
            <a:r>
              <a:rPr lang="fr" sz="1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K°(25°C</a:t>
            </a:r>
            <a:r>
              <a:rPr lang="fr" sz="1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)=10</a:t>
            </a:r>
            <a:r>
              <a:rPr lang="fr" sz="1400" baseline="30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49</a:t>
            </a:r>
            <a:r>
              <a:rPr lang="fr" sz="1400" baseline="-25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endParaRPr sz="1600" strike="sngStrik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indent="-317500">
              <a:spcBef>
                <a:spcPts val="1200"/>
              </a:spcBef>
              <a:buClr>
                <a:schemeClr val="dk1"/>
              </a:buClr>
              <a:buSzPts val="1400"/>
              <a:buFont typeface="Calibri"/>
              <a:buChar char="●"/>
            </a:pPr>
            <a:r>
              <a:rPr lang="fr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</a:t>
            </a:r>
            <a:r>
              <a:rPr lang="fr" sz="1400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r>
              <a:rPr lang="fr" sz="1400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(aq)</a:t>
            </a:r>
            <a:r>
              <a:rPr lang="fr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+ I</a:t>
            </a:r>
            <a:r>
              <a:rPr lang="fr" sz="1400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r>
              <a:rPr lang="fr" sz="1400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(aq)</a:t>
            </a:r>
            <a:r>
              <a:rPr lang="fr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AgI </a:t>
            </a:r>
            <a:r>
              <a:rPr lang="fr" sz="1400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(s</a:t>
            </a:r>
            <a:r>
              <a:rPr lang="fr" sz="1400" baseline="-25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</a:t>
            </a:r>
            <a:r>
              <a:rPr lang="fr" sz="1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lang="fr" sz="1400" dirty="0" smtClean="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     </a:t>
            </a:r>
            <a:r>
              <a:rPr lang="fr" sz="1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K°(25°C</a:t>
            </a:r>
            <a:r>
              <a:rPr lang="fr" sz="1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lang="fr-FR" sz="1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</a:t>
            </a:r>
            <a:r>
              <a:rPr lang="fr" sz="1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8,52.10</a:t>
            </a:r>
            <a:r>
              <a:rPr lang="fr" sz="1400" baseline="30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r>
            <a:endParaRPr sz="14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1</a:t>
            </a: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14"/>
          <p:cNvSpPr txBox="1"/>
          <p:nvPr/>
        </p:nvSpPr>
        <p:spPr>
          <a:xfrm>
            <a:off x="5394914" y="1489449"/>
            <a:ext cx="2425200" cy="8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Réactions thermodynamiquement favorables </a:t>
            </a:r>
            <a:endParaRPr dirty="0"/>
          </a:p>
        </p:txBody>
      </p:sp>
      <p:sp>
        <p:nvSpPr>
          <p:cNvPr id="64" name="Google Shape;64;p14"/>
          <p:cNvSpPr/>
          <p:nvPr/>
        </p:nvSpPr>
        <p:spPr>
          <a:xfrm>
            <a:off x="5024754" y="1250475"/>
            <a:ext cx="316800" cy="1372200"/>
          </a:xfrm>
          <a:prstGeom prst="rightBrace">
            <a:avLst>
              <a:gd name="adj1" fmla="val 50000"/>
              <a:gd name="adj2" fmla="val 4924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4"/>
          <p:cNvSpPr txBox="1"/>
          <p:nvPr/>
        </p:nvSpPr>
        <p:spPr>
          <a:xfrm>
            <a:off x="224300" y="3047450"/>
            <a:ext cx="4363431" cy="181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 u="sng" dirty="0"/>
              <a:t>Expérience:</a:t>
            </a:r>
            <a:endParaRPr b="1" u="sng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u="sng" dirty="0"/>
          </a:p>
          <a:p>
            <a:pPr marL="139700" lvl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</a:pPr>
            <a:r>
              <a:rPr lang="fr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 I</a:t>
            </a:r>
            <a:r>
              <a:rPr lang="fr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r>
              <a:rPr lang="fr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(aq)</a:t>
            </a:r>
            <a:r>
              <a:rPr lang="fr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+ S</a:t>
            </a:r>
            <a:r>
              <a:rPr lang="fr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fr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</a:t>
            </a:r>
            <a:r>
              <a:rPr lang="fr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r>
              <a:rPr lang="fr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2-</a:t>
            </a:r>
            <a:r>
              <a:rPr lang="fr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(aq)</a:t>
            </a:r>
            <a:r>
              <a:rPr lang="fr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=I</a:t>
            </a:r>
            <a:r>
              <a:rPr lang="fr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2(aq)</a:t>
            </a:r>
            <a:r>
              <a:rPr lang="fr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+ 2 SO</a:t>
            </a:r>
            <a:r>
              <a:rPr lang="fr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lang="fr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2-</a:t>
            </a:r>
            <a:r>
              <a:rPr lang="fr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(aq)  </a:t>
            </a:r>
            <a:endParaRPr b="1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  <a:p>
            <a:pPr marL="139700" lvl="0" algn="l" rtl="0"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fr" b="1" dirty="0"/>
              <a:t> </a:t>
            </a:r>
            <a:r>
              <a:rPr lang="fr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</a:t>
            </a:r>
            <a:r>
              <a:rPr lang="fr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r>
              <a:rPr lang="fr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(aq)</a:t>
            </a:r>
            <a:r>
              <a:rPr lang="fr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+ I</a:t>
            </a:r>
            <a:r>
              <a:rPr lang="fr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r>
              <a:rPr lang="fr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(aq)</a:t>
            </a:r>
            <a:r>
              <a:rPr lang="fr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AgI </a:t>
            </a:r>
            <a:r>
              <a:rPr lang="fr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(s) </a:t>
            </a:r>
            <a:r>
              <a:rPr lang="fr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</a:t>
            </a:r>
            <a:endParaRPr b="1" dirty="0"/>
          </a:p>
        </p:txBody>
      </p:sp>
      <p:sp>
        <p:nvSpPr>
          <p:cNvPr id="66" name="Google Shape;66;p14"/>
          <p:cNvSpPr/>
          <p:nvPr/>
        </p:nvSpPr>
        <p:spPr>
          <a:xfrm>
            <a:off x="3111804" y="3701373"/>
            <a:ext cx="972300" cy="311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A4C2F4"/>
          </a:solidFill>
          <a:ln w="9525" cap="flat" cmpd="sng">
            <a:solidFill>
              <a:srgbClr val="A4C2F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4"/>
          <p:cNvSpPr/>
          <p:nvPr/>
        </p:nvSpPr>
        <p:spPr>
          <a:xfrm>
            <a:off x="3169008" y="4482707"/>
            <a:ext cx="972300" cy="311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A4C2F4"/>
          </a:solidFill>
          <a:ln w="9525" cap="flat" cmpd="sng">
            <a:solidFill>
              <a:srgbClr val="A4C2F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14"/>
          <p:cNvSpPr txBox="1"/>
          <p:nvPr/>
        </p:nvSpPr>
        <p:spPr>
          <a:xfrm>
            <a:off x="152400" y="2511042"/>
            <a:ext cx="7286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 dirty="0">
                <a:solidFill>
                  <a:schemeClr val="dk1"/>
                </a:solidFill>
              </a:rPr>
              <a:t>Comment et à quelles vitesses se déroulent ces réactions ?</a:t>
            </a:r>
            <a:endParaRPr b="1" dirty="0">
              <a:solidFill>
                <a:schemeClr val="dk1"/>
              </a:solidFill>
            </a:endParaRPr>
          </a:p>
        </p:txBody>
      </p:sp>
      <p:grpSp>
        <p:nvGrpSpPr>
          <p:cNvPr id="11" name="Grouper 10"/>
          <p:cNvGrpSpPr/>
          <p:nvPr/>
        </p:nvGrpSpPr>
        <p:grpSpPr>
          <a:xfrm>
            <a:off x="4461885" y="2997988"/>
            <a:ext cx="794873" cy="907617"/>
            <a:chOff x="4439002" y="2997990"/>
            <a:chExt cx="1033336" cy="1182244"/>
          </a:xfrm>
        </p:grpSpPr>
        <p:cxnSp>
          <p:nvCxnSpPr>
            <p:cNvPr id="4" name="Connecteur droit 3"/>
            <p:cNvCxnSpPr/>
            <p:nvPr/>
          </p:nvCxnSpPr>
          <p:spPr>
            <a:xfrm flipV="1">
              <a:off x="4439002" y="2997990"/>
              <a:ext cx="0" cy="1178600"/>
            </a:xfrm>
            <a:prstGeom prst="line">
              <a:avLst/>
            </a:prstGeom>
            <a:ln w="9525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14"/>
            <p:cNvCxnSpPr/>
            <p:nvPr/>
          </p:nvCxnSpPr>
          <p:spPr>
            <a:xfrm flipV="1">
              <a:off x="5472338" y="3001634"/>
              <a:ext cx="0" cy="1178600"/>
            </a:xfrm>
            <a:prstGeom prst="line">
              <a:avLst/>
            </a:prstGeom>
            <a:ln w="9525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" name="Connecteur droit 16"/>
          <p:cNvCxnSpPr/>
          <p:nvPr/>
        </p:nvCxnSpPr>
        <p:spPr>
          <a:xfrm flipV="1">
            <a:off x="4456955" y="3901961"/>
            <a:ext cx="794337" cy="0"/>
          </a:xfrm>
          <a:prstGeom prst="line">
            <a:avLst/>
          </a:prstGeom>
          <a:ln w="952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6" name="Grouper 25"/>
          <p:cNvGrpSpPr/>
          <p:nvPr/>
        </p:nvGrpSpPr>
        <p:grpSpPr>
          <a:xfrm>
            <a:off x="4476997" y="4134464"/>
            <a:ext cx="806314" cy="907617"/>
            <a:chOff x="4439002" y="2997990"/>
            <a:chExt cx="1048209" cy="1182244"/>
          </a:xfrm>
        </p:grpSpPr>
        <p:cxnSp>
          <p:nvCxnSpPr>
            <p:cNvPr id="28" name="Connecteur droit 27"/>
            <p:cNvCxnSpPr/>
            <p:nvPr/>
          </p:nvCxnSpPr>
          <p:spPr>
            <a:xfrm flipV="1">
              <a:off x="4439002" y="2997990"/>
              <a:ext cx="0" cy="1178600"/>
            </a:xfrm>
            <a:prstGeom prst="line">
              <a:avLst/>
            </a:prstGeom>
            <a:ln w="9525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cteur droit 28"/>
            <p:cNvCxnSpPr/>
            <p:nvPr/>
          </p:nvCxnSpPr>
          <p:spPr>
            <a:xfrm flipV="1">
              <a:off x="5487211" y="3001635"/>
              <a:ext cx="0" cy="1178599"/>
            </a:xfrm>
            <a:prstGeom prst="line">
              <a:avLst/>
            </a:prstGeom>
            <a:ln w="9525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0" name="Connecteur droit 29"/>
          <p:cNvCxnSpPr/>
          <p:nvPr/>
        </p:nvCxnSpPr>
        <p:spPr>
          <a:xfrm flipV="1">
            <a:off x="4472066" y="5038438"/>
            <a:ext cx="794337" cy="0"/>
          </a:xfrm>
          <a:prstGeom prst="line">
            <a:avLst/>
          </a:prstGeom>
          <a:ln w="952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ZoneTexte 12"/>
          <p:cNvSpPr txBox="1"/>
          <p:nvPr/>
        </p:nvSpPr>
        <p:spPr>
          <a:xfrm>
            <a:off x="3455096" y="2929335"/>
            <a:ext cx="5290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t</a:t>
            </a:r>
            <a:r>
              <a:rPr lang="fr-FR" dirty="0" smtClean="0"/>
              <a:t>=0s</a:t>
            </a:r>
            <a:endParaRPr lang="fr-FR" dirty="0"/>
          </a:p>
        </p:txBody>
      </p:sp>
      <p:sp>
        <p:nvSpPr>
          <p:cNvPr id="35" name="ZoneTexte 34"/>
          <p:cNvSpPr txBox="1"/>
          <p:nvPr/>
        </p:nvSpPr>
        <p:spPr>
          <a:xfrm>
            <a:off x="5789008" y="3013304"/>
            <a:ext cx="2505518" cy="646331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   15 </a:t>
            </a:r>
            <a:r>
              <a:rPr lang="fr-FR" sz="1200" dirty="0" err="1" smtClean="0"/>
              <a:t>mL</a:t>
            </a:r>
            <a:r>
              <a:rPr lang="fr-FR" sz="1200" dirty="0" smtClean="0"/>
              <a:t> de KI à 1mol/</a:t>
            </a:r>
            <a:r>
              <a:rPr lang="fr-FR" sz="1200" dirty="0"/>
              <a:t>L</a:t>
            </a:r>
            <a:r>
              <a:rPr lang="fr-FR" sz="1200" dirty="0" smtClean="0"/>
              <a:t>   </a:t>
            </a:r>
          </a:p>
          <a:p>
            <a:r>
              <a:rPr lang="fr-FR" sz="1200" dirty="0" smtClean="0"/>
              <a:t>+ 10 </a:t>
            </a:r>
            <a:r>
              <a:rPr lang="fr-FR" sz="1200" dirty="0" err="1" smtClean="0"/>
              <a:t>mL</a:t>
            </a:r>
            <a:r>
              <a:rPr lang="fr-FR" sz="1200" dirty="0" smtClean="0"/>
              <a:t> de NaS</a:t>
            </a:r>
            <a:r>
              <a:rPr lang="fr-FR" sz="1200" baseline="-25000" dirty="0" smtClean="0"/>
              <a:t>2</a:t>
            </a:r>
            <a:r>
              <a:rPr lang="fr-FR" sz="1200" dirty="0" smtClean="0"/>
              <a:t>O</a:t>
            </a:r>
            <a:r>
              <a:rPr lang="fr-FR" sz="1200" baseline="-25000" dirty="0" smtClean="0"/>
              <a:t>8</a:t>
            </a:r>
            <a:r>
              <a:rPr lang="fr-FR" sz="1200" dirty="0" smtClean="0"/>
              <a:t> à 10</a:t>
            </a:r>
            <a:r>
              <a:rPr lang="fr-FR" sz="1200" baseline="30000" dirty="0" smtClean="0"/>
              <a:t>-3</a:t>
            </a:r>
            <a:r>
              <a:rPr lang="fr-FR" sz="1200" dirty="0" smtClean="0"/>
              <a:t> mol/L</a:t>
            </a:r>
          </a:p>
          <a:p>
            <a:r>
              <a:rPr lang="fr-FR" sz="1200" dirty="0" smtClean="0"/>
              <a:t>      </a:t>
            </a:r>
            <a:endParaRPr lang="fr-FR" sz="1200" dirty="0"/>
          </a:p>
        </p:txBody>
      </p:sp>
      <p:sp>
        <p:nvSpPr>
          <p:cNvPr id="36" name="Arc 35">
            <a:extLst>
              <a:ext uri="{FF2B5EF4-FFF2-40B4-BE49-F238E27FC236}">
                <a16:creationId xmlns:a16="http://schemas.microsoft.com/office/drawing/2014/main" xmlns="" id="{4A521114-9965-4B58-AE4D-7DB73232A2A7}"/>
              </a:ext>
            </a:extLst>
          </p:cNvPr>
          <p:cNvSpPr/>
          <p:nvPr/>
        </p:nvSpPr>
        <p:spPr>
          <a:xfrm flipH="1">
            <a:off x="4938614" y="2798661"/>
            <a:ext cx="1328754" cy="1128979"/>
          </a:xfrm>
          <a:prstGeom prst="arc">
            <a:avLst>
              <a:gd name="adj1" fmla="val 12936079"/>
              <a:gd name="adj2" fmla="val 21520107"/>
            </a:avLst>
          </a:prstGeom>
          <a:ln w="190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ZoneTexte 36"/>
          <p:cNvSpPr txBox="1"/>
          <p:nvPr/>
        </p:nvSpPr>
        <p:spPr>
          <a:xfrm>
            <a:off x="5838442" y="4092563"/>
            <a:ext cx="2616253" cy="646331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   10mL de AgNO</a:t>
            </a:r>
            <a:r>
              <a:rPr lang="fr-FR" sz="1200" baseline="-25000" dirty="0" smtClean="0"/>
              <a:t>3</a:t>
            </a:r>
            <a:r>
              <a:rPr lang="fr-FR" sz="1200" dirty="0" smtClean="0"/>
              <a:t> à </a:t>
            </a:r>
            <a:r>
              <a:rPr lang="fr-FR" sz="1200" i="1" dirty="0" smtClean="0"/>
              <a:t>10</a:t>
            </a:r>
            <a:r>
              <a:rPr lang="fr-FR" sz="1200" i="1" baseline="30000" dirty="0"/>
              <a:t>-1</a:t>
            </a:r>
            <a:r>
              <a:rPr lang="fr-FR" sz="1200" i="1" dirty="0"/>
              <a:t> mol/L </a:t>
            </a:r>
            <a:r>
              <a:rPr lang="fr-FR" sz="1200" dirty="0" smtClean="0"/>
              <a:t>+    </a:t>
            </a:r>
          </a:p>
          <a:p>
            <a:r>
              <a:rPr lang="fr-FR" sz="1200" dirty="0" smtClean="0"/>
              <a:t>+ 10 </a:t>
            </a:r>
            <a:r>
              <a:rPr lang="fr-FR" sz="1200" dirty="0" err="1" smtClean="0"/>
              <a:t>mL</a:t>
            </a:r>
            <a:r>
              <a:rPr lang="fr-FR" sz="1200" dirty="0" smtClean="0"/>
              <a:t> de KI à 10</a:t>
            </a:r>
            <a:r>
              <a:rPr lang="fr-FR" sz="1200" baseline="30000" dirty="0" smtClean="0"/>
              <a:t>-1</a:t>
            </a:r>
            <a:r>
              <a:rPr lang="fr-FR" sz="1200" dirty="0" smtClean="0"/>
              <a:t> mol/L</a:t>
            </a:r>
          </a:p>
          <a:p>
            <a:r>
              <a:rPr lang="fr-FR" sz="1200" dirty="0" smtClean="0"/>
              <a:t>      </a:t>
            </a:r>
            <a:endParaRPr lang="fr-FR" sz="1200" dirty="0"/>
          </a:p>
        </p:txBody>
      </p:sp>
      <p:sp>
        <p:nvSpPr>
          <p:cNvPr id="38" name="Arc 37">
            <a:extLst>
              <a:ext uri="{FF2B5EF4-FFF2-40B4-BE49-F238E27FC236}">
                <a16:creationId xmlns:a16="http://schemas.microsoft.com/office/drawing/2014/main" xmlns="" id="{4A521114-9965-4B58-AE4D-7DB73232A2A7}"/>
              </a:ext>
            </a:extLst>
          </p:cNvPr>
          <p:cNvSpPr/>
          <p:nvPr/>
        </p:nvSpPr>
        <p:spPr>
          <a:xfrm flipH="1">
            <a:off x="4988049" y="3877920"/>
            <a:ext cx="1328754" cy="1128979"/>
          </a:xfrm>
          <a:prstGeom prst="arc">
            <a:avLst>
              <a:gd name="adj1" fmla="val 12936079"/>
              <a:gd name="adj2" fmla="val 21520107"/>
            </a:avLst>
          </a:prstGeom>
          <a:ln w="190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0" name="Connecteur droit 19"/>
          <p:cNvCxnSpPr/>
          <p:nvPr/>
        </p:nvCxnSpPr>
        <p:spPr>
          <a:xfrm flipV="1">
            <a:off x="4473324" y="3409929"/>
            <a:ext cx="777969" cy="0"/>
          </a:xfrm>
          <a:prstGeom prst="line">
            <a:avLst/>
          </a:prstGeom>
          <a:ln w="952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41"/>
          <p:cNvCxnSpPr/>
          <p:nvPr/>
        </p:nvCxnSpPr>
        <p:spPr>
          <a:xfrm flipV="1">
            <a:off x="4476995" y="4500630"/>
            <a:ext cx="777969" cy="0"/>
          </a:xfrm>
          <a:prstGeom prst="line">
            <a:avLst/>
          </a:prstGeom>
          <a:ln w="952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ZoneTexte 44"/>
          <p:cNvSpPr txBox="1"/>
          <p:nvPr/>
        </p:nvSpPr>
        <p:spPr>
          <a:xfrm>
            <a:off x="3481648" y="4020037"/>
            <a:ext cx="5290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t</a:t>
            </a:r>
            <a:r>
              <a:rPr lang="fr-FR" dirty="0" smtClean="0"/>
              <a:t>=0s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345312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0" y="250499"/>
            <a:ext cx="914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fr" b="1" dirty="0">
                <a:solidFill>
                  <a:srgbClr val="DD7E6B"/>
                </a:solidFill>
              </a:rPr>
              <a:t>Manipulation introductive </a:t>
            </a:r>
            <a:r>
              <a:rPr lang="fr-FR" b="1" dirty="0">
                <a:solidFill>
                  <a:srgbClr val="DD7E6B"/>
                </a:solidFill>
              </a:rPr>
              <a:t>:</a:t>
            </a:r>
            <a:endParaRPr b="1" dirty="0">
              <a:solidFill>
                <a:srgbClr val="DD7E6B"/>
              </a:solidFill>
            </a:endParaRPr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224300" y="1132275"/>
            <a:ext cx="8520600" cy="158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fr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 I</a:t>
            </a:r>
            <a:r>
              <a:rPr lang="fr" sz="1400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r>
              <a:rPr lang="fr" sz="1400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(aq)</a:t>
            </a:r>
            <a:r>
              <a:rPr lang="fr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+ S</a:t>
            </a:r>
            <a:r>
              <a:rPr lang="fr" sz="1400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fr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</a:t>
            </a:r>
            <a:r>
              <a:rPr lang="fr" sz="1400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r>
              <a:rPr lang="fr" sz="1400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2-</a:t>
            </a:r>
            <a:r>
              <a:rPr lang="fr" sz="1400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(aq)</a:t>
            </a:r>
            <a:r>
              <a:rPr lang="fr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=I</a:t>
            </a:r>
            <a:r>
              <a:rPr lang="fr" sz="1400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2(aq)</a:t>
            </a:r>
            <a:r>
              <a:rPr lang="fr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+ 2 SO</a:t>
            </a:r>
            <a:r>
              <a:rPr lang="fr" sz="1400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lang="fr" sz="1400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2-</a:t>
            </a:r>
            <a:r>
              <a:rPr lang="fr" sz="1400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(aq</a:t>
            </a:r>
            <a:r>
              <a:rPr lang="fr" sz="1400" baseline="-25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   </a:t>
            </a:r>
            <a:r>
              <a:rPr lang="fr" sz="1400" baseline="-25000" dirty="0" smtClean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fr" sz="1400" baseline="-25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</a:t>
            </a:r>
            <a:r>
              <a:rPr lang="fr" sz="1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K°(25°C)</a:t>
            </a:r>
            <a:r>
              <a:rPr lang="fr-FR" sz="1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</a:t>
            </a:r>
            <a:r>
              <a:rPr lang="fr" sz="1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r>
              <a:rPr lang="fr" sz="1400" baseline="30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49</a:t>
            </a:r>
            <a:r>
              <a:rPr lang="fr" sz="1400" baseline="-25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endParaRPr sz="1600" strike="sngStrik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indent="-317500">
              <a:spcBef>
                <a:spcPts val="1200"/>
              </a:spcBef>
              <a:buClr>
                <a:schemeClr val="dk1"/>
              </a:buClr>
              <a:buSzPts val="1400"/>
              <a:buFont typeface="Calibri"/>
              <a:buChar char="●"/>
            </a:pPr>
            <a:r>
              <a:rPr lang="fr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</a:t>
            </a:r>
            <a:r>
              <a:rPr lang="fr" sz="1400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r>
              <a:rPr lang="fr" sz="1400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(aq)</a:t>
            </a:r>
            <a:r>
              <a:rPr lang="fr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+ I</a:t>
            </a:r>
            <a:r>
              <a:rPr lang="fr" sz="1400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r>
              <a:rPr lang="fr" sz="1400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(aq)</a:t>
            </a:r>
            <a:r>
              <a:rPr lang="fr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AgI </a:t>
            </a:r>
            <a:r>
              <a:rPr lang="fr" sz="1400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(s</a:t>
            </a:r>
            <a:r>
              <a:rPr lang="fr" sz="1400" baseline="-25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</a:t>
            </a:r>
            <a:r>
              <a:rPr lang="fr" sz="1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lang="fr" sz="1400" dirty="0" smtClean="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     </a:t>
            </a:r>
            <a:r>
              <a:rPr lang="fr" sz="1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K°(25°C</a:t>
            </a:r>
            <a:r>
              <a:rPr lang="fr" sz="1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lang="fr-FR" sz="1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</a:t>
            </a:r>
            <a:r>
              <a:rPr lang="fr" sz="1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8,52.10</a:t>
            </a:r>
            <a:r>
              <a:rPr lang="fr" sz="1400" baseline="30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r>
            <a:endParaRPr sz="14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1</a:t>
            </a: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14"/>
          <p:cNvSpPr txBox="1"/>
          <p:nvPr/>
        </p:nvSpPr>
        <p:spPr>
          <a:xfrm>
            <a:off x="5394914" y="1489449"/>
            <a:ext cx="2425200" cy="8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Réactions thermodynamiquement favorables </a:t>
            </a:r>
            <a:endParaRPr dirty="0"/>
          </a:p>
        </p:txBody>
      </p:sp>
      <p:sp>
        <p:nvSpPr>
          <p:cNvPr id="64" name="Google Shape;64;p14"/>
          <p:cNvSpPr/>
          <p:nvPr/>
        </p:nvSpPr>
        <p:spPr>
          <a:xfrm>
            <a:off x="5024754" y="1250475"/>
            <a:ext cx="316800" cy="1372200"/>
          </a:xfrm>
          <a:prstGeom prst="rightBrace">
            <a:avLst>
              <a:gd name="adj1" fmla="val 50000"/>
              <a:gd name="adj2" fmla="val 4924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4"/>
          <p:cNvSpPr txBox="1"/>
          <p:nvPr/>
        </p:nvSpPr>
        <p:spPr>
          <a:xfrm>
            <a:off x="224300" y="3047450"/>
            <a:ext cx="4363431" cy="181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 u="sng" dirty="0"/>
              <a:t>Expérience:</a:t>
            </a:r>
            <a:endParaRPr b="1" u="sng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u="sng" dirty="0"/>
          </a:p>
          <a:p>
            <a:pPr marL="139700" lvl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</a:pPr>
            <a:r>
              <a:rPr lang="fr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 I</a:t>
            </a:r>
            <a:r>
              <a:rPr lang="fr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r>
              <a:rPr lang="fr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(aq)</a:t>
            </a:r>
            <a:r>
              <a:rPr lang="fr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+ S</a:t>
            </a:r>
            <a:r>
              <a:rPr lang="fr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fr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</a:t>
            </a:r>
            <a:r>
              <a:rPr lang="fr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r>
              <a:rPr lang="fr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2-</a:t>
            </a:r>
            <a:r>
              <a:rPr lang="fr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(aq)</a:t>
            </a:r>
            <a:r>
              <a:rPr lang="fr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=I</a:t>
            </a:r>
            <a:r>
              <a:rPr lang="fr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2(aq)</a:t>
            </a:r>
            <a:r>
              <a:rPr lang="fr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+ 2 SO</a:t>
            </a:r>
            <a:r>
              <a:rPr lang="fr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lang="fr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2-</a:t>
            </a:r>
            <a:r>
              <a:rPr lang="fr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(aq)  </a:t>
            </a:r>
            <a:endParaRPr b="1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  <a:p>
            <a:pPr marL="139700" lvl="0" algn="l" rtl="0"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fr" b="1" dirty="0"/>
              <a:t> </a:t>
            </a:r>
            <a:r>
              <a:rPr lang="fr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</a:t>
            </a:r>
            <a:r>
              <a:rPr lang="fr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r>
              <a:rPr lang="fr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(aq)</a:t>
            </a:r>
            <a:r>
              <a:rPr lang="fr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+ I</a:t>
            </a:r>
            <a:r>
              <a:rPr lang="fr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r>
              <a:rPr lang="fr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(aq)</a:t>
            </a:r>
            <a:r>
              <a:rPr lang="fr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AgI </a:t>
            </a:r>
            <a:r>
              <a:rPr lang="fr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(s) </a:t>
            </a:r>
            <a:r>
              <a:rPr lang="fr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</a:t>
            </a:r>
            <a:endParaRPr b="1" dirty="0"/>
          </a:p>
        </p:txBody>
      </p:sp>
      <p:sp>
        <p:nvSpPr>
          <p:cNvPr id="66" name="Google Shape;66;p14"/>
          <p:cNvSpPr/>
          <p:nvPr/>
        </p:nvSpPr>
        <p:spPr>
          <a:xfrm>
            <a:off x="3111804" y="3701373"/>
            <a:ext cx="972300" cy="311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A4C2F4"/>
          </a:solidFill>
          <a:ln w="9525" cap="flat" cmpd="sng">
            <a:solidFill>
              <a:srgbClr val="A4C2F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4"/>
          <p:cNvSpPr/>
          <p:nvPr/>
        </p:nvSpPr>
        <p:spPr>
          <a:xfrm>
            <a:off x="3169008" y="4482707"/>
            <a:ext cx="972300" cy="311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A4C2F4"/>
          </a:solidFill>
          <a:ln w="9525" cap="flat" cmpd="sng">
            <a:solidFill>
              <a:srgbClr val="A4C2F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14"/>
          <p:cNvSpPr txBox="1"/>
          <p:nvPr/>
        </p:nvSpPr>
        <p:spPr>
          <a:xfrm>
            <a:off x="152400" y="2511042"/>
            <a:ext cx="7286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 dirty="0">
                <a:solidFill>
                  <a:schemeClr val="dk1"/>
                </a:solidFill>
              </a:rPr>
              <a:t>Comment et à quelles vitesses se déroulent ces réactions ?</a:t>
            </a:r>
            <a:endParaRPr b="1" dirty="0">
              <a:solidFill>
                <a:schemeClr val="dk1"/>
              </a:solidFill>
            </a:endParaRPr>
          </a:p>
        </p:txBody>
      </p:sp>
      <p:grpSp>
        <p:nvGrpSpPr>
          <p:cNvPr id="11" name="Grouper 10"/>
          <p:cNvGrpSpPr/>
          <p:nvPr/>
        </p:nvGrpSpPr>
        <p:grpSpPr>
          <a:xfrm>
            <a:off x="4461885" y="2997988"/>
            <a:ext cx="794873" cy="907617"/>
            <a:chOff x="4439002" y="2997990"/>
            <a:chExt cx="1033336" cy="1182244"/>
          </a:xfrm>
        </p:grpSpPr>
        <p:cxnSp>
          <p:nvCxnSpPr>
            <p:cNvPr id="4" name="Connecteur droit 3"/>
            <p:cNvCxnSpPr/>
            <p:nvPr/>
          </p:nvCxnSpPr>
          <p:spPr>
            <a:xfrm flipV="1">
              <a:off x="4439002" y="2997990"/>
              <a:ext cx="0" cy="1178600"/>
            </a:xfrm>
            <a:prstGeom prst="line">
              <a:avLst/>
            </a:prstGeom>
            <a:ln w="9525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14"/>
            <p:cNvCxnSpPr/>
            <p:nvPr/>
          </p:nvCxnSpPr>
          <p:spPr>
            <a:xfrm flipV="1">
              <a:off x="5472338" y="3001634"/>
              <a:ext cx="0" cy="1178600"/>
            </a:xfrm>
            <a:prstGeom prst="line">
              <a:avLst/>
            </a:prstGeom>
            <a:ln w="9525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" name="Connecteur droit 16"/>
          <p:cNvCxnSpPr/>
          <p:nvPr/>
        </p:nvCxnSpPr>
        <p:spPr>
          <a:xfrm flipV="1">
            <a:off x="4456955" y="3901961"/>
            <a:ext cx="794337" cy="0"/>
          </a:xfrm>
          <a:prstGeom prst="line">
            <a:avLst/>
          </a:prstGeom>
          <a:ln w="952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6" name="Grouper 25"/>
          <p:cNvGrpSpPr/>
          <p:nvPr/>
        </p:nvGrpSpPr>
        <p:grpSpPr>
          <a:xfrm>
            <a:off x="4476997" y="4134464"/>
            <a:ext cx="806314" cy="907617"/>
            <a:chOff x="4439002" y="2997990"/>
            <a:chExt cx="1048209" cy="1182244"/>
          </a:xfrm>
        </p:grpSpPr>
        <p:cxnSp>
          <p:nvCxnSpPr>
            <p:cNvPr id="28" name="Connecteur droit 27"/>
            <p:cNvCxnSpPr/>
            <p:nvPr/>
          </p:nvCxnSpPr>
          <p:spPr>
            <a:xfrm flipV="1">
              <a:off x="4439002" y="2997990"/>
              <a:ext cx="0" cy="1178600"/>
            </a:xfrm>
            <a:prstGeom prst="line">
              <a:avLst/>
            </a:prstGeom>
            <a:ln w="9525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cteur droit 28"/>
            <p:cNvCxnSpPr/>
            <p:nvPr/>
          </p:nvCxnSpPr>
          <p:spPr>
            <a:xfrm flipV="1">
              <a:off x="5487211" y="3001635"/>
              <a:ext cx="0" cy="1178599"/>
            </a:xfrm>
            <a:prstGeom prst="line">
              <a:avLst/>
            </a:prstGeom>
            <a:ln w="9525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0" name="Connecteur droit 29"/>
          <p:cNvCxnSpPr/>
          <p:nvPr/>
        </p:nvCxnSpPr>
        <p:spPr>
          <a:xfrm flipV="1">
            <a:off x="4472066" y="5038438"/>
            <a:ext cx="794337" cy="0"/>
          </a:xfrm>
          <a:prstGeom prst="line">
            <a:avLst/>
          </a:prstGeom>
          <a:ln w="952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ZoneTexte 34"/>
          <p:cNvSpPr txBox="1"/>
          <p:nvPr/>
        </p:nvSpPr>
        <p:spPr>
          <a:xfrm>
            <a:off x="5789008" y="3013304"/>
            <a:ext cx="2505518" cy="646331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   15 </a:t>
            </a:r>
            <a:r>
              <a:rPr lang="fr-FR" sz="1200" dirty="0" err="1" smtClean="0"/>
              <a:t>mL</a:t>
            </a:r>
            <a:r>
              <a:rPr lang="fr-FR" sz="1200" dirty="0" smtClean="0"/>
              <a:t> de KI à 1mol/</a:t>
            </a:r>
            <a:r>
              <a:rPr lang="fr-FR" sz="1200" dirty="0"/>
              <a:t>L</a:t>
            </a:r>
            <a:r>
              <a:rPr lang="fr-FR" sz="1200" dirty="0" smtClean="0"/>
              <a:t>   </a:t>
            </a:r>
          </a:p>
          <a:p>
            <a:r>
              <a:rPr lang="fr-FR" sz="1200" dirty="0" smtClean="0"/>
              <a:t>+ 10 </a:t>
            </a:r>
            <a:r>
              <a:rPr lang="fr-FR" sz="1200" dirty="0" err="1" smtClean="0"/>
              <a:t>mL</a:t>
            </a:r>
            <a:r>
              <a:rPr lang="fr-FR" sz="1200" dirty="0" smtClean="0"/>
              <a:t> de NaS</a:t>
            </a:r>
            <a:r>
              <a:rPr lang="fr-FR" sz="1200" baseline="-25000" dirty="0" smtClean="0"/>
              <a:t>2</a:t>
            </a:r>
            <a:r>
              <a:rPr lang="fr-FR" sz="1200" dirty="0" smtClean="0"/>
              <a:t>O</a:t>
            </a:r>
            <a:r>
              <a:rPr lang="fr-FR" sz="1200" baseline="-25000" dirty="0" smtClean="0"/>
              <a:t>8</a:t>
            </a:r>
            <a:r>
              <a:rPr lang="fr-FR" sz="1200" dirty="0" smtClean="0"/>
              <a:t> à 10</a:t>
            </a:r>
            <a:r>
              <a:rPr lang="fr-FR" sz="1200" baseline="30000" dirty="0" smtClean="0"/>
              <a:t>-3</a:t>
            </a:r>
            <a:r>
              <a:rPr lang="fr-FR" sz="1200" dirty="0" smtClean="0"/>
              <a:t> mol/L</a:t>
            </a:r>
          </a:p>
          <a:p>
            <a:r>
              <a:rPr lang="fr-FR" sz="1200" dirty="0" smtClean="0"/>
              <a:t>      </a:t>
            </a:r>
            <a:endParaRPr lang="fr-FR" sz="1200" dirty="0"/>
          </a:p>
        </p:txBody>
      </p:sp>
      <p:sp>
        <p:nvSpPr>
          <p:cNvPr id="36" name="Arc 35">
            <a:extLst>
              <a:ext uri="{FF2B5EF4-FFF2-40B4-BE49-F238E27FC236}">
                <a16:creationId xmlns:a16="http://schemas.microsoft.com/office/drawing/2014/main" xmlns="" id="{4A521114-9965-4B58-AE4D-7DB73232A2A7}"/>
              </a:ext>
            </a:extLst>
          </p:cNvPr>
          <p:cNvSpPr/>
          <p:nvPr/>
        </p:nvSpPr>
        <p:spPr>
          <a:xfrm flipH="1">
            <a:off x="4938614" y="2798661"/>
            <a:ext cx="1328754" cy="1128979"/>
          </a:xfrm>
          <a:prstGeom prst="arc">
            <a:avLst>
              <a:gd name="adj1" fmla="val 12936079"/>
              <a:gd name="adj2" fmla="val 21520107"/>
            </a:avLst>
          </a:prstGeom>
          <a:ln w="190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ZoneTexte 36"/>
          <p:cNvSpPr txBox="1"/>
          <p:nvPr/>
        </p:nvSpPr>
        <p:spPr>
          <a:xfrm>
            <a:off x="5838442" y="4092563"/>
            <a:ext cx="2616253" cy="646331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   10mL de AgNO</a:t>
            </a:r>
            <a:r>
              <a:rPr lang="fr-FR" sz="1200" baseline="-25000" dirty="0" smtClean="0"/>
              <a:t>3</a:t>
            </a:r>
            <a:r>
              <a:rPr lang="fr-FR" sz="1200" dirty="0" smtClean="0"/>
              <a:t> à </a:t>
            </a:r>
            <a:r>
              <a:rPr lang="fr-FR" sz="1200" i="1" dirty="0" smtClean="0"/>
              <a:t>10</a:t>
            </a:r>
            <a:r>
              <a:rPr lang="fr-FR" sz="1200" i="1" baseline="30000" dirty="0"/>
              <a:t>-1</a:t>
            </a:r>
            <a:r>
              <a:rPr lang="fr-FR" sz="1200" i="1" dirty="0"/>
              <a:t> mol/L </a:t>
            </a:r>
            <a:r>
              <a:rPr lang="fr-FR" sz="1200" dirty="0" smtClean="0"/>
              <a:t>+    </a:t>
            </a:r>
          </a:p>
          <a:p>
            <a:r>
              <a:rPr lang="fr-FR" sz="1200" dirty="0" smtClean="0"/>
              <a:t>+ 10 </a:t>
            </a:r>
            <a:r>
              <a:rPr lang="fr-FR" sz="1200" dirty="0" err="1" smtClean="0"/>
              <a:t>mL</a:t>
            </a:r>
            <a:r>
              <a:rPr lang="fr-FR" sz="1200" dirty="0" smtClean="0"/>
              <a:t> de KI à 10</a:t>
            </a:r>
            <a:r>
              <a:rPr lang="fr-FR" sz="1200" baseline="30000" dirty="0" smtClean="0"/>
              <a:t>-1</a:t>
            </a:r>
            <a:r>
              <a:rPr lang="fr-FR" sz="1200" dirty="0" smtClean="0"/>
              <a:t> mol/L</a:t>
            </a:r>
          </a:p>
          <a:p>
            <a:r>
              <a:rPr lang="fr-FR" sz="1200" dirty="0" smtClean="0"/>
              <a:t>      </a:t>
            </a:r>
            <a:endParaRPr lang="fr-FR" sz="1200" dirty="0"/>
          </a:p>
        </p:txBody>
      </p:sp>
      <p:sp>
        <p:nvSpPr>
          <p:cNvPr id="38" name="Arc 37">
            <a:extLst>
              <a:ext uri="{FF2B5EF4-FFF2-40B4-BE49-F238E27FC236}">
                <a16:creationId xmlns:a16="http://schemas.microsoft.com/office/drawing/2014/main" xmlns="" id="{4A521114-9965-4B58-AE4D-7DB73232A2A7}"/>
              </a:ext>
            </a:extLst>
          </p:cNvPr>
          <p:cNvSpPr/>
          <p:nvPr/>
        </p:nvSpPr>
        <p:spPr>
          <a:xfrm flipH="1">
            <a:off x="4988049" y="3877920"/>
            <a:ext cx="1328754" cy="1128979"/>
          </a:xfrm>
          <a:prstGeom prst="arc">
            <a:avLst>
              <a:gd name="adj1" fmla="val 12936079"/>
              <a:gd name="adj2" fmla="val 21520107"/>
            </a:avLst>
          </a:prstGeom>
          <a:ln w="190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0" name="Connecteur droit 19"/>
          <p:cNvCxnSpPr/>
          <p:nvPr/>
        </p:nvCxnSpPr>
        <p:spPr>
          <a:xfrm flipV="1">
            <a:off x="4473324" y="3409929"/>
            <a:ext cx="777969" cy="0"/>
          </a:xfrm>
          <a:prstGeom prst="line">
            <a:avLst/>
          </a:prstGeom>
          <a:ln w="952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41"/>
          <p:cNvCxnSpPr/>
          <p:nvPr/>
        </p:nvCxnSpPr>
        <p:spPr>
          <a:xfrm flipV="1">
            <a:off x="4476995" y="4500630"/>
            <a:ext cx="777969" cy="0"/>
          </a:xfrm>
          <a:prstGeom prst="line">
            <a:avLst/>
          </a:prstGeom>
          <a:ln w="952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4473324" y="3389121"/>
            <a:ext cx="777969" cy="4993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Rectangle 43"/>
          <p:cNvSpPr/>
          <p:nvPr/>
        </p:nvSpPr>
        <p:spPr>
          <a:xfrm>
            <a:off x="4484764" y="4508429"/>
            <a:ext cx="789410" cy="514923"/>
          </a:xfrm>
          <a:prstGeom prst="rect">
            <a:avLst/>
          </a:prstGeom>
          <a:solidFill>
            <a:srgbClr val="B3C3B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ZoneTexte 32"/>
          <p:cNvSpPr txBox="1"/>
          <p:nvPr/>
        </p:nvSpPr>
        <p:spPr>
          <a:xfrm>
            <a:off x="3455096" y="2929335"/>
            <a:ext cx="5290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t</a:t>
            </a:r>
            <a:r>
              <a:rPr lang="fr-FR" dirty="0" smtClean="0"/>
              <a:t>=0s</a:t>
            </a:r>
            <a:endParaRPr lang="fr-FR" dirty="0"/>
          </a:p>
        </p:txBody>
      </p:sp>
      <p:sp>
        <p:nvSpPr>
          <p:cNvPr id="34" name="ZoneTexte 33"/>
          <p:cNvSpPr txBox="1"/>
          <p:nvPr/>
        </p:nvSpPr>
        <p:spPr>
          <a:xfrm>
            <a:off x="3481648" y="4020037"/>
            <a:ext cx="5290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t</a:t>
            </a:r>
            <a:r>
              <a:rPr lang="fr-FR" dirty="0" smtClean="0"/>
              <a:t>=0s</a:t>
            </a:r>
            <a:endParaRPr lang="fr-FR" dirty="0"/>
          </a:p>
        </p:txBody>
      </p:sp>
      <p:sp>
        <p:nvSpPr>
          <p:cNvPr id="31" name="ZoneTexte 30"/>
          <p:cNvSpPr txBox="1"/>
          <p:nvPr/>
        </p:nvSpPr>
        <p:spPr>
          <a:xfrm>
            <a:off x="3493095" y="2932982"/>
            <a:ext cx="851202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dirty="0" smtClean="0"/>
              <a:t>∆</a:t>
            </a:r>
            <a:r>
              <a:rPr lang="fr-FR" dirty="0" err="1" smtClean="0"/>
              <a:t>t</a:t>
            </a:r>
            <a:r>
              <a:rPr lang="fr-FR" dirty="0" smtClean="0"/>
              <a:t>=1min</a:t>
            </a:r>
            <a:endParaRPr lang="fr-FR" dirty="0"/>
          </a:p>
        </p:txBody>
      </p:sp>
      <p:sp>
        <p:nvSpPr>
          <p:cNvPr id="32" name="ZoneTexte 31"/>
          <p:cNvSpPr txBox="1"/>
          <p:nvPr/>
        </p:nvSpPr>
        <p:spPr>
          <a:xfrm>
            <a:off x="3142103" y="4012241"/>
            <a:ext cx="1290575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dirty="0" smtClean="0"/>
              <a:t>∆</a:t>
            </a:r>
            <a:r>
              <a:rPr lang="fr-FR" dirty="0" err="1" smtClean="0"/>
              <a:t>t</a:t>
            </a:r>
            <a:r>
              <a:rPr lang="fr-FR" dirty="0" smtClean="0"/>
              <a:t>=instantané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409342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6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44" grpId="0" animBg="1"/>
      <p:bldP spid="31" grpId="0" animBg="1"/>
      <p:bldP spid="3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0" y="89425"/>
            <a:ext cx="914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 dirty="0" smtClean="0">
                <a:solidFill>
                  <a:srgbClr val="DD7E6B"/>
                </a:solidFill>
              </a:rPr>
              <a:t>Exemples de cinétique dans la nature et au quotidien</a:t>
            </a:r>
            <a:endParaRPr sz="2400" b="1" dirty="0">
              <a:solidFill>
                <a:srgbClr val="DD7E6B"/>
              </a:solidFill>
            </a:endParaRPr>
          </a:p>
        </p:txBody>
      </p:sp>
      <p:sp>
        <p:nvSpPr>
          <p:cNvPr id="76" name="Google Shape;76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1</a:t>
            </a: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700" y="806450"/>
            <a:ext cx="1376680" cy="914400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87800" y="723900"/>
            <a:ext cx="1079500" cy="1079500"/>
          </a:xfrm>
          <a:prstGeom prst="rect">
            <a:avLst/>
          </a:prstGeom>
        </p:spPr>
      </p:pic>
      <p:cxnSp>
        <p:nvCxnSpPr>
          <p:cNvPr id="8" name="Connecteur droit avec flèche 7"/>
          <p:cNvCxnSpPr/>
          <p:nvPr/>
        </p:nvCxnSpPr>
        <p:spPr>
          <a:xfrm flipV="1">
            <a:off x="2730500" y="1205924"/>
            <a:ext cx="402937" cy="57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Accolade fermante 10"/>
          <p:cNvSpPr/>
          <p:nvPr/>
        </p:nvSpPr>
        <p:spPr>
          <a:xfrm>
            <a:off x="5232400" y="711200"/>
            <a:ext cx="254000" cy="114300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/>
          <p:cNvSpPr txBox="1"/>
          <p:nvPr/>
        </p:nvSpPr>
        <p:spPr>
          <a:xfrm>
            <a:off x="5600700" y="965200"/>
            <a:ext cx="1498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Réaction très lente</a:t>
            </a:r>
            <a:endParaRPr lang="fr-FR" dirty="0"/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2900" y="3568700"/>
            <a:ext cx="1216981" cy="1193800"/>
          </a:xfrm>
          <a:prstGeom prst="rect">
            <a:avLst/>
          </a:prstGeom>
        </p:spPr>
      </p:pic>
      <p:pic>
        <p:nvPicPr>
          <p:cNvPr id="14" name="Image 13" descr="Capture d’écran 2020-03-29 à 14.29.36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1" y="1955800"/>
            <a:ext cx="1005864" cy="1320800"/>
          </a:xfrm>
          <a:prstGeom prst="rect">
            <a:avLst/>
          </a:prstGeom>
        </p:spPr>
      </p:pic>
      <p:cxnSp>
        <p:nvCxnSpPr>
          <p:cNvPr id="16" name="Connecteur droit 15"/>
          <p:cNvCxnSpPr/>
          <p:nvPr/>
        </p:nvCxnSpPr>
        <p:spPr>
          <a:xfrm flipV="1">
            <a:off x="355600" y="3378200"/>
            <a:ext cx="4241800" cy="127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 flipV="1">
            <a:off x="342900" y="1930400"/>
            <a:ext cx="4241800" cy="127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ZoneTexte 18"/>
          <p:cNvSpPr txBox="1"/>
          <p:nvPr/>
        </p:nvSpPr>
        <p:spPr>
          <a:xfrm>
            <a:off x="1981200" y="2514600"/>
            <a:ext cx="25859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H</a:t>
            </a:r>
            <a:r>
              <a:rPr lang="fr-FR" baseline="-25000" dirty="0" smtClean="0"/>
              <a:t>2</a:t>
            </a:r>
            <a:r>
              <a:rPr lang="fr-FR" dirty="0" smtClean="0"/>
              <a:t>O</a:t>
            </a:r>
            <a:r>
              <a:rPr lang="fr-FR" baseline="-25000" dirty="0" smtClean="0"/>
              <a:t>2(</a:t>
            </a:r>
            <a:r>
              <a:rPr lang="fr-FR" baseline="-25000" dirty="0" err="1" smtClean="0"/>
              <a:t>aq</a:t>
            </a:r>
            <a:r>
              <a:rPr lang="fr-FR" baseline="-25000" dirty="0" smtClean="0"/>
              <a:t>)</a:t>
            </a:r>
            <a:r>
              <a:rPr lang="fr-FR" dirty="0" smtClean="0"/>
              <a:t>    =    H</a:t>
            </a:r>
            <a:r>
              <a:rPr lang="fr-FR" baseline="-25000" dirty="0" smtClean="0"/>
              <a:t>2</a:t>
            </a:r>
            <a:r>
              <a:rPr lang="fr-FR" dirty="0" smtClean="0"/>
              <a:t>O</a:t>
            </a:r>
            <a:r>
              <a:rPr lang="fr-FR" baseline="-25000" dirty="0" smtClean="0"/>
              <a:t>(l)</a:t>
            </a:r>
            <a:r>
              <a:rPr lang="fr-FR" dirty="0" smtClean="0"/>
              <a:t> +1/2 O</a:t>
            </a:r>
            <a:r>
              <a:rPr lang="fr-FR" baseline="-25000" dirty="0" smtClean="0"/>
              <a:t>2 (g)</a:t>
            </a:r>
            <a:endParaRPr lang="fr-FR" dirty="0"/>
          </a:p>
        </p:txBody>
      </p:sp>
      <p:sp>
        <p:nvSpPr>
          <p:cNvPr id="21" name="ZoneTexte 20"/>
          <p:cNvSpPr txBox="1"/>
          <p:nvPr/>
        </p:nvSpPr>
        <p:spPr>
          <a:xfrm>
            <a:off x="1892300" y="1244600"/>
            <a:ext cx="2085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C(diam)     =    C(graph)</a:t>
            </a:r>
            <a:endParaRPr lang="fr-FR" dirty="0"/>
          </a:p>
        </p:txBody>
      </p:sp>
      <p:cxnSp>
        <p:nvCxnSpPr>
          <p:cNvPr id="29" name="Connecteur droit avec flèche 28"/>
          <p:cNvCxnSpPr/>
          <p:nvPr/>
        </p:nvCxnSpPr>
        <p:spPr>
          <a:xfrm flipV="1">
            <a:off x="2743200" y="2501324"/>
            <a:ext cx="402937" cy="57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Accolade fermante 29"/>
          <p:cNvSpPr/>
          <p:nvPr/>
        </p:nvSpPr>
        <p:spPr>
          <a:xfrm>
            <a:off x="5219700" y="2108200"/>
            <a:ext cx="254000" cy="114300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ZoneTexte 30"/>
          <p:cNvSpPr txBox="1"/>
          <p:nvPr/>
        </p:nvSpPr>
        <p:spPr>
          <a:xfrm>
            <a:off x="5664200" y="2413000"/>
            <a:ext cx="1498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Réaction lente</a:t>
            </a:r>
            <a:endParaRPr lang="fr-FR" dirty="0"/>
          </a:p>
        </p:txBody>
      </p:sp>
      <p:sp>
        <p:nvSpPr>
          <p:cNvPr id="32" name="Accolade fermante 31"/>
          <p:cNvSpPr/>
          <p:nvPr/>
        </p:nvSpPr>
        <p:spPr>
          <a:xfrm>
            <a:off x="1892300" y="3594100"/>
            <a:ext cx="254000" cy="114300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ZoneTexte 32"/>
          <p:cNvSpPr txBox="1"/>
          <p:nvPr/>
        </p:nvSpPr>
        <p:spPr>
          <a:xfrm>
            <a:off x="2374900" y="4000500"/>
            <a:ext cx="1498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Réaction rapide</a:t>
            </a:r>
            <a:endParaRPr lang="fr-FR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>
                <a:solidFill>
                  <a:srgbClr val="DD7E6B"/>
                </a:solidFill>
              </a:rPr>
              <a:t>Cadre d’étude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Système homogène</a:t>
            </a:r>
          </a:p>
          <a:p>
            <a:r>
              <a:rPr lang="fr-FR" dirty="0"/>
              <a:t>T</a:t>
            </a:r>
            <a:r>
              <a:rPr lang="fr-FR" dirty="0" smtClean="0"/>
              <a:t>ransformation isochore</a:t>
            </a:r>
          </a:p>
          <a:p>
            <a:r>
              <a:rPr lang="fr-FR" dirty="0"/>
              <a:t>T</a:t>
            </a:r>
            <a:r>
              <a:rPr lang="fr-FR" dirty="0" smtClean="0"/>
              <a:t>ransformation </a:t>
            </a:r>
            <a:r>
              <a:rPr lang="fr-FR" dirty="0" err="1" smtClean="0"/>
              <a:t>monotherme</a:t>
            </a:r>
            <a:endParaRPr lang="fr-FR" dirty="0" smtClean="0"/>
          </a:p>
          <a:p>
            <a:r>
              <a:rPr lang="fr-FR" dirty="0"/>
              <a:t>R</a:t>
            </a:r>
            <a:r>
              <a:rPr lang="fr-FR" dirty="0" smtClean="0"/>
              <a:t>éacteur </a:t>
            </a:r>
            <a:r>
              <a:rPr lang="fr-FR" dirty="0"/>
              <a:t>fermé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 smtClean="0"/>
              <a:t>5</a:t>
            </a:fld>
            <a:endParaRPr lang="fr"/>
          </a:p>
        </p:txBody>
      </p:sp>
    </p:spTree>
    <p:extLst>
      <p:ext uri="{BB962C8B-B14F-4D97-AF65-F5344CB8AC3E}">
        <p14:creationId xmlns:p14="http://schemas.microsoft.com/office/powerpoint/2010/main" val="26632100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>
                <a:solidFill>
                  <a:srgbClr val="DD7E6B"/>
                </a:solidFill>
              </a:rPr>
              <a:t>Vitesse volumique de réaction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 smtClean="0"/>
              <a:t>6</a:t>
            </a:fld>
            <a:endParaRPr lang="fr"/>
          </a:p>
        </p:txBody>
      </p:sp>
      <p:graphicFrame>
        <p:nvGraphicFramePr>
          <p:cNvPr id="8" name="Tableau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2480962"/>
              </p:ext>
            </p:extLst>
          </p:nvPr>
        </p:nvGraphicFramePr>
        <p:xfrm>
          <a:off x="317500" y="1390650"/>
          <a:ext cx="7512896" cy="16700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2900"/>
                <a:gridCol w="1242060"/>
                <a:gridCol w="1802976"/>
                <a:gridCol w="1427480"/>
                <a:gridCol w="1427480"/>
              </a:tblGrid>
              <a:tr h="614965">
                <a:tc gridSpan="5">
                  <a:txBody>
                    <a:bodyPr/>
                    <a:lstStyle/>
                    <a:p>
                      <a:r>
                        <a:rPr lang="fr-FR" sz="1400" b="1" i="1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                                        </a:t>
                      </a:r>
                      <a:r>
                        <a:rPr lang="fr-FR" sz="1400" b="1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2 I</a:t>
                      </a:r>
                      <a:r>
                        <a:rPr lang="fr-FR" sz="1400" b="1" i="0" u="none" strike="noStrike" cap="none" baseline="30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-</a:t>
                      </a:r>
                      <a:r>
                        <a:rPr lang="fr-FR" sz="1400" b="1" i="0" u="none" strike="noStrike" cap="none" baseline="-25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(</a:t>
                      </a:r>
                      <a:r>
                        <a:rPr lang="fr-FR" sz="1400" b="1" i="0" u="none" strike="noStrike" cap="none" baseline="-2500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aq</a:t>
                      </a:r>
                      <a:r>
                        <a:rPr lang="fr-FR" sz="1400" b="1" i="0" u="none" strike="noStrike" cap="none" baseline="-25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)</a:t>
                      </a:r>
                      <a:r>
                        <a:rPr lang="fr-FR" sz="1400" b="1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    +       S</a:t>
                      </a:r>
                      <a:r>
                        <a:rPr lang="fr-FR" sz="1400" b="1" i="0" u="none" strike="noStrike" cap="none" baseline="-25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2</a:t>
                      </a:r>
                      <a:r>
                        <a:rPr lang="fr-FR" sz="1400" b="1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O</a:t>
                      </a:r>
                      <a:r>
                        <a:rPr lang="fr-FR" sz="1400" b="1" i="0" u="none" strike="noStrike" cap="none" baseline="-25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8</a:t>
                      </a:r>
                      <a:r>
                        <a:rPr lang="fr-FR" sz="1400" b="1" i="0" u="none" strike="noStrike" cap="none" baseline="30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2-</a:t>
                      </a:r>
                      <a:r>
                        <a:rPr lang="fr-FR" sz="1400" b="1" i="0" u="none" strike="noStrike" cap="none" baseline="-25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(</a:t>
                      </a:r>
                      <a:r>
                        <a:rPr lang="fr-FR" sz="1400" b="1" i="0" u="none" strike="noStrike" cap="none" baseline="-2500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aq</a:t>
                      </a:r>
                      <a:r>
                        <a:rPr lang="fr-FR" sz="1400" b="1" i="0" u="none" strike="noStrike" cap="none" baseline="-25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)       </a:t>
                      </a:r>
                      <a:r>
                        <a:rPr lang="fr-FR" sz="1400" b="1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=         I</a:t>
                      </a:r>
                      <a:r>
                        <a:rPr lang="fr-FR" sz="1400" b="1" i="0" u="none" strike="noStrike" cap="none" baseline="-25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2(</a:t>
                      </a:r>
                      <a:r>
                        <a:rPr lang="fr-FR" sz="1400" b="1" i="0" u="none" strike="noStrike" cap="none" baseline="-2500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aq</a:t>
                      </a:r>
                      <a:r>
                        <a:rPr lang="fr-FR" sz="1400" b="1" i="0" u="none" strike="noStrike" cap="none" baseline="-25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)                 </a:t>
                      </a:r>
                      <a:r>
                        <a:rPr lang="fr-FR" sz="1400" b="1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+      2 SO</a:t>
                      </a:r>
                      <a:r>
                        <a:rPr lang="fr-FR" sz="1400" b="1" i="0" u="none" strike="noStrike" cap="none" baseline="-25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4</a:t>
                      </a:r>
                      <a:r>
                        <a:rPr lang="fr-FR" sz="1400" b="1" i="0" u="none" strike="noStrike" cap="none" baseline="30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2-</a:t>
                      </a:r>
                      <a:r>
                        <a:rPr lang="fr-FR" sz="1400" b="1" i="0" u="none" strike="noStrike" cap="none" baseline="-25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(</a:t>
                      </a:r>
                      <a:r>
                        <a:rPr lang="fr-FR" sz="1400" b="1" i="0" u="none" strike="noStrike" cap="none" baseline="-2500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aq</a:t>
                      </a:r>
                      <a:r>
                        <a:rPr lang="fr-FR" sz="1400" b="1" i="0" u="none" strike="noStrike" cap="none" baseline="-25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)</a:t>
                      </a:r>
                      <a:r>
                        <a:rPr lang="fr-FR" sz="1400" b="1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	</a:t>
                      </a:r>
                      <a:r>
                        <a:rPr lang="fr-FR" dirty="0" smtClean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endParaRPr lang="fr-FR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440122">
                <a:tc>
                  <a:txBody>
                    <a:bodyPr/>
                    <a:lstStyle/>
                    <a:p>
                      <a:r>
                        <a:rPr lang="fr-FR" dirty="0" smtClean="0"/>
                        <a:t>Etat initial</a:t>
                      </a:r>
                      <a:endParaRPr lang="fr-FR" dirty="0"/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C</a:t>
                      </a:r>
                      <a:r>
                        <a:rPr lang="fr-FR" baseline="-25000" dirty="0" smtClean="0"/>
                        <a:t>0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dirty="0" smtClean="0"/>
                        <a:t>C</a:t>
                      </a:r>
                      <a:r>
                        <a:rPr lang="fr-FR" baseline="-25000" dirty="0" smtClean="0"/>
                        <a:t>0</a:t>
                      </a:r>
                      <a:r>
                        <a:rPr lang="fr-FR" baseline="0" dirty="0" smtClean="0"/>
                        <a:t>’</a:t>
                      </a:r>
                      <a:endParaRPr lang="fr-FR" dirty="0" smtClean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4965">
                <a:tc>
                  <a:txBody>
                    <a:bodyPr/>
                    <a:lstStyle/>
                    <a:p>
                      <a:r>
                        <a:rPr lang="fr-FR" dirty="0" smtClean="0"/>
                        <a:t>A</a:t>
                      </a:r>
                      <a:r>
                        <a:rPr lang="fr-FR" baseline="0" dirty="0" smtClean="0"/>
                        <a:t> l’instant </a:t>
                      </a:r>
                      <a:r>
                        <a:rPr lang="fr-FR" baseline="0" dirty="0" err="1" smtClean="0"/>
                        <a:t>t</a:t>
                      </a:r>
                      <a:r>
                        <a:rPr lang="fr-FR" baseline="0" dirty="0" smtClean="0"/>
                        <a:t> </a:t>
                      </a:r>
                    </a:p>
                    <a:p>
                      <a:r>
                        <a:rPr lang="fr-FR" sz="1000" baseline="0" dirty="0" smtClean="0"/>
                        <a:t>Avancement = x(</a:t>
                      </a:r>
                      <a:r>
                        <a:rPr lang="fr-FR" sz="1000" baseline="0" dirty="0" err="1" smtClean="0"/>
                        <a:t>t</a:t>
                      </a:r>
                      <a:r>
                        <a:rPr lang="fr-FR" sz="1000" baseline="0" dirty="0" smtClean="0"/>
                        <a:t>)</a:t>
                      </a:r>
                      <a:endParaRPr lang="fr-FR" sz="1000" dirty="0"/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dirty="0" smtClean="0"/>
                        <a:t>C</a:t>
                      </a:r>
                      <a:r>
                        <a:rPr lang="fr-FR" baseline="-25000" dirty="0" smtClean="0"/>
                        <a:t>0</a:t>
                      </a:r>
                      <a:r>
                        <a:rPr lang="fr-FR" baseline="0" dirty="0" smtClean="0"/>
                        <a:t>-2x</a:t>
                      </a:r>
                      <a:endParaRPr lang="fr-FR" dirty="0" smtClean="0"/>
                    </a:p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dirty="0" smtClean="0"/>
                        <a:t>C</a:t>
                      </a:r>
                      <a:r>
                        <a:rPr lang="fr-FR" baseline="-25000" dirty="0" smtClean="0"/>
                        <a:t>0</a:t>
                      </a:r>
                      <a:r>
                        <a:rPr lang="fr-FR" baseline="0" dirty="0" smtClean="0"/>
                        <a:t>‘-x</a:t>
                      </a:r>
                      <a:endParaRPr lang="fr-FR" dirty="0" smtClean="0"/>
                    </a:p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x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2x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98148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>
                <a:solidFill>
                  <a:srgbClr val="DD7E6B"/>
                </a:solidFill>
              </a:rPr>
              <a:t>Méthodes de suivi cinétique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 smtClean="0"/>
              <a:t>7</a:t>
            </a:fld>
            <a:endParaRPr lang="fr"/>
          </a:p>
        </p:txBody>
      </p:sp>
      <p:graphicFrame>
        <p:nvGraphicFramePr>
          <p:cNvPr id="3" name="Tableau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5112404"/>
              </p:ext>
            </p:extLst>
          </p:nvPr>
        </p:nvGraphicFramePr>
        <p:xfrm>
          <a:off x="393700" y="1301750"/>
          <a:ext cx="8013701" cy="31394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2271"/>
                <a:gridCol w="2442271"/>
                <a:gridCol w="3129159"/>
              </a:tblGrid>
              <a:tr h="370840">
                <a:tc>
                  <a:txBody>
                    <a:bodyPr/>
                    <a:lstStyle/>
                    <a:p>
                      <a:endParaRPr lang="fr-FR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rgbClr val="000000"/>
                          </a:solidFill>
                        </a:rPr>
                        <a:t>Méthode</a:t>
                      </a:r>
                      <a:r>
                        <a:rPr lang="fr-FR" baseline="0" dirty="0" smtClean="0">
                          <a:solidFill>
                            <a:srgbClr val="000000"/>
                          </a:solidFill>
                        </a:rPr>
                        <a:t> de suivi chimique</a:t>
                      </a:r>
                      <a:endParaRPr lang="fr-FR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baseline="0" dirty="0" smtClean="0">
                          <a:solidFill>
                            <a:srgbClr val="000000"/>
                          </a:solidFill>
                        </a:rPr>
                        <a:t>Méthode de suivi physique</a:t>
                      </a:r>
                      <a:r>
                        <a:rPr lang="fr-FR" dirty="0" smtClean="0"/>
                        <a:t> 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Description</a:t>
                      </a:r>
                      <a:r>
                        <a:rPr lang="fr-FR" baseline="0" dirty="0" smtClean="0"/>
                        <a:t> de la méthode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Détermination de</a:t>
                      </a:r>
                      <a:r>
                        <a:rPr lang="fr-FR" baseline="0" dirty="0" smtClean="0"/>
                        <a:t> la concentration d’une espèce par un titrage (on peut réaliser un suivi par CCM)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dirty="0" smtClean="0"/>
                        <a:t>Suivi</a:t>
                      </a:r>
                      <a:r>
                        <a:rPr lang="fr-FR" baseline="0" dirty="0" smtClean="0"/>
                        <a:t> d’une grandeur physique [pH, Absorbance, conductivité, polarimétrie…]</a:t>
                      </a:r>
                      <a:endParaRPr lang="fr-FR" dirty="0" smtClean="0"/>
                    </a:p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Avantages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Directement </a:t>
                      </a:r>
                      <a:r>
                        <a:rPr lang="fr-FR" baseline="0" dirty="0" smtClean="0"/>
                        <a:t>accès à la concentration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Très</a:t>
                      </a:r>
                      <a:r>
                        <a:rPr lang="fr-FR" baseline="0" dirty="0" smtClean="0"/>
                        <a:t> pratique. Suivi continu d’une grandeur directement proportionnel à la concentration.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Inconvénients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Long, nécessite de réaliser plusieurs</a:t>
                      </a:r>
                      <a:r>
                        <a:rPr lang="fr-FR" baseline="0" dirty="0" smtClean="0"/>
                        <a:t> titrages avec trempe préalable des différents échantillon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Ne donne pas accès directement aux concentrations.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Sensibles aux réactions parasites.</a:t>
                      </a:r>
                      <a:endParaRPr lang="fr-FR" dirty="0" smtClean="0">
                        <a:effectLst/>
                      </a:endParaRPr>
                    </a:p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51235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solidFill>
                  <a:srgbClr val="DD7E6B"/>
                </a:solidFill>
              </a:rPr>
              <a:t>Suivi </a:t>
            </a:r>
            <a:r>
              <a:rPr lang="fr-FR" b="1" dirty="0" smtClean="0">
                <a:solidFill>
                  <a:srgbClr val="DD7E6B"/>
                </a:solidFill>
              </a:rPr>
              <a:t>cinétique de la réaction fil rouge </a:t>
            </a:r>
            <a:endParaRPr lang="fr-FR" b="1" dirty="0">
              <a:solidFill>
                <a:srgbClr val="DD7E6B"/>
              </a:solidFill>
            </a:endParaRP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fr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 I</a:t>
            </a:r>
            <a:r>
              <a:rPr lang="fr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r>
              <a:rPr lang="fr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(aq)</a:t>
            </a:r>
            <a:r>
              <a:rPr lang="fr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+ S</a:t>
            </a:r>
            <a:r>
              <a:rPr lang="fr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fr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</a:t>
            </a:r>
            <a:r>
              <a:rPr lang="fr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r>
              <a:rPr lang="fr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2-</a:t>
            </a:r>
            <a:r>
              <a:rPr lang="fr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(aq)</a:t>
            </a:r>
            <a:r>
              <a:rPr lang="fr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=I</a:t>
            </a:r>
            <a:r>
              <a:rPr lang="fr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2(aq)</a:t>
            </a:r>
            <a:r>
              <a:rPr lang="fr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+ 2 SO</a:t>
            </a:r>
            <a:r>
              <a:rPr lang="fr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lang="fr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2-</a:t>
            </a:r>
            <a:r>
              <a:rPr lang="fr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(aq)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 smtClean="0"/>
              <a:t>8</a:t>
            </a:fld>
            <a:endParaRPr lang="fr"/>
          </a:p>
        </p:txBody>
      </p:sp>
      <p:sp>
        <p:nvSpPr>
          <p:cNvPr id="21" name="ZoneTexte 20"/>
          <p:cNvSpPr txBox="1"/>
          <p:nvPr/>
        </p:nvSpPr>
        <p:spPr>
          <a:xfrm>
            <a:off x="2590800" y="4394200"/>
            <a:ext cx="7485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A </a:t>
            </a:r>
            <a:r>
              <a:rPr lang="fr-FR" dirty="0" err="1" smtClean="0"/>
              <a:t>t</a:t>
            </a:r>
            <a:r>
              <a:rPr lang="fr-FR" dirty="0" smtClean="0"/>
              <a:t>=0 s </a:t>
            </a:r>
            <a:endParaRPr lang="fr-FR" dirty="0"/>
          </a:p>
        </p:txBody>
      </p:sp>
      <p:cxnSp>
        <p:nvCxnSpPr>
          <p:cNvPr id="23" name="Connecteur en angle 22"/>
          <p:cNvCxnSpPr/>
          <p:nvPr/>
        </p:nvCxnSpPr>
        <p:spPr>
          <a:xfrm rot="16200000" flipH="1">
            <a:off x="2222500" y="2667000"/>
            <a:ext cx="495300" cy="266700"/>
          </a:xfrm>
          <a:prstGeom prst="bentConnector3">
            <a:avLst>
              <a:gd name="adj1" fmla="val -1282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ZoneTexte 33"/>
          <p:cNvSpPr txBox="1"/>
          <p:nvPr/>
        </p:nvSpPr>
        <p:spPr>
          <a:xfrm>
            <a:off x="381000" y="2235200"/>
            <a:ext cx="19431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fr-FR" dirty="0" smtClean="0"/>
              <a:t>15 </a:t>
            </a:r>
            <a:r>
              <a:rPr lang="fr-FR" dirty="0" err="1" smtClean="0"/>
              <a:t>mL</a:t>
            </a:r>
            <a:r>
              <a:rPr lang="fr-FR" dirty="0" smtClean="0"/>
              <a:t> de KI à 1mol/L</a:t>
            </a:r>
            <a:endParaRPr lang="fr-FR" dirty="0"/>
          </a:p>
          <a:p>
            <a:pPr marL="285750" indent="-285750">
              <a:buFont typeface="Arial"/>
              <a:buChar char="•"/>
            </a:pPr>
            <a:r>
              <a:rPr lang="fr-FR" dirty="0" smtClean="0"/>
              <a:t>5 </a:t>
            </a:r>
            <a:r>
              <a:rPr lang="fr-FR" dirty="0" err="1" smtClean="0"/>
              <a:t>mL</a:t>
            </a:r>
            <a:r>
              <a:rPr lang="fr-FR" dirty="0" smtClean="0"/>
              <a:t> deNaS</a:t>
            </a:r>
            <a:r>
              <a:rPr lang="fr-FR" baseline="-25000" dirty="0" smtClean="0"/>
              <a:t>2</a:t>
            </a:r>
            <a:r>
              <a:rPr lang="fr-FR" dirty="0" smtClean="0"/>
              <a:t>O</a:t>
            </a:r>
            <a:r>
              <a:rPr lang="fr-FR" baseline="-25000" dirty="0" smtClean="0"/>
              <a:t>8</a:t>
            </a:r>
            <a:r>
              <a:rPr lang="fr-FR" dirty="0" smtClean="0"/>
              <a:t> à 10</a:t>
            </a:r>
            <a:r>
              <a:rPr lang="fr-FR" baseline="30000" dirty="0" smtClean="0"/>
              <a:t>-3</a:t>
            </a:r>
            <a:r>
              <a:rPr lang="fr-FR" dirty="0" smtClean="0"/>
              <a:t> mol/L</a:t>
            </a:r>
            <a:endParaRPr lang="fr-FR" dirty="0"/>
          </a:p>
        </p:txBody>
      </p:sp>
      <p:sp>
        <p:nvSpPr>
          <p:cNvPr id="43" name="Flèche courbée vers le bas 42"/>
          <p:cNvSpPr/>
          <p:nvPr/>
        </p:nvSpPr>
        <p:spPr>
          <a:xfrm>
            <a:off x="2819400" y="2019300"/>
            <a:ext cx="2565400" cy="863600"/>
          </a:xfrm>
          <a:prstGeom prst="curved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5067300" y="3060700"/>
            <a:ext cx="330200" cy="12065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Rectangle 45"/>
          <p:cNvSpPr/>
          <p:nvPr/>
        </p:nvSpPr>
        <p:spPr>
          <a:xfrm>
            <a:off x="5067300" y="3479800"/>
            <a:ext cx="330200" cy="7874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7" name="Image 4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9300" y="2197100"/>
            <a:ext cx="2413000" cy="2413000"/>
          </a:xfrm>
          <a:prstGeom prst="rect">
            <a:avLst/>
          </a:prstGeom>
        </p:spPr>
      </p:pic>
      <p:cxnSp>
        <p:nvCxnSpPr>
          <p:cNvPr id="49" name="Connecteur droit 48"/>
          <p:cNvCxnSpPr/>
          <p:nvPr/>
        </p:nvCxnSpPr>
        <p:spPr>
          <a:xfrm>
            <a:off x="2451100" y="3479800"/>
            <a:ext cx="10414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ZoneTexte 49"/>
          <p:cNvSpPr txBox="1"/>
          <p:nvPr/>
        </p:nvSpPr>
        <p:spPr>
          <a:xfrm>
            <a:off x="4927600" y="4470400"/>
            <a:ext cx="7485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A </a:t>
            </a:r>
            <a:r>
              <a:rPr lang="fr-FR" dirty="0" err="1" smtClean="0"/>
              <a:t>t</a:t>
            </a:r>
            <a:r>
              <a:rPr lang="fr-FR" dirty="0"/>
              <a:t>&gt;</a:t>
            </a:r>
            <a:r>
              <a:rPr lang="fr-FR" dirty="0" smtClean="0"/>
              <a:t>0 s </a:t>
            </a:r>
            <a:endParaRPr lang="fr-FR" dirty="0"/>
          </a:p>
        </p:txBody>
      </p:sp>
      <p:sp>
        <p:nvSpPr>
          <p:cNvPr id="51" name="Accolade fermante 50"/>
          <p:cNvSpPr/>
          <p:nvPr/>
        </p:nvSpPr>
        <p:spPr>
          <a:xfrm>
            <a:off x="5613400" y="3035300"/>
            <a:ext cx="279400" cy="129540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ZoneTexte 51"/>
          <p:cNvSpPr txBox="1"/>
          <p:nvPr/>
        </p:nvSpPr>
        <p:spPr>
          <a:xfrm>
            <a:off x="6286500" y="3149600"/>
            <a:ext cx="187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Cuve introduite dans le spectrophotomètre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574680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11700" y="253304"/>
            <a:ext cx="8520600" cy="572700"/>
          </a:xfrm>
        </p:spPr>
        <p:txBody>
          <a:bodyPr/>
          <a:lstStyle/>
          <a:p>
            <a:r>
              <a:rPr lang="fr-FR" b="1" dirty="0" smtClean="0">
                <a:solidFill>
                  <a:srgbClr val="DD7E6B"/>
                </a:solidFill>
              </a:rPr>
              <a:t>Spectre de I</a:t>
            </a:r>
            <a:r>
              <a:rPr lang="fr-FR" b="1" baseline="-25000" dirty="0" smtClean="0">
                <a:solidFill>
                  <a:srgbClr val="DD7E6B"/>
                </a:solidFill>
              </a:rPr>
              <a:t>2</a:t>
            </a:r>
            <a:endParaRPr lang="fr-FR" baseline="-250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 smtClean="0"/>
              <a:t>9</a:t>
            </a:fld>
            <a:endParaRPr lang="fr"/>
          </a:p>
        </p:txBody>
      </p:sp>
      <p:pic>
        <p:nvPicPr>
          <p:cNvPr id="3" name="Image 2" descr="Capture d-ecran -3-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29" t="14212" r="16846" b="20558"/>
          <a:stretch/>
        </p:blipFill>
        <p:spPr>
          <a:xfrm>
            <a:off x="610997" y="850759"/>
            <a:ext cx="5543478" cy="3786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4407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1547</TotalTime>
  <Words>1113</Words>
  <Application>Microsoft Macintosh PowerPoint</Application>
  <PresentationFormat>Présentation à l'écran (16:9)</PresentationFormat>
  <Paragraphs>185</Paragraphs>
  <Slides>18</Slides>
  <Notes>6</Notes>
  <HiddenSlides>0</HiddenSlides>
  <MMClips>0</MMClips>
  <ScaleCrop>false</ScaleCrop>
  <HeadingPairs>
    <vt:vector size="6" baseType="variant">
      <vt:variant>
        <vt:lpstr>Thème</vt:lpstr>
      </vt:variant>
      <vt:variant>
        <vt:i4>1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0" baseType="lpstr">
      <vt:lpstr>Simple Light</vt:lpstr>
      <vt:lpstr>Document</vt:lpstr>
      <vt:lpstr>Cinétique homogène</vt:lpstr>
      <vt:lpstr>Manipulation introductive :</vt:lpstr>
      <vt:lpstr>Manipulation introductive :</vt:lpstr>
      <vt:lpstr>Exemples de cinétique dans la nature et au quotidien</vt:lpstr>
      <vt:lpstr>Cadre d’étude</vt:lpstr>
      <vt:lpstr>Vitesse volumique de réaction</vt:lpstr>
      <vt:lpstr>Méthodes de suivi cinétique</vt:lpstr>
      <vt:lpstr>Suivi cinétique de la réaction fil rouge </vt:lpstr>
      <vt:lpstr>Spectre de I2</vt:lpstr>
      <vt:lpstr>Détermination du temps de demi-réaction</vt:lpstr>
      <vt:lpstr>Influence de la concentration</vt:lpstr>
      <vt:lpstr>Influence de la concentration</vt:lpstr>
      <vt:lpstr>Exploitation des résultats</vt:lpstr>
      <vt:lpstr>Méthode intégrale </vt:lpstr>
      <vt:lpstr>Résultats expérimentaux </vt:lpstr>
      <vt:lpstr>Méthode intégrale </vt:lpstr>
      <vt:lpstr>Influence de la température sur une réaction </vt:lpstr>
      <vt:lpstr>Influence de la température sur une réaction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Cinétique homogène</dc:title>
  <cp:lastModifiedBy>matthis chapon</cp:lastModifiedBy>
  <cp:revision>33</cp:revision>
  <dcterms:modified xsi:type="dcterms:W3CDTF">2020-06-22T15:22:40Z</dcterms:modified>
</cp:coreProperties>
</file>