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77" r:id="rId3"/>
    <p:sldId id="302" r:id="rId4"/>
    <p:sldId id="291" r:id="rId5"/>
    <p:sldId id="290" r:id="rId6"/>
    <p:sldId id="289" r:id="rId7"/>
    <p:sldId id="292" r:id="rId8"/>
    <p:sldId id="293" r:id="rId9"/>
    <p:sldId id="294" r:id="rId10"/>
    <p:sldId id="295" r:id="rId11"/>
    <p:sldId id="296" r:id="rId12"/>
    <p:sldId id="283" r:id="rId13"/>
    <p:sldId id="298" r:id="rId14"/>
    <p:sldId id="297" r:id="rId15"/>
    <p:sldId id="284" r:id="rId16"/>
    <p:sldId id="285" r:id="rId17"/>
    <p:sldId id="299" r:id="rId18"/>
    <p:sldId id="286" r:id="rId19"/>
    <p:sldId id="300" r:id="rId20"/>
    <p:sldId id="288" r:id="rId21"/>
    <p:sldId id="281" r:id="rId22"/>
    <p:sldId id="301" r:id="rId23"/>
    <p:sldId id="280" r:id="rId24"/>
    <p:sldId id="287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461B"/>
    <a:srgbClr val="FFD74A"/>
    <a:srgbClr val="A18014"/>
    <a:srgbClr val="593A00"/>
    <a:srgbClr val="7D5E00"/>
    <a:srgbClr val="C00000"/>
    <a:srgbClr val="FFFF96"/>
    <a:srgbClr val="FEFF9F"/>
    <a:srgbClr val="A7B06F"/>
    <a:srgbClr val="C50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-3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1774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62253237-6937-4077-8416-FFF866A41361}" type="datetime1">
              <a:rPr lang="fr-FR" smtClean="0"/>
              <a:t>22/06/20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38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DE6FEB24-1155-4371-B688-DDAD01CF823D}" type="datetime1">
              <a:rPr lang="fr-FR" smtClean="0"/>
              <a:t>22/06/20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16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1" r:id="rId9"/>
    <p:sldLayoutId id="214748366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Diagramme Potentiel-pH</a:t>
            </a:r>
            <a:br>
              <a:rPr lang="fr-FR" dirty="0" smtClean="0"/>
            </a:br>
            <a:r>
              <a:rPr lang="fr-FR" sz="2000" i="1" dirty="0" smtClean="0"/>
              <a:t>(Construction exclue)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3219575"/>
            <a:ext cx="9144000" cy="792600"/>
          </a:xfrm>
          <a:prstGeom prst="rect">
            <a:avLst/>
          </a:prstGeom>
          <a:solidFill>
            <a:srgbClr val="DD7E6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000000"/>
                </a:solidFill>
              </a:rPr>
              <a:t>Agrégation 2020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276545"/>
            <a:ext cx="8520600" cy="572700"/>
          </a:xfrm>
        </p:spPr>
        <p:txBody>
          <a:bodyPr/>
          <a:lstStyle/>
          <a:p>
            <a:r>
              <a:rPr lang="fr-FR" dirty="0" smtClean="0"/>
              <a:t>Diagramme potentiel-pH de l’iode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10</a:t>
            </a:fld>
            <a:endParaRPr lang="fr-FR"/>
          </a:p>
        </p:txBody>
      </p:sp>
      <p:pic>
        <p:nvPicPr>
          <p:cNvPr id="6" name="Espace réservé du contenu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821105" y="435365"/>
            <a:ext cx="3706562" cy="51167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14220" y="3129192"/>
            <a:ext cx="2112273" cy="156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824076" y="3042480"/>
            <a:ext cx="184527" cy="4048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2171497" y="1931040"/>
            <a:ext cx="3102704" cy="21513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0EDB6AE1-2739-4380-80E2-3D03EE5054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3" r="38635" b="3608"/>
          <a:stretch/>
        </p:blipFill>
        <p:spPr>
          <a:xfrm>
            <a:off x="6967340" y="1776064"/>
            <a:ext cx="571500" cy="2090602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7582217" y="2800960"/>
            <a:ext cx="15617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1mL</a:t>
            </a:r>
          </a:p>
          <a:p>
            <a:r>
              <a:rPr lang="fr-FR" dirty="0" smtClean="0"/>
              <a:t>KI (0,1 mol/L)</a:t>
            </a:r>
          </a:p>
          <a:p>
            <a:r>
              <a:rPr lang="fr-FR" dirty="0" smtClean="0"/>
              <a:t>+</a:t>
            </a:r>
          </a:p>
          <a:p>
            <a:r>
              <a:rPr lang="fr-FR" dirty="0" smtClean="0"/>
              <a:t>1mL</a:t>
            </a:r>
          </a:p>
          <a:p>
            <a:r>
              <a:rPr lang="fr-FR" dirty="0" smtClean="0"/>
              <a:t>KIO</a:t>
            </a:r>
            <a:r>
              <a:rPr lang="fr-FR" baseline="-25000" dirty="0" smtClean="0"/>
              <a:t>3</a:t>
            </a:r>
            <a:r>
              <a:rPr lang="fr-FR" dirty="0" smtClean="0"/>
              <a:t> (0,1 mol/L)</a:t>
            </a:r>
          </a:p>
          <a:p>
            <a:r>
              <a:rPr lang="fr-FR" dirty="0" smtClean="0"/>
              <a:t>+</a:t>
            </a:r>
          </a:p>
          <a:p>
            <a:r>
              <a:rPr lang="fr-FR" dirty="0" smtClean="0"/>
              <a:t>Empois d’amidon</a:t>
            </a:r>
          </a:p>
          <a:p>
            <a:r>
              <a:rPr lang="fr-FR" dirty="0" smtClean="0"/>
              <a:t>+ </a:t>
            </a:r>
            <a:endParaRPr lang="fr-FR" dirty="0"/>
          </a:p>
          <a:p>
            <a:r>
              <a:rPr lang="fr-FR" dirty="0" smtClean="0"/>
              <a:t>Acide sulfurique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890A96C-16A1-4836-8127-39503A86851E}"/>
              </a:ext>
            </a:extLst>
          </p:cNvPr>
          <p:cNvSpPr/>
          <p:nvPr/>
        </p:nvSpPr>
        <p:spPr>
          <a:xfrm>
            <a:off x="7110161" y="3269985"/>
            <a:ext cx="316325" cy="400643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>
              <a:solidFill>
                <a:srgbClr val="593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xmlns="" id="{F5221569-AEFD-4962-9321-3D819DBD73C8}"/>
              </a:ext>
            </a:extLst>
          </p:cNvPr>
          <p:cNvSpPr/>
          <p:nvPr/>
        </p:nvSpPr>
        <p:spPr>
          <a:xfrm>
            <a:off x="7110161" y="3550787"/>
            <a:ext cx="316325" cy="252595"/>
          </a:xfrm>
          <a:prstGeom prst="ellipse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>
              <a:solidFill>
                <a:srgbClr val="593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H="1" flipV="1">
            <a:off x="7228553" y="3501201"/>
            <a:ext cx="403564" cy="11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24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Nécessité de doser le dioxygène dissous dans l’eau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006" y="1492779"/>
            <a:ext cx="3970810" cy="260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6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6FC8660-C100-405D-A8DA-B62E9577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12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xmlns="" id="{39D40C15-FCA8-4729-AE40-3AF0CD2156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08289" y="-174373"/>
            <a:ext cx="4308872" cy="5932885"/>
          </a:xfr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21482228-4E73-4CBB-901D-ECC186FCC564}"/>
              </a:ext>
            </a:extLst>
          </p:cNvPr>
          <p:cNvSpPr/>
          <p:nvPr/>
        </p:nvSpPr>
        <p:spPr>
          <a:xfrm>
            <a:off x="2534482" y="1882300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xmlns="" id="{9167824B-5752-41FE-BB3E-342EEDB6E8EC}"/>
              </a:ext>
            </a:extLst>
          </p:cNvPr>
          <p:cNvSpPr/>
          <p:nvPr/>
        </p:nvSpPr>
        <p:spPr>
          <a:xfrm>
            <a:off x="4967084" y="2746834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xmlns="" id="{1E07F556-3686-49BA-B28A-CEB8E4AD80FB}"/>
              </a:ext>
            </a:extLst>
          </p:cNvPr>
          <p:cNvSpPr/>
          <p:nvPr/>
        </p:nvSpPr>
        <p:spPr>
          <a:xfrm>
            <a:off x="4721091" y="309078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xmlns="" id="{867DE208-0EDD-401E-9DCD-EDA5A7918403}"/>
              </a:ext>
            </a:extLst>
          </p:cNvPr>
          <p:cNvSpPr/>
          <p:nvPr/>
        </p:nvSpPr>
        <p:spPr>
          <a:xfrm>
            <a:off x="2667417" y="263679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xmlns="" id="{621B3A77-7B8C-4466-8031-8D25B95BAC5D}"/>
              </a:ext>
            </a:extLst>
          </p:cNvPr>
          <p:cNvSpPr/>
          <p:nvPr/>
        </p:nvSpPr>
        <p:spPr>
          <a:xfrm>
            <a:off x="782175" y="1268821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EF12B6D5-0379-429D-9647-7B70673B4D69}"/>
              </a:ext>
            </a:extLst>
          </p:cNvPr>
          <p:cNvSpPr txBox="1"/>
          <p:nvPr/>
        </p:nvSpPr>
        <p:spPr>
          <a:xfrm>
            <a:off x="5448404" y="697656"/>
            <a:ext cx="3544951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fr-FR" sz="1500" b="1" u="sng" dirty="0"/>
              <a:t>1</a:t>
            </a:r>
            <a:r>
              <a:rPr lang="fr-FR" sz="1500" b="1" u="sng" baseline="30000" dirty="0"/>
              <a:t>ère</a:t>
            </a:r>
            <a:r>
              <a:rPr lang="fr-FR" sz="1500" b="1" u="sng" dirty="0"/>
              <a:t> étape :</a:t>
            </a:r>
            <a:r>
              <a:rPr lang="fr-FR" sz="1500" b="1" dirty="0"/>
              <a:t> </a:t>
            </a:r>
            <a:r>
              <a:rPr lang="fr-FR" sz="1500" dirty="0" smtClean="0"/>
              <a:t>On détermine le volume d’eau</a:t>
            </a:r>
            <a:endParaRPr lang="fr-FR" sz="1500" dirty="0"/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220989" y="82145"/>
            <a:ext cx="8520600" cy="50105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b="1" dirty="0" smtClean="0"/>
              <a:t>Etude de la méthode de </a:t>
            </a:r>
            <a:r>
              <a:rPr lang="fr-FR" sz="2400" b="1" dirty="0" err="1" smtClean="0"/>
              <a:t>Winkler</a:t>
            </a:r>
            <a:r>
              <a:rPr lang="fr-FR" sz="2400" b="1" dirty="0" smtClean="0"/>
              <a:t> </a:t>
            </a:r>
            <a:endParaRPr lang="fr-FR" sz="2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864553" y="2604960"/>
            <a:ext cx="33439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I</a:t>
            </a:r>
            <a:r>
              <a:rPr lang="fr-FR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Trapèze 2"/>
          <p:cNvSpPr/>
          <p:nvPr/>
        </p:nvSpPr>
        <p:spPr>
          <a:xfrm>
            <a:off x="6943684" y="2765355"/>
            <a:ext cx="1281910" cy="925740"/>
          </a:xfrm>
          <a:prstGeom prst="trapezoid">
            <a:avLst>
              <a:gd name="adj" fmla="val 44509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7331798" y="1863350"/>
            <a:ext cx="489495" cy="13992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H="1" flipV="1">
            <a:off x="7335378" y="1872599"/>
            <a:ext cx="0" cy="93717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 flipV="1">
            <a:off x="7820126" y="1846973"/>
            <a:ext cx="0" cy="93717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rapèze 1"/>
          <p:cNvSpPr/>
          <p:nvPr/>
        </p:nvSpPr>
        <p:spPr>
          <a:xfrm rot="10800000">
            <a:off x="7314249" y="1756527"/>
            <a:ext cx="517040" cy="498471"/>
          </a:xfrm>
          <a:prstGeom prst="trapezoid">
            <a:avLst>
              <a:gd name="adj" fmla="val 326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682553" y="3691095"/>
            <a:ext cx="1827910" cy="4984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7216684" y="3797912"/>
            <a:ext cx="833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Balance</a:t>
            </a:r>
            <a:endParaRPr lang="fr-FR" dirty="0"/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7064077" y="2860302"/>
            <a:ext cx="518852" cy="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756729" y="2694143"/>
            <a:ext cx="1352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Eau de robinet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6005989" y="2967118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~115mL</a:t>
            </a:r>
            <a:endParaRPr lang="fr-FR" dirty="0"/>
          </a:p>
        </p:txBody>
      </p:sp>
      <p:sp>
        <p:nvSpPr>
          <p:cNvPr id="28" name="Ellipse 27"/>
          <p:cNvSpPr/>
          <p:nvPr/>
        </p:nvSpPr>
        <p:spPr>
          <a:xfrm>
            <a:off x="7335378" y="3548674"/>
            <a:ext cx="498521" cy="106816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514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6FC8660-C100-405D-A8DA-B62E9577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13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xmlns="" id="{39D40C15-FCA8-4729-AE40-3AF0CD2156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08289" y="-174373"/>
            <a:ext cx="4308872" cy="5932885"/>
          </a:xfr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21482228-4E73-4CBB-901D-ECC186FCC564}"/>
              </a:ext>
            </a:extLst>
          </p:cNvPr>
          <p:cNvSpPr/>
          <p:nvPr/>
        </p:nvSpPr>
        <p:spPr>
          <a:xfrm>
            <a:off x="2534482" y="1882300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xmlns="" id="{9167824B-5752-41FE-BB3E-342EEDB6E8EC}"/>
              </a:ext>
            </a:extLst>
          </p:cNvPr>
          <p:cNvSpPr/>
          <p:nvPr/>
        </p:nvSpPr>
        <p:spPr>
          <a:xfrm>
            <a:off x="4967084" y="2746834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xmlns="" id="{1E07F556-3686-49BA-B28A-CEB8E4AD80FB}"/>
              </a:ext>
            </a:extLst>
          </p:cNvPr>
          <p:cNvSpPr/>
          <p:nvPr/>
        </p:nvSpPr>
        <p:spPr>
          <a:xfrm>
            <a:off x="4721091" y="309078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xmlns="" id="{867DE208-0EDD-401E-9DCD-EDA5A7918403}"/>
              </a:ext>
            </a:extLst>
          </p:cNvPr>
          <p:cNvSpPr/>
          <p:nvPr/>
        </p:nvSpPr>
        <p:spPr>
          <a:xfrm>
            <a:off x="2667417" y="263679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xmlns="" id="{621B3A77-7B8C-4466-8031-8D25B95BAC5D}"/>
              </a:ext>
            </a:extLst>
          </p:cNvPr>
          <p:cNvSpPr/>
          <p:nvPr/>
        </p:nvSpPr>
        <p:spPr>
          <a:xfrm>
            <a:off x="782175" y="1268821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EF12B6D5-0379-429D-9647-7B70673B4D69}"/>
              </a:ext>
            </a:extLst>
          </p:cNvPr>
          <p:cNvSpPr txBox="1"/>
          <p:nvPr/>
        </p:nvSpPr>
        <p:spPr>
          <a:xfrm>
            <a:off x="5448404" y="697656"/>
            <a:ext cx="3544951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fr-FR" sz="1500" b="1" u="sng" dirty="0" smtClean="0"/>
              <a:t>2</a:t>
            </a:r>
            <a:r>
              <a:rPr lang="fr-FR" sz="1500" b="1" u="sng" baseline="30000" dirty="0" smtClean="0"/>
              <a:t>ème</a:t>
            </a:r>
            <a:r>
              <a:rPr lang="fr-FR" sz="1500" b="1" u="sng" dirty="0" smtClean="0"/>
              <a:t> </a:t>
            </a:r>
            <a:r>
              <a:rPr lang="fr-FR" sz="1500" b="1" u="sng" dirty="0"/>
              <a:t>étape :</a:t>
            </a:r>
            <a:r>
              <a:rPr lang="fr-FR" sz="1500" b="1" dirty="0"/>
              <a:t> </a:t>
            </a:r>
            <a:r>
              <a:rPr lang="fr-FR" sz="1500" dirty="0" smtClean="0"/>
              <a:t>On rend le milieu basique par ajout de soude</a:t>
            </a:r>
            <a:endParaRPr lang="fr-FR" sz="1500" dirty="0"/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220989" y="82145"/>
            <a:ext cx="8520600" cy="50105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b="1" dirty="0" smtClean="0"/>
              <a:t>Etude de la méthode de </a:t>
            </a:r>
            <a:r>
              <a:rPr lang="fr-FR" sz="2400" b="1" dirty="0" err="1" smtClean="0"/>
              <a:t>Winkler</a:t>
            </a:r>
            <a:r>
              <a:rPr lang="fr-FR" sz="2400" b="1" dirty="0" smtClean="0"/>
              <a:t> </a:t>
            </a:r>
            <a:endParaRPr lang="fr-FR" sz="2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864553" y="2604960"/>
            <a:ext cx="33439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I</a:t>
            </a:r>
            <a:r>
              <a:rPr lang="fr-FR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Trapèze 2"/>
          <p:cNvSpPr/>
          <p:nvPr/>
        </p:nvSpPr>
        <p:spPr>
          <a:xfrm>
            <a:off x="6943684" y="2765355"/>
            <a:ext cx="1281910" cy="925740"/>
          </a:xfrm>
          <a:prstGeom prst="trapezoid">
            <a:avLst>
              <a:gd name="adj" fmla="val 44509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7331798" y="1863350"/>
            <a:ext cx="489495" cy="13992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H="1" flipV="1">
            <a:off x="7335378" y="1872599"/>
            <a:ext cx="0" cy="93717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 flipV="1">
            <a:off x="7820126" y="1846973"/>
            <a:ext cx="0" cy="93717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6475368" y="3691094"/>
            <a:ext cx="2266005" cy="11868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6466994" y="2907776"/>
            <a:ext cx="1910" cy="793296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8755905" y="2917755"/>
            <a:ext cx="1910" cy="793296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xmlns="" id="{4A521114-9965-4B58-AE4D-7DB73232A2A7}"/>
              </a:ext>
            </a:extLst>
          </p:cNvPr>
          <p:cNvSpPr/>
          <p:nvPr/>
        </p:nvSpPr>
        <p:spPr>
          <a:xfrm flipH="1">
            <a:off x="7608374" y="1281795"/>
            <a:ext cx="664697" cy="1151242"/>
          </a:xfrm>
          <a:prstGeom prst="arc">
            <a:avLst>
              <a:gd name="adj1" fmla="val 13581376"/>
              <a:gd name="adj2" fmla="val 20492976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7976333" y="1661586"/>
            <a:ext cx="892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300 mg</a:t>
            </a:r>
          </a:p>
          <a:p>
            <a:r>
              <a:rPr lang="fr-FR" dirty="0" err="1" smtClean="0"/>
              <a:t>NaOH</a:t>
            </a:r>
            <a:r>
              <a:rPr lang="fr-FR" dirty="0" smtClean="0"/>
              <a:t>(s)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6706292" y="3702963"/>
            <a:ext cx="1697345" cy="854531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7335378" y="3548674"/>
            <a:ext cx="498521" cy="106816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7762682" y="3964072"/>
            <a:ext cx="332348" cy="332318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7820318" y="2646671"/>
            <a:ext cx="500230" cy="90200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7869508" y="4413182"/>
            <a:ext cx="138818" cy="20365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6604146" y="4604968"/>
            <a:ext cx="1891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Agitateur magnétique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8284943" y="2243142"/>
            <a:ext cx="823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Barreau </a:t>
            </a:r>
          </a:p>
          <a:p>
            <a:r>
              <a:rPr lang="fr-FR" dirty="0" smtClean="0"/>
              <a:t>aimanté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3249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6FC8660-C100-405D-A8DA-B62E9577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14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xmlns="" id="{39D40C15-FCA8-4729-AE40-3AF0CD2156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08289" y="-174373"/>
            <a:ext cx="4308872" cy="5932885"/>
          </a:xfr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21482228-4E73-4CBB-901D-ECC186FCC564}"/>
              </a:ext>
            </a:extLst>
          </p:cNvPr>
          <p:cNvSpPr/>
          <p:nvPr/>
        </p:nvSpPr>
        <p:spPr>
          <a:xfrm>
            <a:off x="2534482" y="1882300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xmlns="" id="{9167824B-5752-41FE-BB3E-342EEDB6E8EC}"/>
              </a:ext>
            </a:extLst>
          </p:cNvPr>
          <p:cNvSpPr/>
          <p:nvPr/>
        </p:nvSpPr>
        <p:spPr>
          <a:xfrm>
            <a:off x="4967084" y="2746834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xmlns="" id="{1E07F556-3686-49BA-B28A-CEB8E4AD80FB}"/>
              </a:ext>
            </a:extLst>
          </p:cNvPr>
          <p:cNvSpPr/>
          <p:nvPr/>
        </p:nvSpPr>
        <p:spPr>
          <a:xfrm>
            <a:off x="4721091" y="309078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xmlns="" id="{867DE208-0EDD-401E-9DCD-EDA5A7918403}"/>
              </a:ext>
            </a:extLst>
          </p:cNvPr>
          <p:cNvSpPr/>
          <p:nvPr/>
        </p:nvSpPr>
        <p:spPr>
          <a:xfrm>
            <a:off x="2667417" y="263679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xmlns="" id="{621B3A77-7B8C-4466-8031-8D25B95BAC5D}"/>
              </a:ext>
            </a:extLst>
          </p:cNvPr>
          <p:cNvSpPr/>
          <p:nvPr/>
        </p:nvSpPr>
        <p:spPr>
          <a:xfrm>
            <a:off x="782175" y="1268821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EF12B6D5-0379-429D-9647-7B70673B4D69}"/>
              </a:ext>
            </a:extLst>
          </p:cNvPr>
          <p:cNvSpPr txBox="1"/>
          <p:nvPr/>
        </p:nvSpPr>
        <p:spPr>
          <a:xfrm>
            <a:off x="5448404" y="697656"/>
            <a:ext cx="3544951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fr-FR" sz="1500" b="1" u="sng" dirty="0" smtClean="0"/>
              <a:t>2</a:t>
            </a:r>
            <a:r>
              <a:rPr lang="fr-FR" sz="1500" b="1" u="sng" baseline="30000" dirty="0" smtClean="0"/>
              <a:t>ème</a:t>
            </a:r>
            <a:r>
              <a:rPr lang="fr-FR" sz="1500" b="1" u="sng" dirty="0" smtClean="0"/>
              <a:t> </a:t>
            </a:r>
            <a:r>
              <a:rPr lang="fr-FR" sz="1500" b="1" u="sng" dirty="0"/>
              <a:t>étape :</a:t>
            </a:r>
            <a:r>
              <a:rPr lang="fr-FR" sz="1500" b="1" dirty="0"/>
              <a:t> </a:t>
            </a:r>
            <a:r>
              <a:rPr lang="fr-FR" sz="1500" dirty="0" smtClean="0"/>
              <a:t>On rend le milieu basique par ajout de soude</a:t>
            </a:r>
            <a:endParaRPr lang="fr-FR" sz="1500" dirty="0"/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220989" y="82145"/>
            <a:ext cx="8520600" cy="50105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b="1" dirty="0" smtClean="0"/>
              <a:t>Etude de la méthode de </a:t>
            </a:r>
            <a:r>
              <a:rPr lang="fr-FR" sz="2400" b="1" dirty="0" err="1" smtClean="0"/>
              <a:t>Winkler</a:t>
            </a:r>
            <a:r>
              <a:rPr lang="fr-FR" sz="2400" b="1" dirty="0" smtClean="0"/>
              <a:t> </a:t>
            </a:r>
            <a:endParaRPr lang="fr-FR" sz="2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864553" y="2604960"/>
            <a:ext cx="33439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I</a:t>
            </a:r>
            <a:r>
              <a:rPr lang="fr-FR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Trapèze 2"/>
          <p:cNvSpPr/>
          <p:nvPr/>
        </p:nvSpPr>
        <p:spPr>
          <a:xfrm>
            <a:off x="6943684" y="2765355"/>
            <a:ext cx="1281910" cy="925740"/>
          </a:xfrm>
          <a:prstGeom prst="trapezoid">
            <a:avLst>
              <a:gd name="adj" fmla="val 44509"/>
            </a:avLst>
          </a:prstGeom>
          <a:solidFill>
            <a:srgbClr val="6F461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7331798" y="1863350"/>
            <a:ext cx="489495" cy="1399237"/>
          </a:xfrm>
          <a:prstGeom prst="rect">
            <a:avLst/>
          </a:prstGeom>
          <a:solidFill>
            <a:srgbClr val="6F46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H="1" flipV="1">
            <a:off x="7335378" y="1872599"/>
            <a:ext cx="0" cy="93717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 flipV="1">
            <a:off x="7820126" y="1846973"/>
            <a:ext cx="0" cy="93717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6475368" y="3691094"/>
            <a:ext cx="2266005" cy="11868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6466994" y="2907776"/>
            <a:ext cx="1910" cy="793296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8755905" y="2917755"/>
            <a:ext cx="1910" cy="793296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rapèze 30"/>
          <p:cNvSpPr/>
          <p:nvPr/>
        </p:nvSpPr>
        <p:spPr>
          <a:xfrm rot="10800000">
            <a:off x="7337751" y="1756527"/>
            <a:ext cx="470036" cy="498471"/>
          </a:xfrm>
          <a:prstGeom prst="trapezoid">
            <a:avLst>
              <a:gd name="adj" fmla="val 326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2431AAEF-6BED-4482-950C-93B977FFD794}"/>
              </a:ext>
            </a:extLst>
          </p:cNvPr>
          <p:cNvSpPr/>
          <p:nvPr/>
        </p:nvSpPr>
        <p:spPr>
          <a:xfrm>
            <a:off x="1679716" y="2528879"/>
            <a:ext cx="459686" cy="3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609C658-DC0C-4F79-9091-6CDADBD89100}"/>
              </a:ext>
            </a:extLst>
          </p:cNvPr>
          <p:cNvSpPr/>
          <p:nvPr/>
        </p:nvSpPr>
        <p:spPr>
          <a:xfrm>
            <a:off x="4507399" y="3786231"/>
            <a:ext cx="673376" cy="3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xmlns="" id="{038E50FF-FB95-4389-90B3-BA87E817D8CC}"/>
              </a:ext>
            </a:extLst>
          </p:cNvPr>
          <p:cNvCxnSpPr>
            <a:cxnSpLocks/>
          </p:cNvCxnSpPr>
          <p:nvPr/>
        </p:nvCxnSpPr>
        <p:spPr>
          <a:xfrm>
            <a:off x="2139400" y="2733873"/>
            <a:ext cx="2367998" cy="1203878"/>
          </a:xfrm>
          <a:prstGeom prst="straightConnector1">
            <a:avLst/>
          </a:prstGeom>
          <a:ln w="28575">
            <a:solidFill>
              <a:srgbClr val="117EA7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706292" y="3702963"/>
            <a:ext cx="1697345" cy="854531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7762682" y="3964072"/>
            <a:ext cx="332348" cy="332318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7335378" y="3548674"/>
            <a:ext cx="498521" cy="106816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6777508" y="3750438"/>
            <a:ext cx="925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Agitation pendant 15’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4499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6FC8660-C100-405D-A8DA-B62E9577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15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xmlns="" id="{39D40C15-FCA8-4729-AE40-3AF0CD2156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21245" y="-485413"/>
            <a:ext cx="4308872" cy="5932885"/>
          </a:xfr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21482228-4E73-4CBB-901D-ECC186FCC564}"/>
              </a:ext>
            </a:extLst>
          </p:cNvPr>
          <p:cNvSpPr/>
          <p:nvPr/>
        </p:nvSpPr>
        <p:spPr>
          <a:xfrm>
            <a:off x="2534478" y="1610140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xmlns="" id="{9167824B-5752-41FE-BB3E-342EEDB6E8EC}"/>
              </a:ext>
            </a:extLst>
          </p:cNvPr>
          <p:cNvSpPr/>
          <p:nvPr/>
        </p:nvSpPr>
        <p:spPr>
          <a:xfrm>
            <a:off x="4967080" y="2448754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xmlns="" id="{1E07F556-3686-49BA-B28A-CEB8E4AD80FB}"/>
              </a:ext>
            </a:extLst>
          </p:cNvPr>
          <p:cNvSpPr/>
          <p:nvPr/>
        </p:nvSpPr>
        <p:spPr>
          <a:xfrm>
            <a:off x="4721087" y="277974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xmlns="" id="{867DE208-0EDD-401E-9DCD-EDA5A7918403}"/>
              </a:ext>
            </a:extLst>
          </p:cNvPr>
          <p:cNvSpPr/>
          <p:nvPr/>
        </p:nvSpPr>
        <p:spPr>
          <a:xfrm>
            <a:off x="2667413" y="232575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xmlns="" id="{621B3A77-7B8C-4466-8031-8D25B95BAC5D}"/>
              </a:ext>
            </a:extLst>
          </p:cNvPr>
          <p:cNvSpPr/>
          <p:nvPr/>
        </p:nvSpPr>
        <p:spPr>
          <a:xfrm>
            <a:off x="795130" y="957781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431AAEF-6BED-4482-950C-93B977FFD794}"/>
              </a:ext>
            </a:extLst>
          </p:cNvPr>
          <p:cNvSpPr/>
          <p:nvPr/>
        </p:nvSpPr>
        <p:spPr>
          <a:xfrm>
            <a:off x="3339547" y="1528142"/>
            <a:ext cx="673376" cy="3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609C658-DC0C-4F79-9091-6CDADBD89100}"/>
              </a:ext>
            </a:extLst>
          </p:cNvPr>
          <p:cNvSpPr/>
          <p:nvPr/>
        </p:nvSpPr>
        <p:spPr>
          <a:xfrm>
            <a:off x="4507395" y="3501111"/>
            <a:ext cx="673376" cy="3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xmlns="" id="{6DCC7692-F3D9-4359-8609-1648505F5702}"/>
              </a:ext>
            </a:extLst>
          </p:cNvPr>
          <p:cNvSpPr/>
          <p:nvPr/>
        </p:nvSpPr>
        <p:spPr>
          <a:xfrm>
            <a:off x="1024972" y="149723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xmlns="" id="{1B7C83AE-05C2-4E1C-A44F-29AAA9532FB5}"/>
              </a:ext>
            </a:extLst>
          </p:cNvPr>
          <p:cNvSpPr/>
          <p:nvPr/>
        </p:nvSpPr>
        <p:spPr>
          <a:xfrm>
            <a:off x="1120633" y="1880670"/>
            <a:ext cx="377690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4BADE8FF-70E6-4B9E-91A7-E481C3F07E08}"/>
              </a:ext>
            </a:extLst>
          </p:cNvPr>
          <p:cNvSpPr txBox="1"/>
          <p:nvPr/>
        </p:nvSpPr>
        <p:spPr>
          <a:xfrm>
            <a:off x="4495799" y="1009374"/>
            <a:ext cx="4407559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sz="1500" b="1" u="sng" dirty="0" smtClean="0"/>
              <a:t>2</a:t>
            </a:r>
            <a:r>
              <a:rPr lang="fr-FR" sz="1500" b="1" u="sng" baseline="30000" dirty="0" smtClean="0"/>
              <a:t>ème</a:t>
            </a:r>
            <a:r>
              <a:rPr lang="fr-FR" sz="1500" b="1" u="sng" dirty="0" smtClean="0"/>
              <a:t> étape (suite) :</a:t>
            </a:r>
            <a:r>
              <a:rPr lang="fr-FR" sz="1500" b="1" dirty="0" smtClean="0"/>
              <a:t> </a:t>
            </a:r>
            <a:r>
              <a:rPr lang="fr-FR" sz="1500" dirty="0" smtClean="0"/>
              <a:t>Oxydation de Mn(OH)</a:t>
            </a:r>
            <a:r>
              <a:rPr lang="fr-FR" sz="1500" baseline="-25000" dirty="0" smtClean="0"/>
              <a:t>2</a:t>
            </a:r>
            <a:r>
              <a:rPr lang="fr-FR" sz="1500" dirty="0" smtClean="0"/>
              <a:t> par O</a:t>
            </a:r>
            <a:r>
              <a:rPr lang="fr-FR" sz="1500" baseline="-25000" dirty="0" smtClean="0"/>
              <a:t>2</a:t>
            </a:r>
            <a:endParaRPr lang="fr-FR" sz="1500" baseline="-25000" dirty="0"/>
          </a:p>
        </p:txBody>
      </p:sp>
      <p:sp>
        <p:nvSpPr>
          <p:cNvPr id="3" name="ZoneTexte 2"/>
          <p:cNvSpPr txBox="1"/>
          <p:nvPr/>
        </p:nvSpPr>
        <p:spPr>
          <a:xfrm>
            <a:off x="5507458" y="2436480"/>
            <a:ext cx="39088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O</a:t>
            </a:r>
            <a:r>
              <a:rPr lang="fr-FR" baseline="-25000" dirty="0" smtClean="0"/>
              <a:t>2</a:t>
            </a:r>
            <a:endParaRPr lang="fr-FR" baseline="-25000" dirty="0"/>
          </a:p>
        </p:txBody>
      </p:sp>
      <p:sp>
        <p:nvSpPr>
          <p:cNvPr id="5" name="ZoneTexte 4"/>
          <p:cNvSpPr txBox="1"/>
          <p:nvPr/>
        </p:nvSpPr>
        <p:spPr>
          <a:xfrm>
            <a:off x="4976151" y="2851200"/>
            <a:ext cx="553820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fr-FR" dirty="0"/>
              <a:t>H2O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933028" y="2293920"/>
            <a:ext cx="301113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I</a:t>
            </a:r>
            <a:r>
              <a:rPr lang="fr-FR" baseline="-25000" dirty="0" smtClean="0"/>
              <a:t>2</a:t>
            </a:r>
            <a:endParaRPr lang="fr-FR" dirty="0"/>
          </a:p>
        </p:txBody>
      </p:sp>
      <p:sp>
        <p:nvSpPr>
          <p:cNvPr id="26" name="Titre 1"/>
          <p:cNvSpPr txBox="1">
            <a:spLocks/>
          </p:cNvSpPr>
          <p:nvPr/>
        </p:nvSpPr>
        <p:spPr>
          <a:xfrm>
            <a:off x="220989" y="-21535"/>
            <a:ext cx="8520600" cy="50105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b="1" dirty="0" smtClean="0"/>
              <a:t>Etude de la méthode de </a:t>
            </a:r>
            <a:r>
              <a:rPr lang="fr-FR" sz="2400" b="1" dirty="0" err="1" smtClean="0"/>
              <a:t>Winkler</a:t>
            </a:r>
            <a:r>
              <a:rPr lang="fr-FR" sz="2400" b="1" dirty="0" smtClean="0"/>
              <a:t> </a:t>
            </a:r>
            <a:endParaRPr lang="fr-FR" sz="2400" b="1" dirty="0"/>
          </a:p>
        </p:txBody>
      </p:sp>
      <p:sp>
        <p:nvSpPr>
          <p:cNvPr id="18" name="Trapèze 17"/>
          <p:cNvSpPr/>
          <p:nvPr/>
        </p:nvSpPr>
        <p:spPr>
          <a:xfrm>
            <a:off x="6943684" y="2765355"/>
            <a:ext cx="1281910" cy="925740"/>
          </a:xfrm>
          <a:prstGeom prst="trapezoid">
            <a:avLst>
              <a:gd name="adj" fmla="val 44509"/>
            </a:avLst>
          </a:prstGeom>
          <a:solidFill>
            <a:srgbClr val="6F461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706292" y="3702963"/>
            <a:ext cx="1697345" cy="854531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7762682" y="3964072"/>
            <a:ext cx="332348" cy="332318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7335378" y="3548674"/>
            <a:ext cx="498521" cy="106816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7331798" y="1863350"/>
            <a:ext cx="489495" cy="1399237"/>
          </a:xfrm>
          <a:prstGeom prst="rect">
            <a:avLst/>
          </a:prstGeom>
          <a:solidFill>
            <a:srgbClr val="6F46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/>
          <p:cNvCxnSpPr/>
          <p:nvPr/>
        </p:nvCxnSpPr>
        <p:spPr>
          <a:xfrm flipH="1" flipV="1">
            <a:off x="7335378" y="1872599"/>
            <a:ext cx="0" cy="93717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H="1" flipV="1">
            <a:off x="7820126" y="1846973"/>
            <a:ext cx="0" cy="93717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rapèze 18"/>
          <p:cNvSpPr/>
          <p:nvPr/>
        </p:nvSpPr>
        <p:spPr>
          <a:xfrm rot="10800000">
            <a:off x="7337751" y="1756527"/>
            <a:ext cx="470036" cy="498471"/>
          </a:xfrm>
          <a:prstGeom prst="trapezoid">
            <a:avLst>
              <a:gd name="adj" fmla="val 326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838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6FC8660-C100-405D-A8DA-B62E9577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16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xmlns="" id="{39D40C15-FCA8-4729-AE40-3AF0CD2156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21245" y="-485413"/>
            <a:ext cx="4308872" cy="5932885"/>
          </a:xfr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21482228-4E73-4CBB-901D-ECC186FCC564}"/>
              </a:ext>
            </a:extLst>
          </p:cNvPr>
          <p:cNvSpPr/>
          <p:nvPr/>
        </p:nvSpPr>
        <p:spPr>
          <a:xfrm>
            <a:off x="2534478" y="1610140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xmlns="" id="{9167824B-5752-41FE-BB3E-342EEDB6E8EC}"/>
              </a:ext>
            </a:extLst>
          </p:cNvPr>
          <p:cNvSpPr/>
          <p:nvPr/>
        </p:nvSpPr>
        <p:spPr>
          <a:xfrm>
            <a:off x="4967080" y="2448754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xmlns="" id="{1E07F556-3686-49BA-B28A-CEB8E4AD80FB}"/>
              </a:ext>
            </a:extLst>
          </p:cNvPr>
          <p:cNvSpPr/>
          <p:nvPr/>
        </p:nvSpPr>
        <p:spPr>
          <a:xfrm>
            <a:off x="4721087" y="277974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xmlns="" id="{867DE208-0EDD-401E-9DCD-EDA5A7918403}"/>
              </a:ext>
            </a:extLst>
          </p:cNvPr>
          <p:cNvSpPr/>
          <p:nvPr/>
        </p:nvSpPr>
        <p:spPr>
          <a:xfrm>
            <a:off x="2667413" y="232575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xmlns="" id="{621B3A77-7B8C-4466-8031-8D25B95BAC5D}"/>
              </a:ext>
            </a:extLst>
          </p:cNvPr>
          <p:cNvSpPr/>
          <p:nvPr/>
        </p:nvSpPr>
        <p:spPr>
          <a:xfrm>
            <a:off x="795130" y="957781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4BADE8FF-70E6-4B9E-91A7-E481C3F07E08}"/>
              </a:ext>
            </a:extLst>
          </p:cNvPr>
          <p:cNvSpPr txBox="1"/>
          <p:nvPr/>
        </p:nvSpPr>
        <p:spPr>
          <a:xfrm>
            <a:off x="4928152" y="1203773"/>
            <a:ext cx="3292877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sz="1500" b="1" u="sng" dirty="0"/>
              <a:t>3</a:t>
            </a:r>
            <a:r>
              <a:rPr lang="fr-FR" sz="1500" b="1" u="sng" baseline="30000" dirty="0" smtClean="0"/>
              <a:t>ème</a:t>
            </a:r>
            <a:r>
              <a:rPr lang="fr-FR" sz="1500" b="1" u="sng" dirty="0" smtClean="0"/>
              <a:t> </a:t>
            </a:r>
            <a:r>
              <a:rPr lang="fr-FR" sz="1500" b="1" u="sng" dirty="0"/>
              <a:t>étape :</a:t>
            </a:r>
            <a:r>
              <a:rPr lang="fr-FR" sz="1500" b="1" dirty="0"/>
              <a:t> </a:t>
            </a:r>
            <a:r>
              <a:rPr lang="fr-FR" sz="1500" dirty="0"/>
              <a:t>passage en milieu acide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4317425-AF27-4F53-9E79-D1F7AA782A02}"/>
              </a:ext>
            </a:extLst>
          </p:cNvPr>
          <p:cNvSpPr/>
          <p:nvPr/>
        </p:nvSpPr>
        <p:spPr>
          <a:xfrm>
            <a:off x="3339547" y="1528142"/>
            <a:ext cx="673376" cy="32799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E3CEAF6-644A-4118-B5A6-73F8D2CD4EEB}"/>
              </a:ext>
            </a:extLst>
          </p:cNvPr>
          <p:cNvSpPr/>
          <p:nvPr/>
        </p:nvSpPr>
        <p:spPr>
          <a:xfrm>
            <a:off x="1155424" y="779239"/>
            <a:ext cx="453842" cy="327990"/>
          </a:xfrm>
          <a:prstGeom prst="rect">
            <a:avLst/>
          </a:prstGeom>
          <a:solidFill>
            <a:srgbClr val="1CADE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xmlns="" id="{4E28CB4E-A220-4B5D-9B9E-B308FA08FDBB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 flipV="1">
            <a:off x="1609265" y="943234"/>
            <a:ext cx="1730282" cy="748904"/>
          </a:xfrm>
          <a:prstGeom prst="straightConnector1">
            <a:avLst/>
          </a:prstGeom>
          <a:ln w="28575">
            <a:solidFill>
              <a:srgbClr val="117EA7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50822" y="20262"/>
            <a:ext cx="4836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/>
              <a:t>Etude de la méthode de </a:t>
            </a:r>
            <a:r>
              <a:rPr lang="fr-FR" sz="2400" b="1" dirty="0" err="1"/>
              <a:t>Winkler</a:t>
            </a:r>
            <a:r>
              <a:rPr lang="fr-FR" sz="2400" b="1" dirty="0"/>
              <a:t>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42318" y="2306880"/>
            <a:ext cx="301113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I</a:t>
            </a:r>
            <a:r>
              <a:rPr lang="fr-FR" baseline="-25000" dirty="0" smtClean="0"/>
              <a:t>2</a:t>
            </a:r>
            <a:endParaRPr lang="fr-FR" dirty="0"/>
          </a:p>
        </p:txBody>
      </p:sp>
      <p:sp>
        <p:nvSpPr>
          <p:cNvPr id="22" name="Trapèze 21"/>
          <p:cNvSpPr/>
          <p:nvPr/>
        </p:nvSpPr>
        <p:spPr>
          <a:xfrm>
            <a:off x="6089077" y="3157014"/>
            <a:ext cx="1281910" cy="925740"/>
          </a:xfrm>
          <a:prstGeom prst="trapezoid">
            <a:avLst>
              <a:gd name="adj" fmla="val 44509"/>
            </a:avLst>
          </a:prstGeom>
          <a:solidFill>
            <a:srgbClr val="6F461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6480771" y="3940333"/>
            <a:ext cx="498521" cy="106816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477191" y="2255009"/>
            <a:ext cx="489495" cy="1399237"/>
          </a:xfrm>
          <a:prstGeom prst="rect">
            <a:avLst/>
          </a:prstGeom>
          <a:solidFill>
            <a:srgbClr val="6F46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apèze 26"/>
          <p:cNvSpPr/>
          <p:nvPr/>
        </p:nvSpPr>
        <p:spPr>
          <a:xfrm>
            <a:off x="7529287" y="2869859"/>
            <a:ext cx="1454054" cy="1222874"/>
          </a:xfrm>
          <a:prstGeom prst="trapezoid">
            <a:avLst>
              <a:gd name="adj" fmla="val 44509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7978700" y="2065115"/>
            <a:ext cx="555228" cy="1599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 flipH="1" flipV="1">
            <a:off x="8532301" y="2132019"/>
            <a:ext cx="1903" cy="95357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 flipV="1">
            <a:off x="7972529" y="2141999"/>
            <a:ext cx="1903" cy="95357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7706176" y="3714832"/>
            <a:ext cx="112476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V="1">
            <a:off x="7727074" y="3916596"/>
            <a:ext cx="225521" cy="60529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694423" y="4557496"/>
            <a:ext cx="237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   ~ 20mL H</a:t>
            </a:r>
            <a:r>
              <a:rPr lang="fr-FR" baseline="-25000" dirty="0" smtClean="0"/>
              <a:t>2</a:t>
            </a:r>
            <a:r>
              <a:rPr lang="fr-FR" dirty="0" smtClean="0"/>
              <a:t>SO</a:t>
            </a:r>
            <a:r>
              <a:rPr lang="fr-FR" baseline="-25000" dirty="0" smtClean="0"/>
              <a:t>4</a:t>
            </a:r>
            <a:r>
              <a:rPr lang="fr-FR" dirty="0" smtClean="0"/>
              <a:t> (1 mol.L</a:t>
            </a:r>
            <a:r>
              <a:rPr lang="fr-FR" baseline="30000" dirty="0" smtClean="0"/>
              <a:t>-1</a:t>
            </a:r>
            <a:r>
              <a:rPr lang="fr-FR" dirty="0" smtClean="0"/>
              <a:t>)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xmlns="" id="{4A521114-9965-4B58-AE4D-7DB73232A2A7}"/>
              </a:ext>
            </a:extLst>
          </p:cNvPr>
          <p:cNvSpPr/>
          <p:nvPr/>
        </p:nvSpPr>
        <p:spPr>
          <a:xfrm>
            <a:off x="6670685" y="1685325"/>
            <a:ext cx="1649867" cy="1934561"/>
          </a:xfrm>
          <a:prstGeom prst="arc">
            <a:avLst>
              <a:gd name="adj1" fmla="val 10770150"/>
              <a:gd name="adj2" fmla="val 20492976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8021908" y="3974049"/>
            <a:ext cx="498521" cy="106816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6540117" y="3204487"/>
            <a:ext cx="370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</a:t>
            </a:r>
            <a:r>
              <a:rPr lang="fr-FR" baseline="-25000" dirty="0" smtClean="0"/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5806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6FC8660-C100-405D-A8DA-B62E9577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17</a:t>
            </a:fld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xmlns="" id="{39D40C15-FCA8-4729-AE40-3AF0CD2156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21245" y="-485413"/>
            <a:ext cx="4308872" cy="5932885"/>
          </a:xfr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21482228-4E73-4CBB-901D-ECC186FCC564}"/>
              </a:ext>
            </a:extLst>
          </p:cNvPr>
          <p:cNvSpPr/>
          <p:nvPr/>
        </p:nvSpPr>
        <p:spPr>
          <a:xfrm>
            <a:off x="2534478" y="1610140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xmlns="" id="{9167824B-5752-41FE-BB3E-342EEDB6E8EC}"/>
              </a:ext>
            </a:extLst>
          </p:cNvPr>
          <p:cNvSpPr/>
          <p:nvPr/>
        </p:nvSpPr>
        <p:spPr>
          <a:xfrm>
            <a:off x="4967080" y="2448754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xmlns="" id="{1E07F556-3686-49BA-B28A-CEB8E4AD80FB}"/>
              </a:ext>
            </a:extLst>
          </p:cNvPr>
          <p:cNvSpPr/>
          <p:nvPr/>
        </p:nvSpPr>
        <p:spPr>
          <a:xfrm>
            <a:off x="4721087" y="277974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xmlns="" id="{867DE208-0EDD-401E-9DCD-EDA5A7918403}"/>
              </a:ext>
            </a:extLst>
          </p:cNvPr>
          <p:cNvSpPr/>
          <p:nvPr/>
        </p:nvSpPr>
        <p:spPr>
          <a:xfrm>
            <a:off x="2667413" y="232575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xmlns="" id="{621B3A77-7B8C-4466-8031-8D25B95BAC5D}"/>
              </a:ext>
            </a:extLst>
          </p:cNvPr>
          <p:cNvSpPr/>
          <p:nvPr/>
        </p:nvSpPr>
        <p:spPr>
          <a:xfrm>
            <a:off x="795130" y="957781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4BADE8FF-70E6-4B9E-91A7-E481C3F07E08}"/>
              </a:ext>
            </a:extLst>
          </p:cNvPr>
          <p:cNvSpPr txBox="1"/>
          <p:nvPr/>
        </p:nvSpPr>
        <p:spPr>
          <a:xfrm>
            <a:off x="4928152" y="1203773"/>
            <a:ext cx="3292877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sz="1500" b="1" u="sng" dirty="0"/>
              <a:t>3</a:t>
            </a:r>
            <a:r>
              <a:rPr lang="fr-FR" sz="1500" b="1" u="sng" baseline="30000" dirty="0" smtClean="0"/>
              <a:t>ème</a:t>
            </a:r>
            <a:r>
              <a:rPr lang="fr-FR" sz="1500" b="1" u="sng" dirty="0" smtClean="0"/>
              <a:t> </a:t>
            </a:r>
            <a:r>
              <a:rPr lang="fr-FR" sz="1500" b="1" u="sng" dirty="0"/>
              <a:t>étape :</a:t>
            </a:r>
            <a:r>
              <a:rPr lang="fr-FR" sz="1500" b="1" dirty="0"/>
              <a:t> </a:t>
            </a:r>
            <a:r>
              <a:rPr lang="fr-FR" sz="1500" dirty="0"/>
              <a:t>passage en milieu acide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4317425-AF27-4F53-9E79-D1F7AA782A02}"/>
              </a:ext>
            </a:extLst>
          </p:cNvPr>
          <p:cNvSpPr/>
          <p:nvPr/>
        </p:nvSpPr>
        <p:spPr>
          <a:xfrm>
            <a:off x="3339547" y="1528142"/>
            <a:ext cx="673376" cy="32799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E3CEAF6-644A-4118-B5A6-73F8D2CD4EEB}"/>
              </a:ext>
            </a:extLst>
          </p:cNvPr>
          <p:cNvSpPr/>
          <p:nvPr/>
        </p:nvSpPr>
        <p:spPr>
          <a:xfrm>
            <a:off x="1155424" y="779239"/>
            <a:ext cx="453842" cy="327990"/>
          </a:xfrm>
          <a:prstGeom prst="rect">
            <a:avLst/>
          </a:prstGeom>
          <a:solidFill>
            <a:srgbClr val="1CADE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xmlns="" id="{4E28CB4E-A220-4B5D-9B9E-B308FA08FDBB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 flipV="1">
            <a:off x="1609265" y="943234"/>
            <a:ext cx="1730282" cy="748904"/>
          </a:xfrm>
          <a:prstGeom prst="straightConnector1">
            <a:avLst/>
          </a:prstGeom>
          <a:ln w="28575">
            <a:solidFill>
              <a:srgbClr val="117EA7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50822" y="20262"/>
            <a:ext cx="4836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/>
              <a:t>Etude de la méthode de </a:t>
            </a:r>
            <a:r>
              <a:rPr lang="fr-FR" sz="2400" b="1" dirty="0" err="1"/>
              <a:t>Winkler</a:t>
            </a:r>
            <a:r>
              <a:rPr lang="fr-FR" sz="2400" b="1" dirty="0"/>
              <a:t>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42318" y="2306880"/>
            <a:ext cx="301113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I</a:t>
            </a:r>
            <a:r>
              <a:rPr lang="fr-FR" baseline="-25000" dirty="0" smtClean="0"/>
              <a:t>2</a:t>
            </a:r>
            <a:endParaRPr lang="fr-FR" dirty="0"/>
          </a:p>
        </p:txBody>
      </p:sp>
      <p:sp>
        <p:nvSpPr>
          <p:cNvPr id="27" name="Trapèze 26"/>
          <p:cNvSpPr/>
          <p:nvPr/>
        </p:nvSpPr>
        <p:spPr>
          <a:xfrm>
            <a:off x="7529287" y="2869859"/>
            <a:ext cx="1454054" cy="1222874"/>
          </a:xfrm>
          <a:prstGeom prst="trapezoid">
            <a:avLst>
              <a:gd name="adj" fmla="val 44509"/>
            </a:avLst>
          </a:prstGeom>
          <a:solidFill>
            <a:srgbClr val="6F461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 flipH="1" flipV="1">
            <a:off x="8532301" y="2132019"/>
            <a:ext cx="1903" cy="95357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 flipV="1">
            <a:off x="7972529" y="2141999"/>
            <a:ext cx="1903" cy="95357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7982454" y="2800959"/>
            <a:ext cx="524712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V="1">
            <a:off x="7026771" y="3726701"/>
            <a:ext cx="913954" cy="676505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172165" y="4296388"/>
            <a:ext cx="22301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</a:t>
            </a:r>
            <a:r>
              <a:rPr lang="fr-FR" baseline="-25000" dirty="0" smtClean="0"/>
              <a:t>0</a:t>
            </a:r>
          </a:p>
          <a:p>
            <a:r>
              <a:rPr lang="fr-FR" dirty="0" smtClean="0"/>
              <a:t>+ ~ 20mL H</a:t>
            </a:r>
            <a:r>
              <a:rPr lang="fr-FR" baseline="-25000" dirty="0" smtClean="0"/>
              <a:t>2</a:t>
            </a:r>
            <a:r>
              <a:rPr lang="fr-FR" dirty="0" smtClean="0"/>
              <a:t>SO</a:t>
            </a:r>
            <a:r>
              <a:rPr lang="fr-FR" baseline="-25000" dirty="0" smtClean="0"/>
              <a:t>4</a:t>
            </a:r>
            <a:r>
              <a:rPr lang="fr-FR" dirty="0" smtClean="0"/>
              <a:t> (mol.L</a:t>
            </a:r>
            <a:r>
              <a:rPr lang="fr-FR" baseline="30000" dirty="0" smtClean="0"/>
              <a:t>-1</a:t>
            </a:r>
            <a:r>
              <a:rPr lang="fr-FR" dirty="0" smtClean="0"/>
              <a:t>)</a:t>
            </a:r>
          </a:p>
          <a:p>
            <a:r>
              <a:rPr lang="fr-FR" dirty="0" smtClean="0"/>
              <a:t>+ ~ 1g KI</a:t>
            </a:r>
            <a:endParaRPr lang="fr-FR" dirty="0"/>
          </a:p>
        </p:txBody>
      </p:sp>
      <p:sp>
        <p:nvSpPr>
          <p:cNvPr id="38" name="Ellipse 37"/>
          <p:cNvSpPr/>
          <p:nvPr/>
        </p:nvSpPr>
        <p:spPr>
          <a:xfrm>
            <a:off x="8021908" y="3974049"/>
            <a:ext cx="498521" cy="106816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7976796" y="2800959"/>
            <a:ext cx="555228" cy="932585"/>
          </a:xfrm>
          <a:prstGeom prst="rect">
            <a:avLst/>
          </a:prstGeom>
          <a:solidFill>
            <a:srgbClr val="6F46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454074" y="4094623"/>
            <a:ext cx="1590519" cy="3441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8629158" y="4153966"/>
            <a:ext cx="249261" cy="22550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152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6FC8660-C100-405D-A8DA-B62E9577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18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xmlns="" id="{39D40C15-FCA8-4729-AE40-3AF0CD2156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21245" y="-485413"/>
            <a:ext cx="4308872" cy="5932885"/>
          </a:xfr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21482228-4E73-4CBB-901D-ECC186FCC564}"/>
              </a:ext>
            </a:extLst>
          </p:cNvPr>
          <p:cNvSpPr/>
          <p:nvPr/>
        </p:nvSpPr>
        <p:spPr>
          <a:xfrm>
            <a:off x="2534478" y="1610140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xmlns="" id="{9167824B-5752-41FE-BB3E-342EEDB6E8EC}"/>
              </a:ext>
            </a:extLst>
          </p:cNvPr>
          <p:cNvSpPr/>
          <p:nvPr/>
        </p:nvSpPr>
        <p:spPr>
          <a:xfrm>
            <a:off x="4967080" y="2448754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xmlns="" id="{1E07F556-3686-49BA-B28A-CEB8E4AD80FB}"/>
              </a:ext>
            </a:extLst>
          </p:cNvPr>
          <p:cNvSpPr/>
          <p:nvPr/>
        </p:nvSpPr>
        <p:spPr>
          <a:xfrm>
            <a:off x="4721087" y="277974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xmlns="" id="{867DE208-0EDD-401E-9DCD-EDA5A7918403}"/>
              </a:ext>
            </a:extLst>
          </p:cNvPr>
          <p:cNvSpPr/>
          <p:nvPr/>
        </p:nvSpPr>
        <p:spPr>
          <a:xfrm>
            <a:off x="2667413" y="232575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xmlns="" id="{621B3A77-7B8C-4466-8031-8D25B95BAC5D}"/>
              </a:ext>
            </a:extLst>
          </p:cNvPr>
          <p:cNvSpPr/>
          <p:nvPr/>
        </p:nvSpPr>
        <p:spPr>
          <a:xfrm>
            <a:off x="795130" y="957781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4BADE8FF-70E6-4B9E-91A7-E481C3F07E08}"/>
              </a:ext>
            </a:extLst>
          </p:cNvPr>
          <p:cNvSpPr txBox="1"/>
          <p:nvPr/>
        </p:nvSpPr>
        <p:spPr>
          <a:xfrm>
            <a:off x="4771612" y="1203773"/>
            <a:ext cx="4399607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sz="1500" b="1" u="sng" dirty="0"/>
              <a:t>4</a:t>
            </a:r>
            <a:r>
              <a:rPr lang="fr-FR" sz="1500" b="1" u="sng" baseline="30000" dirty="0" smtClean="0"/>
              <a:t>ème</a:t>
            </a:r>
            <a:r>
              <a:rPr lang="fr-FR" sz="1500" b="1" u="sng" dirty="0" smtClean="0"/>
              <a:t> </a:t>
            </a:r>
            <a:r>
              <a:rPr lang="fr-FR" sz="1500" b="1" u="sng" dirty="0"/>
              <a:t>étape :</a:t>
            </a:r>
            <a:r>
              <a:rPr lang="fr-FR" sz="1500" b="1" dirty="0"/>
              <a:t> </a:t>
            </a:r>
            <a:r>
              <a:rPr lang="fr-FR" sz="1500" dirty="0"/>
              <a:t>réduction </a:t>
            </a:r>
            <a:r>
              <a:rPr lang="fr-FR" sz="1500" dirty="0" smtClean="0"/>
              <a:t>de Mn</a:t>
            </a:r>
            <a:r>
              <a:rPr lang="fr-FR" sz="1500" baseline="30000" dirty="0" smtClean="0"/>
              <a:t>3+ </a:t>
            </a:r>
            <a:r>
              <a:rPr lang="fr-FR" sz="1500" dirty="0" smtClean="0"/>
              <a:t>par </a:t>
            </a:r>
            <a:r>
              <a:rPr lang="fr-FR" sz="1500" dirty="0"/>
              <a:t>les ions iodure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907EAC4-DE01-43E3-A9EE-64C5266646AF}"/>
              </a:ext>
            </a:extLst>
          </p:cNvPr>
          <p:cNvSpPr/>
          <p:nvPr/>
        </p:nvSpPr>
        <p:spPr>
          <a:xfrm>
            <a:off x="1173697" y="809625"/>
            <a:ext cx="435563" cy="245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9BFCAF70-ADCE-40FF-8265-7CBF3C1F2087}"/>
              </a:ext>
            </a:extLst>
          </p:cNvPr>
          <p:cNvSpPr/>
          <p:nvPr/>
        </p:nvSpPr>
        <p:spPr>
          <a:xfrm>
            <a:off x="1702074" y="2287424"/>
            <a:ext cx="461656" cy="24599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676ACE3-0006-4BFE-BD4C-F35733F7C508}"/>
              </a:ext>
            </a:extLst>
          </p:cNvPr>
          <p:cNvSpPr/>
          <p:nvPr/>
        </p:nvSpPr>
        <p:spPr>
          <a:xfrm>
            <a:off x="1363415" y="2649295"/>
            <a:ext cx="245994" cy="245993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933028" y="2280961"/>
            <a:ext cx="336927" cy="30777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I</a:t>
            </a:r>
            <a:r>
              <a:rPr lang="fr-FR" baseline="-25000" dirty="0" smtClean="0"/>
              <a:t>2</a:t>
            </a:r>
            <a:endParaRPr lang="fr-FR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450822" y="20262"/>
            <a:ext cx="4836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/>
              <a:t>Etude de la méthode de </a:t>
            </a:r>
            <a:r>
              <a:rPr lang="fr-FR" sz="2400" b="1" dirty="0" err="1"/>
              <a:t>Winkler</a:t>
            </a:r>
            <a:r>
              <a:rPr lang="fr-FR" sz="2400" b="1" dirty="0"/>
              <a:t> </a:t>
            </a:r>
          </a:p>
        </p:txBody>
      </p:sp>
      <p:sp>
        <p:nvSpPr>
          <p:cNvPr id="15" name="Espace réservé du numéro de diapositive 3">
            <a:extLst>
              <a:ext uri="{FF2B5EF4-FFF2-40B4-BE49-F238E27FC236}">
                <a16:creationId xmlns:a16="http://schemas.microsoft.com/office/drawing/2014/main" xmlns="" id="{46FC8660-C100-405D-A8DA-B62E957730C5}"/>
              </a:ext>
            </a:extLst>
          </p:cNvPr>
          <p:cNvSpPr txBox="1">
            <a:spLocks/>
          </p:cNvSpPr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3A0BF15-B7D3-4BB6-885E-A86938A92F98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16" name="Trapèze 15"/>
          <p:cNvSpPr/>
          <p:nvPr/>
        </p:nvSpPr>
        <p:spPr>
          <a:xfrm>
            <a:off x="7529287" y="2869859"/>
            <a:ext cx="1454054" cy="1222874"/>
          </a:xfrm>
          <a:prstGeom prst="trapezoid">
            <a:avLst>
              <a:gd name="adj" fmla="val 44509"/>
            </a:avLst>
          </a:prstGeom>
          <a:solidFill>
            <a:srgbClr val="6F461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H="1" flipV="1">
            <a:off x="8532301" y="2132019"/>
            <a:ext cx="1903" cy="95357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7972529" y="2141999"/>
            <a:ext cx="1903" cy="95357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7982454" y="2800959"/>
            <a:ext cx="524712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7026771" y="3726701"/>
            <a:ext cx="913954" cy="676505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6314600" y="4486284"/>
            <a:ext cx="223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</a:t>
            </a:r>
            <a:r>
              <a:rPr lang="fr-FR" baseline="-25000" dirty="0" smtClean="0"/>
              <a:t>0</a:t>
            </a:r>
          </a:p>
          <a:p>
            <a:r>
              <a:rPr lang="fr-FR" dirty="0" smtClean="0"/>
              <a:t>+ ~ 20mL H</a:t>
            </a:r>
            <a:r>
              <a:rPr lang="fr-FR" baseline="-25000" dirty="0" smtClean="0"/>
              <a:t>2</a:t>
            </a:r>
            <a:r>
              <a:rPr lang="fr-FR" dirty="0" smtClean="0"/>
              <a:t>SO</a:t>
            </a:r>
            <a:r>
              <a:rPr lang="fr-FR" baseline="-25000" dirty="0" smtClean="0"/>
              <a:t>4</a:t>
            </a:r>
            <a:r>
              <a:rPr lang="fr-FR" dirty="0" smtClean="0"/>
              <a:t> (mol.L</a:t>
            </a:r>
            <a:r>
              <a:rPr lang="fr-FR" baseline="30000" dirty="0" smtClean="0"/>
              <a:t>-1</a:t>
            </a:r>
            <a:r>
              <a:rPr lang="fr-FR" dirty="0" smtClean="0"/>
              <a:t>)</a:t>
            </a:r>
          </a:p>
        </p:txBody>
      </p:sp>
      <p:sp>
        <p:nvSpPr>
          <p:cNvPr id="28" name="Ellipse 27"/>
          <p:cNvSpPr/>
          <p:nvPr/>
        </p:nvSpPr>
        <p:spPr>
          <a:xfrm>
            <a:off x="8021908" y="3974049"/>
            <a:ext cx="498521" cy="106816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7976796" y="2789092"/>
            <a:ext cx="555228" cy="932585"/>
          </a:xfrm>
          <a:prstGeom prst="rect">
            <a:avLst/>
          </a:prstGeom>
          <a:solidFill>
            <a:srgbClr val="6F46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7454074" y="4094623"/>
            <a:ext cx="1590519" cy="3441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8629158" y="4153966"/>
            <a:ext cx="249261" cy="22550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6892807" y="2263572"/>
            <a:ext cx="8084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 </a:t>
            </a:r>
            <a:r>
              <a:rPr lang="fr-FR" dirty="0"/>
              <a:t>~ 1g KI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xmlns="" id="{4A521114-9965-4B58-AE4D-7DB73232A2A7}"/>
              </a:ext>
            </a:extLst>
          </p:cNvPr>
          <p:cNvSpPr/>
          <p:nvPr/>
        </p:nvSpPr>
        <p:spPr>
          <a:xfrm>
            <a:off x="7347248" y="1673455"/>
            <a:ext cx="937694" cy="1115636"/>
          </a:xfrm>
          <a:prstGeom prst="arc">
            <a:avLst>
              <a:gd name="adj1" fmla="val 11673595"/>
              <a:gd name="adj2" fmla="val 21018054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253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6FC8660-C100-405D-A8DA-B62E9577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19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xmlns="" id="{39D40C15-FCA8-4729-AE40-3AF0CD2156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21245" y="-485413"/>
            <a:ext cx="4308872" cy="5932885"/>
          </a:xfr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21482228-4E73-4CBB-901D-ECC186FCC564}"/>
              </a:ext>
            </a:extLst>
          </p:cNvPr>
          <p:cNvSpPr/>
          <p:nvPr/>
        </p:nvSpPr>
        <p:spPr>
          <a:xfrm>
            <a:off x="2534478" y="1610140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xmlns="" id="{9167824B-5752-41FE-BB3E-342EEDB6E8EC}"/>
              </a:ext>
            </a:extLst>
          </p:cNvPr>
          <p:cNvSpPr/>
          <p:nvPr/>
        </p:nvSpPr>
        <p:spPr>
          <a:xfrm>
            <a:off x="4967080" y="2448754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xmlns="" id="{1E07F556-3686-49BA-B28A-CEB8E4AD80FB}"/>
              </a:ext>
            </a:extLst>
          </p:cNvPr>
          <p:cNvSpPr/>
          <p:nvPr/>
        </p:nvSpPr>
        <p:spPr>
          <a:xfrm>
            <a:off x="4721087" y="277974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xmlns="" id="{867DE208-0EDD-401E-9DCD-EDA5A7918403}"/>
              </a:ext>
            </a:extLst>
          </p:cNvPr>
          <p:cNvSpPr/>
          <p:nvPr/>
        </p:nvSpPr>
        <p:spPr>
          <a:xfrm>
            <a:off x="2667413" y="232575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xmlns="" id="{621B3A77-7B8C-4466-8031-8D25B95BAC5D}"/>
              </a:ext>
            </a:extLst>
          </p:cNvPr>
          <p:cNvSpPr/>
          <p:nvPr/>
        </p:nvSpPr>
        <p:spPr>
          <a:xfrm>
            <a:off x="795130" y="957781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4BADE8FF-70E6-4B9E-91A7-E481C3F07E08}"/>
              </a:ext>
            </a:extLst>
          </p:cNvPr>
          <p:cNvSpPr txBox="1"/>
          <p:nvPr/>
        </p:nvSpPr>
        <p:spPr>
          <a:xfrm>
            <a:off x="4771612" y="1203773"/>
            <a:ext cx="4399607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sz="1500" b="1" u="sng" dirty="0"/>
              <a:t>4</a:t>
            </a:r>
            <a:r>
              <a:rPr lang="fr-FR" sz="1500" b="1" u="sng" baseline="30000" dirty="0" smtClean="0"/>
              <a:t>ème</a:t>
            </a:r>
            <a:r>
              <a:rPr lang="fr-FR" sz="1500" b="1" u="sng" dirty="0" smtClean="0"/>
              <a:t> </a:t>
            </a:r>
            <a:r>
              <a:rPr lang="fr-FR" sz="1500" b="1" u="sng" dirty="0"/>
              <a:t>étape :</a:t>
            </a:r>
            <a:r>
              <a:rPr lang="fr-FR" sz="1500" b="1" dirty="0"/>
              <a:t> </a:t>
            </a:r>
            <a:r>
              <a:rPr lang="fr-FR" sz="1500" dirty="0"/>
              <a:t>réduction </a:t>
            </a:r>
            <a:r>
              <a:rPr lang="fr-FR" sz="1500" dirty="0" smtClean="0"/>
              <a:t>de Mn</a:t>
            </a:r>
            <a:r>
              <a:rPr lang="fr-FR" sz="1500" baseline="30000" dirty="0" smtClean="0"/>
              <a:t>3+ </a:t>
            </a:r>
            <a:r>
              <a:rPr lang="fr-FR" sz="1500" dirty="0" smtClean="0"/>
              <a:t>par </a:t>
            </a:r>
            <a:r>
              <a:rPr lang="fr-FR" sz="1500" dirty="0"/>
              <a:t>les ions iodure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907EAC4-DE01-43E3-A9EE-64C5266646AF}"/>
              </a:ext>
            </a:extLst>
          </p:cNvPr>
          <p:cNvSpPr/>
          <p:nvPr/>
        </p:nvSpPr>
        <p:spPr>
          <a:xfrm>
            <a:off x="1173697" y="809625"/>
            <a:ext cx="435563" cy="245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9BFCAF70-ADCE-40FF-8265-7CBF3C1F2087}"/>
              </a:ext>
            </a:extLst>
          </p:cNvPr>
          <p:cNvSpPr/>
          <p:nvPr/>
        </p:nvSpPr>
        <p:spPr>
          <a:xfrm>
            <a:off x="1702074" y="2287424"/>
            <a:ext cx="461656" cy="24599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676ACE3-0006-4BFE-BD4C-F35733F7C508}"/>
              </a:ext>
            </a:extLst>
          </p:cNvPr>
          <p:cNvSpPr/>
          <p:nvPr/>
        </p:nvSpPr>
        <p:spPr>
          <a:xfrm>
            <a:off x="1363415" y="2649295"/>
            <a:ext cx="245994" cy="245993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933028" y="2280961"/>
            <a:ext cx="336927" cy="30777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I</a:t>
            </a:r>
            <a:r>
              <a:rPr lang="fr-FR" baseline="-25000" dirty="0" smtClean="0"/>
              <a:t>2</a:t>
            </a:r>
            <a:endParaRPr lang="fr-FR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450822" y="20262"/>
            <a:ext cx="4836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/>
              <a:t>Etude de la méthode de </a:t>
            </a:r>
            <a:r>
              <a:rPr lang="fr-FR" sz="2400" b="1" dirty="0" err="1"/>
              <a:t>Winkler</a:t>
            </a:r>
            <a:r>
              <a:rPr lang="fr-FR" sz="2400" b="1" dirty="0"/>
              <a:t> </a:t>
            </a:r>
          </a:p>
        </p:txBody>
      </p:sp>
      <p:sp>
        <p:nvSpPr>
          <p:cNvPr id="15" name="Espace réservé du numéro de diapositive 3">
            <a:extLst>
              <a:ext uri="{FF2B5EF4-FFF2-40B4-BE49-F238E27FC236}">
                <a16:creationId xmlns:a16="http://schemas.microsoft.com/office/drawing/2014/main" xmlns="" id="{46FC8660-C100-405D-A8DA-B62E957730C5}"/>
              </a:ext>
            </a:extLst>
          </p:cNvPr>
          <p:cNvSpPr txBox="1">
            <a:spLocks/>
          </p:cNvSpPr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3A0BF15-B7D3-4BB6-885E-A86938A92F98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16" name="Trapèze 15"/>
          <p:cNvSpPr/>
          <p:nvPr/>
        </p:nvSpPr>
        <p:spPr>
          <a:xfrm>
            <a:off x="7529287" y="2869859"/>
            <a:ext cx="1454054" cy="1222874"/>
          </a:xfrm>
          <a:prstGeom prst="trapezoid">
            <a:avLst>
              <a:gd name="adj" fmla="val 44509"/>
            </a:avLst>
          </a:prstGeom>
          <a:solidFill>
            <a:srgbClr val="6F461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H="1" flipV="1">
            <a:off x="8532301" y="2132019"/>
            <a:ext cx="1903" cy="95357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7972529" y="2141999"/>
            <a:ext cx="1903" cy="95357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7982454" y="2800959"/>
            <a:ext cx="524712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7026771" y="3726701"/>
            <a:ext cx="913954" cy="676505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6314600" y="4403205"/>
            <a:ext cx="22301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</a:t>
            </a:r>
            <a:r>
              <a:rPr lang="fr-FR" baseline="-25000" dirty="0" smtClean="0"/>
              <a:t>0</a:t>
            </a:r>
          </a:p>
          <a:p>
            <a:r>
              <a:rPr lang="fr-FR" dirty="0" smtClean="0"/>
              <a:t>+ ~ 20mL H</a:t>
            </a:r>
            <a:r>
              <a:rPr lang="fr-FR" baseline="-25000" dirty="0" smtClean="0"/>
              <a:t>2</a:t>
            </a:r>
            <a:r>
              <a:rPr lang="fr-FR" dirty="0" smtClean="0"/>
              <a:t>SO</a:t>
            </a:r>
            <a:r>
              <a:rPr lang="fr-FR" baseline="-25000" dirty="0" smtClean="0"/>
              <a:t>4</a:t>
            </a:r>
            <a:r>
              <a:rPr lang="fr-FR" dirty="0" smtClean="0"/>
              <a:t> (mol.L</a:t>
            </a:r>
            <a:r>
              <a:rPr lang="fr-FR" baseline="30000" dirty="0" smtClean="0"/>
              <a:t>-1</a:t>
            </a:r>
            <a:r>
              <a:rPr lang="fr-FR" dirty="0" smtClean="0"/>
              <a:t>)</a:t>
            </a:r>
          </a:p>
          <a:p>
            <a:r>
              <a:rPr lang="fr-FR" dirty="0" smtClean="0"/>
              <a:t>+ </a:t>
            </a:r>
            <a:r>
              <a:rPr lang="fr-FR" dirty="0"/>
              <a:t>~ 1g KI</a:t>
            </a:r>
          </a:p>
          <a:p>
            <a:endParaRPr lang="fr-FR" dirty="0" smtClean="0"/>
          </a:p>
        </p:txBody>
      </p:sp>
      <p:sp>
        <p:nvSpPr>
          <p:cNvPr id="28" name="Ellipse 27"/>
          <p:cNvSpPr/>
          <p:nvPr/>
        </p:nvSpPr>
        <p:spPr>
          <a:xfrm>
            <a:off x="8021908" y="3974049"/>
            <a:ext cx="498521" cy="106816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7976796" y="2789092"/>
            <a:ext cx="555228" cy="932585"/>
          </a:xfrm>
          <a:prstGeom prst="rect">
            <a:avLst/>
          </a:prstGeom>
          <a:solidFill>
            <a:srgbClr val="6F46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7454074" y="4094623"/>
            <a:ext cx="1590519" cy="3441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8629158" y="4153966"/>
            <a:ext cx="249261" cy="22550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72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8742" y="108065"/>
            <a:ext cx="8520600" cy="572700"/>
          </a:xfrm>
        </p:spPr>
        <p:txBody>
          <a:bodyPr/>
          <a:lstStyle/>
          <a:p>
            <a:r>
              <a:rPr lang="fr-FR" dirty="0" smtClean="0"/>
              <a:t>Diagramme potentiel-pH du fer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2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814220" y="3129192"/>
            <a:ext cx="2112273" cy="156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824076" y="3042480"/>
            <a:ext cx="184527" cy="4048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Capture d’écran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5" y="842662"/>
            <a:ext cx="5750141" cy="392588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3088" y="4723652"/>
            <a:ext cx="1042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Chimigéné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8712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69" y="868320"/>
            <a:ext cx="2996170" cy="3930460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3042195" y="3664561"/>
            <a:ext cx="897257" cy="28824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2EBA85FE-F073-486F-8EEF-8FE0F073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95" y="121025"/>
            <a:ext cx="8520600" cy="572700"/>
          </a:xfrm>
        </p:spPr>
        <p:txBody>
          <a:bodyPr/>
          <a:lstStyle/>
          <a:p>
            <a:r>
              <a:rPr lang="fr-FR" dirty="0"/>
              <a:t>Dosage </a:t>
            </a:r>
            <a:r>
              <a:rPr lang="fr-FR" dirty="0" err="1"/>
              <a:t>iodométrique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D948592D-3AFF-4E13-989B-575F820D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20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7071062C-5969-42BA-87CB-9FF05CD8CECD}"/>
              </a:ext>
            </a:extLst>
          </p:cNvPr>
          <p:cNvSpPr txBox="1"/>
          <p:nvPr/>
        </p:nvSpPr>
        <p:spPr>
          <a:xfrm>
            <a:off x="4658742" y="858678"/>
            <a:ext cx="4715292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sz="1500" b="1" u="sng" dirty="0"/>
              <a:t>5</a:t>
            </a:r>
            <a:r>
              <a:rPr lang="fr-FR" sz="1500" b="1" u="sng" baseline="30000" dirty="0" smtClean="0"/>
              <a:t>ème</a:t>
            </a:r>
            <a:r>
              <a:rPr lang="fr-FR" sz="1500" b="1" u="sng" dirty="0" smtClean="0"/>
              <a:t> </a:t>
            </a:r>
            <a:r>
              <a:rPr lang="fr-FR" sz="1500" b="1" u="sng" dirty="0"/>
              <a:t>étape :</a:t>
            </a:r>
            <a:r>
              <a:rPr lang="fr-FR" sz="1500" b="1" dirty="0"/>
              <a:t> </a:t>
            </a:r>
            <a:r>
              <a:rPr lang="fr-FR" sz="1500" dirty="0"/>
              <a:t>dosage du </a:t>
            </a:r>
            <a:r>
              <a:rPr lang="fr-FR" sz="1500" dirty="0" err="1" smtClean="0"/>
              <a:t>diiode</a:t>
            </a:r>
            <a:r>
              <a:rPr lang="fr-FR" sz="1500" dirty="0" smtClean="0"/>
              <a:t> </a:t>
            </a:r>
            <a:r>
              <a:rPr lang="fr-FR" sz="1500" dirty="0"/>
              <a:t>par les ions thiosulfate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4431884" y="1334880"/>
            <a:ext cx="401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/>
              <a:t>I</a:t>
            </a:r>
            <a:r>
              <a:rPr lang="fr-FR" sz="1800" b="1" baseline="-25000" dirty="0"/>
              <a:t>2(</a:t>
            </a:r>
            <a:r>
              <a:rPr lang="fr-FR" sz="1800" b="1" baseline="-25000" dirty="0" err="1"/>
              <a:t>aq</a:t>
            </a:r>
            <a:r>
              <a:rPr lang="fr-FR" sz="1800" b="1" baseline="-25000" dirty="0"/>
              <a:t>)</a:t>
            </a:r>
            <a:r>
              <a:rPr lang="fr-FR" sz="1800" b="1" dirty="0"/>
              <a:t>+2S</a:t>
            </a:r>
            <a:r>
              <a:rPr lang="fr-FR" sz="1800" b="1" baseline="-25000" dirty="0"/>
              <a:t>2</a:t>
            </a:r>
            <a:r>
              <a:rPr lang="fr-FR" sz="1800" b="1" dirty="0"/>
              <a:t>O</a:t>
            </a:r>
            <a:r>
              <a:rPr lang="fr-FR" sz="1800" b="1" baseline="-25000" dirty="0"/>
              <a:t>3</a:t>
            </a:r>
            <a:r>
              <a:rPr lang="fr-FR" sz="1800" b="1" baseline="30000" dirty="0"/>
              <a:t>2-</a:t>
            </a:r>
            <a:r>
              <a:rPr lang="fr-FR" sz="1800" b="1" baseline="-25000" dirty="0"/>
              <a:t>(</a:t>
            </a:r>
            <a:r>
              <a:rPr lang="fr-FR" sz="1800" b="1" baseline="-25000" dirty="0" err="1"/>
              <a:t>aq</a:t>
            </a:r>
            <a:r>
              <a:rPr lang="fr-FR" sz="1800" b="1" baseline="-25000" dirty="0"/>
              <a:t>)</a:t>
            </a:r>
            <a:r>
              <a:rPr lang="fr-FR" sz="1800" b="1" dirty="0"/>
              <a:t>=2 I</a:t>
            </a:r>
            <a:r>
              <a:rPr lang="fr-FR" sz="1800" b="1" baseline="30000" dirty="0"/>
              <a:t>-</a:t>
            </a:r>
            <a:r>
              <a:rPr lang="fr-FR" sz="1800" b="1" baseline="-25000" dirty="0"/>
              <a:t>(</a:t>
            </a:r>
            <a:r>
              <a:rPr lang="fr-FR" sz="1800" b="1" baseline="-25000" dirty="0" err="1"/>
              <a:t>aq</a:t>
            </a:r>
            <a:r>
              <a:rPr lang="fr-FR" sz="1800" b="1" baseline="-25000" dirty="0"/>
              <a:t>)</a:t>
            </a:r>
            <a:r>
              <a:rPr lang="fr-FR" sz="1800" b="1" dirty="0"/>
              <a:t>+S</a:t>
            </a:r>
            <a:r>
              <a:rPr lang="fr-FR" sz="1800" b="1" baseline="-25000" dirty="0"/>
              <a:t>4</a:t>
            </a:r>
            <a:r>
              <a:rPr lang="fr-FR" sz="1800" b="1" dirty="0"/>
              <a:t>O</a:t>
            </a:r>
            <a:r>
              <a:rPr lang="fr-FR" sz="1800" b="1" baseline="-25000" dirty="0"/>
              <a:t>6</a:t>
            </a:r>
            <a:r>
              <a:rPr lang="fr-FR" sz="1800" b="1" baseline="30000" dirty="0"/>
              <a:t>2−</a:t>
            </a:r>
            <a:r>
              <a:rPr lang="fr-FR" sz="1800" b="1" baseline="-25000" dirty="0"/>
              <a:t>(</a:t>
            </a:r>
            <a:r>
              <a:rPr lang="fr-FR" sz="1800" b="1" baseline="-25000" dirty="0" err="1"/>
              <a:t>aq</a:t>
            </a:r>
            <a:r>
              <a:rPr lang="fr-FR" sz="1800" b="1" baseline="-25000" dirty="0"/>
              <a:t>)</a:t>
            </a:r>
            <a:r>
              <a:rPr lang="fr-FR" sz="1800" b="1" dirty="0"/>
              <a:t> </a:t>
            </a:r>
            <a:endParaRPr lang="fr-FR" sz="1800" dirty="0"/>
          </a:p>
        </p:txBody>
      </p:sp>
      <p:sp>
        <p:nvSpPr>
          <p:cNvPr id="55" name="ZoneTexte 54"/>
          <p:cNvSpPr txBox="1"/>
          <p:nvPr/>
        </p:nvSpPr>
        <p:spPr>
          <a:xfrm>
            <a:off x="2837960" y="1425600"/>
            <a:ext cx="1282913" cy="52322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Na</a:t>
            </a:r>
            <a:r>
              <a:rPr lang="fr-FR" baseline="-25000" dirty="0" smtClean="0"/>
              <a:t>2</a:t>
            </a:r>
            <a:r>
              <a:rPr lang="fr-FR" dirty="0" smtClean="0"/>
              <a:t>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3</a:t>
            </a:r>
            <a:r>
              <a:rPr lang="fr-FR" dirty="0" smtClean="0"/>
              <a:t> à 1,0 10</a:t>
            </a:r>
            <a:r>
              <a:rPr lang="fr-FR" baseline="30000" dirty="0" smtClean="0"/>
              <a:t>-2</a:t>
            </a:r>
            <a:r>
              <a:rPr lang="fr-FR" dirty="0" smtClean="0"/>
              <a:t> mol/L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3042194" y="4053360"/>
            <a:ext cx="2839577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dirty="0" smtClean="0"/>
              <a:t>Barreau aimanté</a:t>
            </a:r>
            <a:endParaRPr lang="fr-FR" sz="1100" dirty="0"/>
          </a:p>
        </p:txBody>
      </p:sp>
      <p:sp>
        <p:nvSpPr>
          <p:cNvPr id="59" name="ZoneTexte 58"/>
          <p:cNvSpPr txBox="1"/>
          <p:nvPr/>
        </p:nvSpPr>
        <p:spPr>
          <a:xfrm>
            <a:off x="2799086" y="1995840"/>
            <a:ext cx="1824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Volume équivalent ?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3071217" y="3615840"/>
            <a:ext cx="2850920" cy="52322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Solution contenant I2(</a:t>
            </a:r>
            <a:r>
              <a:rPr lang="fr-FR" dirty="0" err="1"/>
              <a:t>aq</a:t>
            </a:r>
            <a:r>
              <a:rPr lang="fr-FR" dirty="0"/>
              <a:t>) à </a:t>
            </a:r>
            <a:r>
              <a:rPr lang="fr-FR" dirty="0" smtClean="0"/>
              <a:t>doser</a:t>
            </a:r>
          </a:p>
          <a:p>
            <a:r>
              <a:rPr lang="fr-FR" dirty="0" err="1" smtClean="0"/>
              <a:t>V</a:t>
            </a:r>
            <a:r>
              <a:rPr lang="fr-FR" baseline="-25000" dirty="0" err="1" smtClean="0"/>
              <a:t>solution</a:t>
            </a:r>
            <a:r>
              <a:rPr lang="fr-FR" dirty="0" smtClean="0"/>
              <a:t> connu ;  [I</a:t>
            </a:r>
            <a:r>
              <a:rPr lang="fr-FR" baseline="-25000" dirty="0" smtClean="0"/>
              <a:t>2</a:t>
            </a:r>
            <a:r>
              <a:rPr lang="fr-FR" dirty="0" smtClean="0"/>
              <a:t>] =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8458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2824" y="108065"/>
            <a:ext cx="8520600" cy="572700"/>
          </a:xfrm>
        </p:spPr>
        <p:txBody>
          <a:bodyPr/>
          <a:lstStyle/>
          <a:p>
            <a:r>
              <a:rPr lang="fr-FR" sz="2000" dirty="0" smtClean="0"/>
              <a:t>Superposition des diagrammes E-pH du fer et de l’eau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21</a:t>
            </a:fld>
            <a:endParaRPr lang="fr-FR"/>
          </a:p>
        </p:txBody>
      </p:sp>
      <p:pic>
        <p:nvPicPr>
          <p:cNvPr id="3" name="Image 2" descr="Capture d’écran 2020-04-21 à 16.57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098"/>
            <a:ext cx="4704017" cy="465589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518238" y="220320"/>
            <a:ext cx="2039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 </a:t>
            </a:r>
            <a:r>
              <a:rPr lang="fr-FR" dirty="0" err="1"/>
              <a:t>Ctra</a:t>
            </a:r>
            <a:r>
              <a:rPr lang="fr-FR" dirty="0"/>
              <a:t> = 1,0 </a:t>
            </a:r>
            <a:r>
              <a:rPr lang="fr-FR" dirty="0" err="1" smtClean="0"/>
              <a:t>μmol.L</a:t>
            </a:r>
            <a:r>
              <a:rPr lang="fr-FR" dirty="0" smtClean="0"/>
              <a:t>–</a:t>
            </a:r>
            <a:r>
              <a:rPr lang="fr-FR" dirty="0"/>
              <a:t>1 ).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243199" y="4302720"/>
            <a:ext cx="2812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 smtClean="0"/>
              <a:t>Source : CHIMIE </a:t>
            </a:r>
            <a:r>
              <a:rPr lang="fr-FR" i="1" u="sng" dirty="0" err="1" smtClean="0"/>
              <a:t>Hprépa</a:t>
            </a:r>
            <a:r>
              <a:rPr lang="fr-FR" i="1" u="sng" dirty="0" smtClean="0"/>
              <a:t> MP/PT </a:t>
            </a:r>
            <a:endParaRPr lang="fr-FR" i="1" u="sng" dirty="0"/>
          </a:p>
        </p:txBody>
      </p:sp>
      <p:sp>
        <p:nvSpPr>
          <p:cNvPr id="10" name="ZoneTexte 9"/>
          <p:cNvSpPr txBox="1"/>
          <p:nvPr/>
        </p:nvSpPr>
        <p:spPr>
          <a:xfrm>
            <a:off x="2122126" y="2420400"/>
            <a:ext cx="520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00FF"/>
                </a:solidFill>
              </a:rPr>
              <a:t>H</a:t>
            </a:r>
            <a:r>
              <a:rPr lang="fr-FR" baseline="-25000" dirty="0" smtClean="0">
                <a:solidFill>
                  <a:srgbClr val="0000FF"/>
                </a:solidFill>
              </a:rPr>
              <a:t>2</a:t>
            </a:r>
            <a:r>
              <a:rPr lang="fr-FR" dirty="0" smtClean="0">
                <a:solidFill>
                  <a:srgbClr val="0000FF"/>
                </a:solidFill>
              </a:rPr>
              <a:t>O</a:t>
            </a:r>
            <a:endParaRPr lang="fr-FR" dirty="0">
              <a:solidFill>
                <a:srgbClr val="0000FF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93562" y="3531840"/>
            <a:ext cx="38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00FF"/>
                </a:solidFill>
              </a:rPr>
              <a:t>H</a:t>
            </a:r>
            <a:r>
              <a:rPr lang="fr-FR" baseline="-25000" dirty="0">
                <a:solidFill>
                  <a:srgbClr val="0000FF"/>
                </a:solidFill>
              </a:rPr>
              <a:t>2</a:t>
            </a:r>
            <a:endParaRPr lang="fr-FR" dirty="0">
              <a:solidFill>
                <a:srgbClr val="0000FF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604704" y="1218240"/>
            <a:ext cx="390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00FF"/>
                </a:solidFill>
              </a:rPr>
              <a:t>O</a:t>
            </a:r>
            <a:r>
              <a:rPr lang="fr-FR" baseline="-25000" dirty="0" smtClean="0">
                <a:solidFill>
                  <a:srgbClr val="0000FF"/>
                </a:solidFill>
              </a:rPr>
              <a:t>2</a:t>
            </a:r>
            <a:endParaRPr lang="fr-FR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81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Corrosion d’un clou en fer en milieu acide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 smtClean="0"/>
              <a:t>Combustion du gaz formé</a:t>
            </a:r>
          </a:p>
          <a:p>
            <a:endParaRPr lang="fr-FR" dirty="0" smtClean="0"/>
          </a:p>
          <a:p>
            <a:r>
              <a:rPr lang="fr-FR" dirty="0" smtClean="0"/>
              <a:t>Ajout de quelques gouttes d’une solution d’</a:t>
            </a:r>
            <a:r>
              <a:rPr lang="fr-FR" dirty="0" err="1" smtClean="0"/>
              <a:t>hexacyanatoferrate</a:t>
            </a:r>
            <a:r>
              <a:rPr lang="fr-FR" dirty="0" smtClean="0"/>
              <a:t> (III) de potassium.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22</a:t>
            </a:fld>
            <a:endParaRPr lang="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CFFC6A50-DA55-424C-A72F-E0C6A64587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04" y="1038476"/>
            <a:ext cx="1006751" cy="36190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7BCAE3D0-2CAF-43E3-82D2-47B0C739670D}"/>
              </a:ext>
            </a:extLst>
          </p:cNvPr>
          <p:cNvSpPr txBox="1"/>
          <p:nvPr/>
        </p:nvSpPr>
        <p:spPr>
          <a:xfrm>
            <a:off x="2057796" y="2451302"/>
            <a:ext cx="1761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Acide chlorhydrique 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xmlns="" id="{96BFE950-BFC3-4C31-AFFB-EC23B8D91F22}"/>
              </a:ext>
            </a:extLst>
          </p:cNvPr>
          <p:cNvCxnSpPr/>
          <p:nvPr/>
        </p:nvCxnSpPr>
        <p:spPr>
          <a:xfrm flipH="1">
            <a:off x="1468031" y="2588738"/>
            <a:ext cx="5452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142474" y="2770564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mol/L</a:t>
            </a:r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1565146" y="4130143"/>
            <a:ext cx="76975" cy="770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1552317" y="3976219"/>
            <a:ext cx="76975" cy="770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1552317" y="3822295"/>
            <a:ext cx="76975" cy="770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1539488" y="3604236"/>
            <a:ext cx="76975" cy="770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552317" y="3296388"/>
            <a:ext cx="76975" cy="770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1539488" y="2898751"/>
            <a:ext cx="76975" cy="770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1525111" y="2435455"/>
            <a:ext cx="76975" cy="770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xmlns="" id="{9A1D159E-2E1B-47A1-83E5-6D4C9F559F2A}"/>
              </a:ext>
            </a:extLst>
          </p:cNvPr>
          <p:cNvCxnSpPr>
            <a:cxnSpLocks/>
          </p:cNvCxnSpPr>
          <p:nvPr/>
        </p:nvCxnSpPr>
        <p:spPr>
          <a:xfrm flipH="1">
            <a:off x="1426497" y="3445060"/>
            <a:ext cx="7652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xmlns="" id="{03D0E732-69F9-4957-B167-D86A28F3E196}"/>
              </a:ext>
            </a:extLst>
          </p:cNvPr>
          <p:cNvSpPr txBox="1"/>
          <p:nvPr/>
        </p:nvSpPr>
        <p:spPr>
          <a:xfrm>
            <a:off x="2220519" y="327322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Clou</a:t>
            </a:r>
          </a:p>
        </p:txBody>
      </p:sp>
    </p:spTree>
    <p:extLst>
      <p:ext uri="{BB962C8B-B14F-4D97-AF65-F5344CB8AC3E}">
        <p14:creationId xmlns:p14="http://schemas.microsoft.com/office/powerpoint/2010/main" val="3025276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23</a:t>
            </a:fld>
            <a:endParaRPr lang="fr-FR"/>
          </a:p>
        </p:txBody>
      </p:sp>
      <p:pic>
        <p:nvPicPr>
          <p:cNvPr id="6" name="Image 5" descr="94483948_1567782160039055_4882404898085273600_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55" y="600353"/>
            <a:ext cx="6077642" cy="4152159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272824" y="108065"/>
            <a:ext cx="8520600" cy="572700"/>
          </a:xfrm>
        </p:spPr>
        <p:txBody>
          <a:bodyPr/>
          <a:lstStyle/>
          <a:p>
            <a:r>
              <a:rPr lang="fr-FR" sz="2000" dirty="0" smtClean="0"/>
              <a:t>Superposition des diagrammes E-pH du fer et de l’eau</a:t>
            </a:r>
            <a:endParaRPr lang="fr-FR" sz="2000" dirty="0"/>
          </a:p>
        </p:txBody>
      </p:sp>
      <p:sp>
        <p:nvSpPr>
          <p:cNvPr id="8" name="Rectangle à coins arrondis 7"/>
          <p:cNvSpPr/>
          <p:nvPr/>
        </p:nvSpPr>
        <p:spPr>
          <a:xfrm rot="825737">
            <a:off x="3382228" y="3589919"/>
            <a:ext cx="401720" cy="324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343352" y="3667680"/>
            <a:ext cx="38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</a:t>
            </a:r>
            <a:r>
              <a:rPr lang="fr-FR" baseline="-25000" dirty="0" smtClean="0"/>
              <a:t>2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138190" y="3188160"/>
            <a:ext cx="623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Cu(s)</a:t>
            </a:r>
            <a:endParaRPr lang="fr-FR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0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276545"/>
            <a:ext cx="8520600" cy="5727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24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972541" y="1088640"/>
            <a:ext cx="42213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Peroxyde d'hydrogène </a:t>
            </a:r>
            <a:r>
              <a:rPr lang="fr-FR" dirty="0" smtClean="0"/>
              <a:t>présent dans deux couples:</a:t>
            </a:r>
            <a:endParaRPr lang="fr-FR" dirty="0"/>
          </a:p>
          <a:p>
            <a:r>
              <a:rPr lang="fr-FR" dirty="0" smtClean="0"/>
              <a:t>H2O2</a:t>
            </a:r>
            <a:r>
              <a:rPr lang="fr-FR" dirty="0"/>
              <a:t>/H2O </a:t>
            </a:r>
          </a:p>
          <a:p>
            <a:r>
              <a:rPr lang="fr-FR" dirty="0" smtClean="0"/>
              <a:t>O2</a:t>
            </a:r>
            <a:r>
              <a:rPr lang="fr-FR" dirty="0"/>
              <a:t>/H2O2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066861" y="1956960"/>
            <a:ext cx="24545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err="1" smtClean="0"/>
              <a:t>Dismutation</a:t>
            </a:r>
            <a:r>
              <a:rPr lang="fr-FR" b="1" u="sng" dirty="0" smtClean="0"/>
              <a:t>: </a:t>
            </a:r>
          </a:p>
          <a:p>
            <a:endParaRPr lang="fr-FR" dirty="0" smtClean="0"/>
          </a:p>
          <a:p>
            <a:r>
              <a:rPr lang="fr-FR" dirty="0" smtClean="0"/>
              <a:t>2 H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2</a:t>
            </a:r>
            <a:r>
              <a:rPr lang="fr-FR" dirty="0" smtClean="0"/>
              <a:t> 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 smtClean="0"/>
              <a:t> = O</a:t>
            </a:r>
            <a:r>
              <a:rPr lang="fr-FR" baseline="-25000" dirty="0" smtClean="0"/>
              <a:t>2 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 smtClean="0"/>
              <a:t> + 2 H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(l)</a:t>
            </a:r>
            <a:endParaRPr lang="fr-FR" baseline="-25000" dirty="0"/>
          </a:p>
        </p:txBody>
      </p:sp>
      <p:pic>
        <p:nvPicPr>
          <p:cNvPr id="3" name="Image 2" descr="Capture d’écran 2020-06-18 à 23.35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7" y="739402"/>
            <a:ext cx="3870999" cy="401039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118732" y="4379467"/>
            <a:ext cx="414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3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8742" y="108065"/>
            <a:ext cx="8520600" cy="572700"/>
          </a:xfrm>
        </p:spPr>
        <p:txBody>
          <a:bodyPr/>
          <a:lstStyle/>
          <a:p>
            <a:r>
              <a:rPr lang="fr-FR" dirty="0" smtClean="0"/>
              <a:t>Diagramme potentiel-pH du fer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3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814220" y="3129192"/>
            <a:ext cx="2112273" cy="156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824076" y="3042480"/>
            <a:ext cx="184527" cy="4048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83088" y="4723652"/>
            <a:ext cx="1042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Chimigéné</a:t>
            </a:r>
            <a:endParaRPr lang="fr-FR" dirty="0"/>
          </a:p>
        </p:txBody>
      </p:sp>
      <p:pic>
        <p:nvPicPr>
          <p:cNvPr id="8" name="Image 7" descr="Capture d’écran (8)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2" t="13870" r="22422" b="26213"/>
          <a:stretch/>
        </p:blipFill>
        <p:spPr>
          <a:xfrm>
            <a:off x="442394" y="727651"/>
            <a:ext cx="5694040" cy="389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5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8741" y="302465"/>
            <a:ext cx="8520600" cy="572700"/>
          </a:xfrm>
        </p:spPr>
        <p:txBody>
          <a:bodyPr/>
          <a:lstStyle/>
          <a:p>
            <a:r>
              <a:rPr lang="fr-FR" dirty="0" smtClean="0">
                <a:latin typeface="Times"/>
                <a:cs typeface="Times"/>
              </a:rPr>
              <a:t>Superposition diagramme potentiel-pH du fer et de l’iode</a:t>
            </a:r>
            <a:endParaRPr lang="fr-FR" dirty="0">
              <a:latin typeface="Times"/>
              <a:cs typeface="Time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4</a:t>
            </a:fld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6646945" y="1341138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01782" y="4835723"/>
            <a:ext cx="1042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</a:t>
            </a:r>
            <a:r>
              <a:rPr lang="fr-FR" dirty="0" err="1" smtClean="0"/>
              <a:t>himigéné</a:t>
            </a:r>
            <a:endParaRPr lang="fr-FR" dirty="0"/>
          </a:p>
        </p:txBody>
      </p:sp>
      <p:pic>
        <p:nvPicPr>
          <p:cNvPr id="6" name="Image 5" descr="Capture d’écran (7)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3" t="14425" r="21134" b="25936"/>
          <a:stretch/>
        </p:blipFill>
        <p:spPr>
          <a:xfrm>
            <a:off x="413847" y="927400"/>
            <a:ext cx="5779664" cy="384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1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8741" y="302465"/>
            <a:ext cx="8520600" cy="572700"/>
          </a:xfrm>
        </p:spPr>
        <p:txBody>
          <a:bodyPr/>
          <a:lstStyle/>
          <a:p>
            <a:r>
              <a:rPr lang="fr-FR" dirty="0" smtClean="0">
                <a:latin typeface="Times"/>
                <a:cs typeface="Times"/>
              </a:rPr>
              <a:t>Superposition diagramme potentiel-pH du fer et de l’iode</a:t>
            </a:r>
            <a:endParaRPr lang="fr-FR" dirty="0">
              <a:latin typeface="Times"/>
              <a:cs typeface="Time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5</a:t>
            </a:fld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6646945" y="1341138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01782" y="4835723"/>
            <a:ext cx="1042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</a:t>
            </a:r>
            <a:r>
              <a:rPr lang="fr-FR" dirty="0" err="1" smtClean="0"/>
              <a:t>himigéné</a:t>
            </a:r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0EDB6AE1-2739-4380-80E2-3D03EE5054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3" r="38635" b="3608"/>
          <a:stretch/>
        </p:blipFill>
        <p:spPr>
          <a:xfrm>
            <a:off x="7204731" y="2476304"/>
            <a:ext cx="571500" cy="2090602"/>
          </a:xfrm>
          <a:prstGeom prst="rect">
            <a:avLst/>
          </a:prstGeom>
        </p:spPr>
      </p:pic>
      <p:sp>
        <p:nvSpPr>
          <p:cNvPr id="18" name="Arc 17">
            <a:extLst>
              <a:ext uri="{FF2B5EF4-FFF2-40B4-BE49-F238E27FC236}">
                <a16:creationId xmlns:a16="http://schemas.microsoft.com/office/drawing/2014/main" xmlns="" id="{4A521114-9965-4B58-AE4D-7DB73232A2A7}"/>
              </a:ext>
            </a:extLst>
          </p:cNvPr>
          <p:cNvSpPr/>
          <p:nvPr/>
        </p:nvSpPr>
        <p:spPr>
          <a:xfrm flipH="1">
            <a:off x="7489680" y="2124457"/>
            <a:ext cx="510389" cy="1151242"/>
          </a:xfrm>
          <a:prstGeom prst="arc">
            <a:avLst>
              <a:gd name="adj1" fmla="val 13581376"/>
              <a:gd name="adj2" fmla="val 19206418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7940725" y="2456775"/>
            <a:ext cx="1072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Solution KI </a:t>
            </a:r>
          </a:p>
          <a:p>
            <a:r>
              <a:rPr lang="fr-FR" dirty="0" smtClean="0"/>
              <a:t>à 0,1 mol/L</a:t>
            </a:r>
            <a:endParaRPr lang="fr-FR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xmlns="" id="{4A521114-9965-4B58-AE4D-7DB73232A2A7}"/>
              </a:ext>
            </a:extLst>
          </p:cNvPr>
          <p:cNvSpPr/>
          <p:nvPr/>
        </p:nvSpPr>
        <p:spPr>
          <a:xfrm>
            <a:off x="6516380" y="2170039"/>
            <a:ext cx="959526" cy="1058184"/>
          </a:xfrm>
          <a:prstGeom prst="arc">
            <a:avLst>
              <a:gd name="adj1" fmla="val 13581376"/>
              <a:gd name="adj2" fmla="val 19206418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887294" y="2599196"/>
            <a:ext cx="15318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Solution de </a:t>
            </a:r>
          </a:p>
          <a:p>
            <a:r>
              <a:rPr lang="fr-FR" dirty="0" smtClean="0"/>
              <a:t>Chlorure ferrique</a:t>
            </a:r>
          </a:p>
          <a:p>
            <a:r>
              <a:rPr lang="fr-FR" dirty="0" smtClean="0"/>
              <a:t>0,1mol/L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356683" y="3774175"/>
            <a:ext cx="301606" cy="4391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 descr="Capture d’écran (7)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3" t="14425" r="21134" b="25936"/>
          <a:stretch/>
        </p:blipFill>
        <p:spPr>
          <a:xfrm>
            <a:off x="114163" y="927400"/>
            <a:ext cx="5779664" cy="384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6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8741" y="302465"/>
            <a:ext cx="8520600" cy="572700"/>
          </a:xfrm>
        </p:spPr>
        <p:txBody>
          <a:bodyPr/>
          <a:lstStyle/>
          <a:p>
            <a:r>
              <a:rPr lang="fr-FR" dirty="0" smtClean="0">
                <a:latin typeface="Times"/>
                <a:cs typeface="Times"/>
              </a:rPr>
              <a:t>Superposition diagramme potentiel-pH du fer et de l’iode</a:t>
            </a:r>
            <a:endParaRPr lang="fr-FR" dirty="0">
              <a:latin typeface="Times"/>
              <a:cs typeface="Time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6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0EDB6AE1-2739-4380-80E2-3D03EE5054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3" r="38635" b="3608"/>
          <a:stretch/>
        </p:blipFill>
        <p:spPr>
          <a:xfrm>
            <a:off x="7204731" y="2476304"/>
            <a:ext cx="571500" cy="20906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890A96C-16A1-4836-8127-39503A86851E}"/>
              </a:ext>
            </a:extLst>
          </p:cNvPr>
          <p:cNvSpPr/>
          <p:nvPr/>
        </p:nvSpPr>
        <p:spPr>
          <a:xfrm>
            <a:off x="7347553" y="3982094"/>
            <a:ext cx="316325" cy="400643"/>
          </a:xfrm>
          <a:prstGeom prst="rect">
            <a:avLst/>
          </a:prstGeom>
          <a:solidFill>
            <a:srgbClr val="593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>
              <a:solidFill>
                <a:srgbClr val="593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xmlns="" id="{F5221569-AEFD-4962-9321-3D819DBD73C8}"/>
              </a:ext>
            </a:extLst>
          </p:cNvPr>
          <p:cNvSpPr/>
          <p:nvPr/>
        </p:nvSpPr>
        <p:spPr>
          <a:xfrm>
            <a:off x="7347553" y="4262896"/>
            <a:ext cx="316325" cy="252595"/>
          </a:xfrm>
          <a:prstGeom prst="ellipse">
            <a:avLst/>
          </a:prstGeom>
          <a:solidFill>
            <a:srgbClr val="593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>
              <a:solidFill>
                <a:srgbClr val="593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4A521114-9965-4B58-AE4D-7DB73232A2A7}"/>
              </a:ext>
            </a:extLst>
          </p:cNvPr>
          <p:cNvSpPr/>
          <p:nvPr/>
        </p:nvSpPr>
        <p:spPr>
          <a:xfrm flipH="1">
            <a:off x="7489680" y="2124457"/>
            <a:ext cx="510389" cy="1151242"/>
          </a:xfrm>
          <a:prstGeom prst="arc">
            <a:avLst>
              <a:gd name="adj1" fmla="val 13581376"/>
              <a:gd name="adj2" fmla="val 19206418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940725" y="2456775"/>
            <a:ext cx="1072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Solution KI </a:t>
            </a:r>
          </a:p>
          <a:p>
            <a:r>
              <a:rPr lang="fr-FR" dirty="0" smtClean="0"/>
              <a:t>à 0,1 mol/L</a:t>
            </a:r>
            <a:endParaRPr lang="fr-FR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xmlns="" id="{4A521114-9965-4B58-AE4D-7DB73232A2A7}"/>
              </a:ext>
            </a:extLst>
          </p:cNvPr>
          <p:cNvSpPr/>
          <p:nvPr/>
        </p:nvSpPr>
        <p:spPr>
          <a:xfrm>
            <a:off x="6516380" y="2170039"/>
            <a:ext cx="959526" cy="1058184"/>
          </a:xfrm>
          <a:prstGeom prst="arc">
            <a:avLst>
              <a:gd name="adj1" fmla="val 13581376"/>
              <a:gd name="adj2" fmla="val 19206418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6646945" y="1341138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887294" y="2599196"/>
            <a:ext cx="15318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Solution de </a:t>
            </a:r>
          </a:p>
          <a:p>
            <a:r>
              <a:rPr lang="fr-FR" dirty="0" smtClean="0"/>
              <a:t>Chlorure ferrique</a:t>
            </a:r>
          </a:p>
          <a:p>
            <a:r>
              <a:rPr lang="fr-FR" dirty="0" smtClean="0"/>
              <a:t>0,1mol/L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01782" y="4835723"/>
            <a:ext cx="1042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</a:t>
            </a:r>
            <a:r>
              <a:rPr lang="fr-FR" dirty="0" err="1" smtClean="0"/>
              <a:t>himigéné</a:t>
            </a:r>
            <a:endParaRPr lang="fr-FR" dirty="0"/>
          </a:p>
        </p:txBody>
      </p:sp>
      <p:pic>
        <p:nvPicPr>
          <p:cNvPr id="17" name="Image 16" descr="Capture d’écran (7)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3" t="14425" r="21134" b="25936"/>
          <a:stretch/>
        </p:blipFill>
        <p:spPr>
          <a:xfrm>
            <a:off x="156979" y="913133"/>
            <a:ext cx="5779664" cy="384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8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276545"/>
            <a:ext cx="8520600" cy="572700"/>
          </a:xfrm>
        </p:spPr>
        <p:txBody>
          <a:bodyPr/>
          <a:lstStyle/>
          <a:p>
            <a:r>
              <a:rPr lang="fr-FR" dirty="0" smtClean="0"/>
              <a:t>Diagramme potentiel-pH de l’iode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7</a:t>
            </a:fld>
            <a:endParaRPr lang="fr-FR"/>
          </a:p>
        </p:txBody>
      </p:sp>
      <p:pic>
        <p:nvPicPr>
          <p:cNvPr id="6" name="Espace réservé du contenu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821105" y="435365"/>
            <a:ext cx="3706562" cy="51167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14220" y="3129192"/>
            <a:ext cx="2112273" cy="156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824076" y="3042480"/>
            <a:ext cx="184527" cy="4048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2171497" y="1931040"/>
            <a:ext cx="3102704" cy="21513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0EDB6AE1-2739-4380-80E2-3D03EE5054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3" r="38635" b="3608"/>
          <a:stretch/>
        </p:blipFill>
        <p:spPr>
          <a:xfrm>
            <a:off x="6967340" y="1776064"/>
            <a:ext cx="571500" cy="2090602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xmlns="" id="{4A521114-9965-4B58-AE4D-7DB73232A2A7}"/>
              </a:ext>
            </a:extLst>
          </p:cNvPr>
          <p:cNvSpPr/>
          <p:nvPr/>
        </p:nvSpPr>
        <p:spPr>
          <a:xfrm flipH="1">
            <a:off x="7252289" y="1424217"/>
            <a:ext cx="510389" cy="1151242"/>
          </a:xfrm>
          <a:prstGeom prst="arc">
            <a:avLst>
              <a:gd name="adj1" fmla="val 13581376"/>
              <a:gd name="adj2" fmla="val 1920641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7703334" y="1756535"/>
            <a:ext cx="15920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Quelques gouttes</a:t>
            </a:r>
          </a:p>
          <a:p>
            <a:r>
              <a:rPr lang="fr-FR" dirty="0" smtClean="0"/>
              <a:t>de Na(OH)</a:t>
            </a:r>
          </a:p>
          <a:p>
            <a:r>
              <a:rPr lang="fr-FR" dirty="0" smtClean="0"/>
              <a:t>10 mol/L</a:t>
            </a:r>
          </a:p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001601" y="3240093"/>
            <a:ext cx="12423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Solution de </a:t>
            </a:r>
          </a:p>
          <a:p>
            <a:r>
              <a:rPr lang="fr-FR" dirty="0" smtClean="0"/>
              <a:t>I2 (0,1 mol/L)</a:t>
            </a:r>
          </a:p>
          <a:p>
            <a:r>
              <a:rPr lang="fr-FR" dirty="0" smtClean="0"/>
              <a:t>dans KI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890A96C-16A1-4836-8127-39503A86851E}"/>
              </a:ext>
            </a:extLst>
          </p:cNvPr>
          <p:cNvSpPr/>
          <p:nvPr/>
        </p:nvSpPr>
        <p:spPr>
          <a:xfrm>
            <a:off x="7110162" y="3269986"/>
            <a:ext cx="316325" cy="400643"/>
          </a:xfrm>
          <a:prstGeom prst="rect">
            <a:avLst/>
          </a:prstGeom>
          <a:solidFill>
            <a:srgbClr val="593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>
              <a:solidFill>
                <a:srgbClr val="593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xmlns="" id="{F5221569-AEFD-4962-9321-3D819DBD73C8}"/>
              </a:ext>
            </a:extLst>
          </p:cNvPr>
          <p:cNvSpPr/>
          <p:nvPr/>
        </p:nvSpPr>
        <p:spPr>
          <a:xfrm>
            <a:off x="7110162" y="3550788"/>
            <a:ext cx="316325" cy="252595"/>
          </a:xfrm>
          <a:prstGeom prst="ellipse">
            <a:avLst/>
          </a:prstGeom>
          <a:solidFill>
            <a:srgbClr val="593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>
              <a:solidFill>
                <a:srgbClr val="593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 flipH="1">
            <a:off x="7228551" y="3489331"/>
            <a:ext cx="795261" cy="11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28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276545"/>
            <a:ext cx="8520600" cy="572700"/>
          </a:xfrm>
        </p:spPr>
        <p:txBody>
          <a:bodyPr/>
          <a:lstStyle/>
          <a:p>
            <a:r>
              <a:rPr lang="fr-FR" dirty="0" smtClean="0"/>
              <a:t>Diagramme potentiel-pH de l’iode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8</a:t>
            </a:fld>
            <a:endParaRPr lang="fr-FR"/>
          </a:p>
        </p:txBody>
      </p:sp>
      <p:pic>
        <p:nvPicPr>
          <p:cNvPr id="6" name="Espace réservé du contenu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821105" y="435365"/>
            <a:ext cx="3706562" cy="51167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14220" y="3129192"/>
            <a:ext cx="2112273" cy="156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824076" y="3042480"/>
            <a:ext cx="184527" cy="4048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2171497" y="1931040"/>
            <a:ext cx="3102704" cy="21513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0EDB6AE1-2739-4380-80E2-3D03EE5054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3" r="38635" b="3608"/>
          <a:stretch/>
        </p:blipFill>
        <p:spPr>
          <a:xfrm>
            <a:off x="6967340" y="1776064"/>
            <a:ext cx="571500" cy="2090602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8001601" y="3240093"/>
            <a:ext cx="12423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Solution de </a:t>
            </a:r>
          </a:p>
          <a:p>
            <a:r>
              <a:rPr lang="fr-FR" dirty="0" smtClean="0"/>
              <a:t>I2 (0,1 mol/L)</a:t>
            </a:r>
          </a:p>
          <a:p>
            <a:r>
              <a:rPr lang="fr-FR" dirty="0" smtClean="0"/>
              <a:t>dans KI à </a:t>
            </a:r>
          </a:p>
          <a:p>
            <a:r>
              <a:rPr lang="fr-FR" dirty="0" smtClean="0"/>
              <a:t>laquelle on </a:t>
            </a:r>
          </a:p>
          <a:p>
            <a:r>
              <a:rPr lang="fr-FR" dirty="0"/>
              <a:t>a</a:t>
            </a:r>
            <a:r>
              <a:rPr lang="fr-FR" dirty="0" smtClean="0"/>
              <a:t> ajouté</a:t>
            </a:r>
            <a:r>
              <a:rPr lang="fr-FR" dirty="0"/>
              <a:t> </a:t>
            </a:r>
            <a:r>
              <a:rPr lang="fr-FR" dirty="0" smtClean="0"/>
              <a:t>de </a:t>
            </a:r>
          </a:p>
          <a:p>
            <a:r>
              <a:rPr lang="fr-FR" dirty="0"/>
              <a:t>l</a:t>
            </a:r>
            <a:r>
              <a:rPr lang="fr-FR" dirty="0" smtClean="0"/>
              <a:t>a soude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 flipH="1">
            <a:off x="7228551" y="3489331"/>
            <a:ext cx="795261" cy="11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15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276545"/>
            <a:ext cx="8520600" cy="572700"/>
          </a:xfrm>
        </p:spPr>
        <p:txBody>
          <a:bodyPr/>
          <a:lstStyle/>
          <a:p>
            <a:r>
              <a:rPr lang="fr-FR" dirty="0" smtClean="0"/>
              <a:t>Diagramme potentiel-pH de l’iode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9</a:t>
            </a:fld>
            <a:endParaRPr lang="fr-FR"/>
          </a:p>
        </p:txBody>
      </p:sp>
      <p:pic>
        <p:nvPicPr>
          <p:cNvPr id="6" name="Espace réservé du contenu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821105" y="435365"/>
            <a:ext cx="3706562" cy="51167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14220" y="3129192"/>
            <a:ext cx="2112273" cy="156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824076" y="3042480"/>
            <a:ext cx="184527" cy="4048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2171497" y="1931040"/>
            <a:ext cx="3102704" cy="21513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0EDB6AE1-2739-4380-80E2-3D03EE5054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3" r="38635" b="3608"/>
          <a:stretch/>
        </p:blipFill>
        <p:spPr>
          <a:xfrm>
            <a:off x="6967340" y="1776064"/>
            <a:ext cx="571500" cy="2090602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7675550" y="3180751"/>
            <a:ext cx="156178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1mL</a:t>
            </a:r>
          </a:p>
          <a:p>
            <a:r>
              <a:rPr lang="fr-FR" dirty="0" smtClean="0"/>
              <a:t>KI (0,1 mol/L)</a:t>
            </a:r>
          </a:p>
          <a:p>
            <a:r>
              <a:rPr lang="fr-FR" dirty="0" smtClean="0"/>
              <a:t>+</a:t>
            </a:r>
          </a:p>
          <a:p>
            <a:r>
              <a:rPr lang="fr-FR" dirty="0" smtClean="0"/>
              <a:t>1mL</a:t>
            </a:r>
          </a:p>
          <a:p>
            <a:r>
              <a:rPr lang="fr-FR" dirty="0" smtClean="0"/>
              <a:t>KIO</a:t>
            </a:r>
            <a:r>
              <a:rPr lang="fr-FR" baseline="-25000" dirty="0" smtClean="0"/>
              <a:t>3</a:t>
            </a:r>
            <a:r>
              <a:rPr lang="fr-FR" dirty="0" smtClean="0"/>
              <a:t> (0,1 mol/L)</a:t>
            </a:r>
          </a:p>
          <a:p>
            <a:r>
              <a:rPr lang="fr-FR" dirty="0" smtClean="0"/>
              <a:t>+</a:t>
            </a:r>
          </a:p>
          <a:p>
            <a:r>
              <a:rPr lang="fr-FR" dirty="0" smtClean="0"/>
              <a:t>Empois d’amidon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 flipH="1" flipV="1">
            <a:off x="7228553" y="3501201"/>
            <a:ext cx="403564" cy="11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xmlns="" id="{4A521114-9965-4B58-AE4D-7DB73232A2A7}"/>
              </a:ext>
            </a:extLst>
          </p:cNvPr>
          <p:cNvSpPr/>
          <p:nvPr/>
        </p:nvSpPr>
        <p:spPr>
          <a:xfrm flipH="1">
            <a:off x="7204810" y="1364874"/>
            <a:ext cx="664697" cy="1151242"/>
          </a:xfrm>
          <a:prstGeom prst="arc">
            <a:avLst>
              <a:gd name="adj1" fmla="val 13581376"/>
              <a:gd name="adj2" fmla="val 20492976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7681892" y="1827744"/>
            <a:ext cx="1362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Gouttes d’acide</a:t>
            </a:r>
          </a:p>
          <a:p>
            <a:r>
              <a:rPr lang="fr-FR" dirty="0" smtClean="0"/>
              <a:t>sulfurique à 6 mol/L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98128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9817</TotalTime>
  <Words>614</Words>
  <Application>Microsoft Macintosh PowerPoint</Application>
  <PresentationFormat>Présentation à l'écran (16:9)</PresentationFormat>
  <Paragraphs>160</Paragraphs>
  <Slides>24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Simple Light</vt:lpstr>
      <vt:lpstr> Diagramme Potentiel-pH (Construction exclue)</vt:lpstr>
      <vt:lpstr>Diagramme potentiel-pH du fer</vt:lpstr>
      <vt:lpstr>Diagramme potentiel-pH du fer</vt:lpstr>
      <vt:lpstr>Superposition diagramme potentiel-pH du fer et de l’iode</vt:lpstr>
      <vt:lpstr>Superposition diagramme potentiel-pH du fer et de l’iode</vt:lpstr>
      <vt:lpstr>Superposition diagramme potentiel-pH du fer et de l’iode</vt:lpstr>
      <vt:lpstr>Diagramme potentiel-pH de l’iode</vt:lpstr>
      <vt:lpstr>Diagramme potentiel-pH de l’iode</vt:lpstr>
      <vt:lpstr>Diagramme potentiel-pH de l’iode</vt:lpstr>
      <vt:lpstr>Diagramme potentiel-pH de l’iode</vt:lpstr>
      <vt:lpstr>Nécessité de doser le dioxygène dissous dans l’eau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Dosage iodométrique</vt:lpstr>
      <vt:lpstr>Superposition des diagrammes E-pH du fer et de l’eau</vt:lpstr>
      <vt:lpstr>Corrosion d’un clou en fer en milieu acide</vt:lpstr>
      <vt:lpstr>Superposition des diagrammes E-pH du fer et de l’eau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Cinétique homogène</dc:title>
  <cp:lastModifiedBy>matthis chapon</cp:lastModifiedBy>
  <cp:revision>103</cp:revision>
  <dcterms:modified xsi:type="dcterms:W3CDTF">2020-06-22T18:35:59Z</dcterms:modified>
</cp:coreProperties>
</file>